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52"/>
  </p:notesMasterIdLst>
  <p:sldIdLst>
    <p:sldId id="256" r:id="rId2"/>
    <p:sldId id="257" r:id="rId3"/>
    <p:sldId id="258" r:id="rId4"/>
    <p:sldId id="285" r:id="rId5"/>
    <p:sldId id="286" r:id="rId6"/>
    <p:sldId id="287" r:id="rId7"/>
    <p:sldId id="289" r:id="rId8"/>
    <p:sldId id="288" r:id="rId9"/>
    <p:sldId id="290" r:id="rId10"/>
    <p:sldId id="291" r:id="rId11"/>
    <p:sldId id="262" r:id="rId12"/>
    <p:sldId id="292" r:id="rId13"/>
    <p:sldId id="293" r:id="rId14"/>
    <p:sldId id="295" r:id="rId15"/>
    <p:sldId id="296" r:id="rId16"/>
    <p:sldId id="297" r:id="rId17"/>
    <p:sldId id="298" r:id="rId18"/>
    <p:sldId id="317" r:id="rId19"/>
    <p:sldId id="299" r:id="rId20"/>
    <p:sldId id="300" r:id="rId21"/>
    <p:sldId id="301" r:id="rId22"/>
    <p:sldId id="263" r:id="rId23"/>
    <p:sldId id="304" r:id="rId24"/>
    <p:sldId id="307" r:id="rId25"/>
    <p:sldId id="305" r:id="rId26"/>
    <p:sldId id="306" r:id="rId27"/>
    <p:sldId id="309" r:id="rId28"/>
    <p:sldId id="310" r:id="rId29"/>
    <p:sldId id="312" r:id="rId30"/>
    <p:sldId id="318" r:id="rId31"/>
    <p:sldId id="313" r:id="rId32"/>
    <p:sldId id="314" r:id="rId33"/>
    <p:sldId id="315" r:id="rId34"/>
    <p:sldId id="316" r:id="rId35"/>
    <p:sldId id="264" r:id="rId36"/>
    <p:sldId id="319" r:id="rId37"/>
    <p:sldId id="321" r:id="rId38"/>
    <p:sldId id="322" r:id="rId39"/>
    <p:sldId id="323" r:id="rId40"/>
    <p:sldId id="324" r:id="rId41"/>
    <p:sldId id="326" r:id="rId42"/>
    <p:sldId id="327" r:id="rId43"/>
    <p:sldId id="328" r:id="rId44"/>
    <p:sldId id="329" r:id="rId45"/>
    <p:sldId id="320" r:id="rId46"/>
    <p:sldId id="267" r:id="rId47"/>
    <p:sldId id="302" r:id="rId48"/>
    <p:sldId id="303" r:id="rId49"/>
    <p:sldId id="325" r:id="rId50"/>
    <p:sldId id="279" r:id="rId51"/>
  </p:sldIdLst>
  <p:sldSz cx="12192000" cy="6858000"/>
  <p:notesSz cx="6858000" cy="9144000"/>
  <p:embeddedFontLst>
    <p:embeddedFont>
      <p:font typeface="Arial Narrow" panose="020B0606020202030204" pitchFamily="34" charset="0"/>
      <p:regular r:id="rId53"/>
      <p:bold r:id="rId54"/>
      <p:italic r:id="rId55"/>
      <p:boldItalic r:id="rId56"/>
    </p:embeddedFont>
    <p:embeddedFont>
      <p:font typeface="Cambria Math" panose="02040503050406030204" pitchFamily="18" charset="0"/>
      <p:regular r:id="rId57"/>
    </p:embeddedFont>
    <p:embeddedFont>
      <p:font typeface="等线" panose="02010600030101010101" pitchFamily="2" charset="-122"/>
      <p:regular r:id="rId58"/>
      <p:bold r:id="rId59"/>
    </p:embeddedFont>
    <p:embeddedFont>
      <p:font typeface="等线 Light" panose="02010600030101010101" pitchFamily="2" charset="-122"/>
      <p:regular r:id="rId60"/>
    </p:embeddedFont>
    <p:embeddedFont>
      <p:font typeface="仿宋" panose="02010609060101010101" pitchFamily="49" charset="-122"/>
      <p:regular r:id="rId61"/>
    </p:embeddedFont>
    <p:embeddedFont>
      <p:font typeface="黑体" panose="02010609060101010101" pitchFamily="49" charset="-122"/>
      <p:regular r:id="rId62"/>
    </p:embeddedFont>
    <p:embeddedFont>
      <p:font typeface="华光超粗黑_CNKI" panose="02000500000000000000" pitchFamily="2" charset="-122"/>
      <p:regular r:id="rId63"/>
    </p:embeddedFont>
    <p:embeddedFont>
      <p:font typeface="楷体" panose="02010609060101010101" pitchFamily="49" charset="-122"/>
      <p:regular r:id="rId64"/>
    </p:embeddedFont>
    <p:embeddedFont>
      <p:font typeface="微软雅黑" panose="020B0503020204020204" pitchFamily="34" charset="-122"/>
      <p:regular r:id="rId65"/>
      <p:bold r:id="rId66"/>
    </p:embeddedFont>
    <p:embeddedFont>
      <p:font typeface="新宋体" panose="02010609030101010101" pitchFamily="49" charset="-122"/>
      <p:regular r:id="rId6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19FE"/>
    <a:srgbClr val="C5E0B4"/>
    <a:srgbClr val="F7E6C6"/>
    <a:srgbClr val="BDD7EE"/>
    <a:srgbClr val="EBDABA"/>
    <a:srgbClr val="045FC4"/>
    <a:srgbClr val="9E0000"/>
    <a:srgbClr val="034C9C"/>
    <a:srgbClr val="02356E"/>
    <a:srgbClr val="0344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7" autoAdjust="0"/>
    <p:restoredTop sz="94660"/>
  </p:normalViewPr>
  <p:slideViewPr>
    <p:cSldViewPr snapToGrid="0" showGuides="1">
      <p:cViewPr varScale="1">
        <p:scale>
          <a:sx n="145" d="100"/>
          <a:sy n="145" d="100"/>
        </p:scale>
        <p:origin x="104" y="5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B92F2-1B24-4A8F-8D43-3C75F178D6E8}" type="datetimeFigureOut">
              <a:rPr lang="zh-CN" altLang="en-US" smtClean="0"/>
              <a:t>2024/6/14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1DFEA-0C21-4573-9099-3C233ED50026}" type="slidenum">
              <a:rPr lang="zh-CN" altLang="en-US" smtClean="0"/>
              <a:t>‹#›</a:t>
            </a:fld>
            <a:endParaRPr lang="zh-CN" altLang="en-US"/>
          </a:p>
        </p:txBody>
      </p:sp>
    </p:spTree>
    <p:extLst>
      <p:ext uri="{BB962C8B-B14F-4D97-AF65-F5344CB8AC3E}">
        <p14:creationId xmlns:p14="http://schemas.microsoft.com/office/powerpoint/2010/main" val="471348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CEE7C-254A-4282-B435-5BCBB2867AD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799711-9FEF-48B9-BBB8-B97546B6D1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C660B29-2A7A-479F-AD69-47AED2094272}"/>
              </a:ext>
            </a:extLst>
          </p:cNvPr>
          <p:cNvSpPr>
            <a:spLocks noGrp="1"/>
          </p:cNvSpPr>
          <p:nvPr>
            <p:ph type="dt" sz="half" idx="10"/>
          </p:nvPr>
        </p:nvSpPr>
        <p:spPr/>
        <p:txBody>
          <a:bodyPr/>
          <a:lstStyle/>
          <a:p>
            <a:fld id="{937BA3BF-5217-4EDB-8B91-133A3AF9456E}" type="datetime1">
              <a:rPr lang="zh-CN" altLang="en-US" smtClean="0"/>
              <a:t>2024/6/14</a:t>
            </a:fld>
            <a:endParaRPr lang="zh-CN" altLang="en-US"/>
          </a:p>
        </p:txBody>
      </p:sp>
      <p:sp>
        <p:nvSpPr>
          <p:cNvPr id="5" name="页脚占位符 4">
            <a:extLst>
              <a:ext uri="{FF2B5EF4-FFF2-40B4-BE49-F238E27FC236}">
                <a16:creationId xmlns:a16="http://schemas.microsoft.com/office/drawing/2014/main" id="{9FAF150B-A8D2-496F-8A00-1E7EE67DDB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E782FE-D76E-40B2-9D03-AF57402814A2}"/>
              </a:ext>
            </a:extLst>
          </p:cNvPr>
          <p:cNvSpPr>
            <a:spLocks noGrp="1"/>
          </p:cNvSpPr>
          <p:nvPr>
            <p:ph type="sldNum" sz="quarter" idx="12"/>
          </p:nvPr>
        </p:nvSpPr>
        <p:spPr>
          <a:xfrm>
            <a:off x="8610600" y="6356350"/>
            <a:ext cx="2743200" cy="365125"/>
          </a:xfrm>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118508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4A600-687A-4A05-9EDC-8406E41EF8D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F347F50-AE02-43D2-8BF2-290AE5B7C8D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F67A9EF-78F2-4BE0-AFD0-BF29A241AE8D}"/>
              </a:ext>
            </a:extLst>
          </p:cNvPr>
          <p:cNvSpPr>
            <a:spLocks noGrp="1"/>
          </p:cNvSpPr>
          <p:nvPr>
            <p:ph type="dt" sz="half" idx="10"/>
          </p:nvPr>
        </p:nvSpPr>
        <p:spPr/>
        <p:txBody>
          <a:bodyPr/>
          <a:lstStyle/>
          <a:p>
            <a:fld id="{07C5F6D8-E842-4BDA-B899-029144CF7092}" type="datetime1">
              <a:rPr lang="zh-CN" altLang="en-US" smtClean="0"/>
              <a:t>2024/6/14</a:t>
            </a:fld>
            <a:endParaRPr lang="zh-CN" altLang="en-US"/>
          </a:p>
        </p:txBody>
      </p:sp>
      <p:sp>
        <p:nvSpPr>
          <p:cNvPr id="5" name="页脚占位符 4">
            <a:extLst>
              <a:ext uri="{FF2B5EF4-FFF2-40B4-BE49-F238E27FC236}">
                <a16:creationId xmlns:a16="http://schemas.microsoft.com/office/drawing/2014/main" id="{DD9BD7DC-1334-4E7E-BE82-BBA58A3B006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F99511-E7A0-4474-9160-5C55AA970B92}"/>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40798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978C62-CE62-4209-AD46-67D413B316A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DFD28BA-A19B-4199-8260-3D650C9F44E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CBA64F9-B387-44DA-8206-91272C5ECCB0}"/>
              </a:ext>
            </a:extLst>
          </p:cNvPr>
          <p:cNvSpPr>
            <a:spLocks noGrp="1"/>
          </p:cNvSpPr>
          <p:nvPr>
            <p:ph type="dt" sz="half" idx="10"/>
          </p:nvPr>
        </p:nvSpPr>
        <p:spPr/>
        <p:txBody>
          <a:bodyPr/>
          <a:lstStyle/>
          <a:p>
            <a:fld id="{E9187900-E9B2-4487-AA8D-7E589C23D5F3}" type="datetime1">
              <a:rPr lang="zh-CN" altLang="en-US" smtClean="0"/>
              <a:t>2024/6/14</a:t>
            </a:fld>
            <a:endParaRPr lang="zh-CN" altLang="en-US"/>
          </a:p>
        </p:txBody>
      </p:sp>
      <p:sp>
        <p:nvSpPr>
          <p:cNvPr id="5" name="页脚占位符 4">
            <a:extLst>
              <a:ext uri="{FF2B5EF4-FFF2-40B4-BE49-F238E27FC236}">
                <a16:creationId xmlns:a16="http://schemas.microsoft.com/office/drawing/2014/main" id="{A8A42BB0-3EA8-462C-87B0-E3016096E7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8ACB70B-9B20-4305-84B8-417B90FAD4D1}"/>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464882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6FCC4-C301-46CF-8156-0285667AADA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D513C7B-6E09-4B9E-AB71-2DB948AFE39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4C220BB-D2B5-44E8-8F14-87606B380286}"/>
              </a:ext>
            </a:extLst>
          </p:cNvPr>
          <p:cNvSpPr>
            <a:spLocks noGrp="1"/>
          </p:cNvSpPr>
          <p:nvPr>
            <p:ph type="dt" sz="half" idx="10"/>
          </p:nvPr>
        </p:nvSpPr>
        <p:spPr/>
        <p:txBody>
          <a:bodyPr/>
          <a:lstStyle/>
          <a:p>
            <a:fld id="{5AFD8474-6F65-4051-9C53-E97677B09152}" type="datetime1">
              <a:rPr lang="zh-CN" altLang="en-US" smtClean="0"/>
              <a:t>2024/6/14</a:t>
            </a:fld>
            <a:endParaRPr lang="zh-CN" altLang="en-US"/>
          </a:p>
        </p:txBody>
      </p:sp>
      <p:sp>
        <p:nvSpPr>
          <p:cNvPr id="5" name="页脚占位符 4">
            <a:extLst>
              <a:ext uri="{FF2B5EF4-FFF2-40B4-BE49-F238E27FC236}">
                <a16:creationId xmlns:a16="http://schemas.microsoft.com/office/drawing/2014/main" id="{9619598B-1B1A-4A84-A7A7-8393EDF7AD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FDEB4B-F686-4448-9D09-1DD9C643F1BB}"/>
              </a:ext>
            </a:extLst>
          </p:cNvPr>
          <p:cNvSpPr>
            <a:spLocks noGrp="1"/>
          </p:cNvSpPr>
          <p:nvPr>
            <p:ph type="sldNum" sz="quarter" idx="12"/>
          </p:nvPr>
        </p:nvSpPr>
        <p:spPr>
          <a:xfrm>
            <a:off x="9000068" y="319597"/>
            <a:ext cx="2743200" cy="365125"/>
          </a:xfrm>
        </p:spPr>
        <p:txBody>
          <a:bodyPr/>
          <a:lstStyle>
            <a:lvl1pPr>
              <a:defRPr sz="1800">
                <a:solidFill>
                  <a:schemeClr val="bg1"/>
                </a:solidFill>
              </a:defRPr>
            </a:lvl1pPr>
          </a:lstStyle>
          <a:p>
            <a:fld id="{FBACCE8E-693F-4A26-8C07-7C954F1ED21F}" type="slidenum">
              <a:rPr lang="zh-CN" altLang="en-US" smtClean="0"/>
              <a:pPr/>
              <a:t>‹#›</a:t>
            </a:fld>
            <a:endParaRPr lang="zh-CN" altLang="en-US" dirty="0"/>
          </a:p>
        </p:txBody>
      </p:sp>
    </p:spTree>
    <p:extLst>
      <p:ext uri="{BB962C8B-B14F-4D97-AF65-F5344CB8AC3E}">
        <p14:creationId xmlns:p14="http://schemas.microsoft.com/office/powerpoint/2010/main" val="1765535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1E0AE3-5C26-4BB6-9AA6-919929B0F1D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ECB6A-0B32-4552-A646-676DA9E333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31E0457-C49A-4A1A-8101-BB43550605D0}"/>
              </a:ext>
            </a:extLst>
          </p:cNvPr>
          <p:cNvSpPr>
            <a:spLocks noGrp="1"/>
          </p:cNvSpPr>
          <p:nvPr>
            <p:ph type="dt" sz="half" idx="10"/>
          </p:nvPr>
        </p:nvSpPr>
        <p:spPr/>
        <p:txBody>
          <a:bodyPr/>
          <a:lstStyle/>
          <a:p>
            <a:fld id="{60DF31BE-EFB5-4EDF-AFB3-12DAF5C524F4}" type="datetime1">
              <a:rPr lang="zh-CN" altLang="en-US" smtClean="0"/>
              <a:t>2024/6/14</a:t>
            </a:fld>
            <a:endParaRPr lang="zh-CN" altLang="en-US"/>
          </a:p>
        </p:txBody>
      </p:sp>
      <p:sp>
        <p:nvSpPr>
          <p:cNvPr id="5" name="页脚占位符 4">
            <a:extLst>
              <a:ext uri="{FF2B5EF4-FFF2-40B4-BE49-F238E27FC236}">
                <a16:creationId xmlns:a16="http://schemas.microsoft.com/office/drawing/2014/main" id="{302FDE73-72F1-40C4-9495-4CADF2EF95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13D4CD-4E2B-4571-B5A8-7F2EE3AAC2F7}"/>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808066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7D4A65-0574-47ED-A1F2-B705AB5DD6B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51779E-BEF0-4C0B-B414-0519A04A392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F14D1118-5D2C-4FFA-BC3A-CA63FD715D9B}"/>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A4144D1-00F9-465F-A510-D6515BC82E5E}"/>
              </a:ext>
            </a:extLst>
          </p:cNvPr>
          <p:cNvSpPr>
            <a:spLocks noGrp="1"/>
          </p:cNvSpPr>
          <p:nvPr>
            <p:ph type="dt" sz="half" idx="10"/>
          </p:nvPr>
        </p:nvSpPr>
        <p:spPr/>
        <p:txBody>
          <a:bodyPr/>
          <a:lstStyle/>
          <a:p>
            <a:fld id="{FA1EA969-2C71-4814-9EE9-697CD6A89E88}" type="datetime1">
              <a:rPr lang="zh-CN" altLang="en-US" smtClean="0"/>
              <a:t>2024/6/14</a:t>
            </a:fld>
            <a:endParaRPr lang="zh-CN" altLang="en-US"/>
          </a:p>
        </p:txBody>
      </p:sp>
      <p:sp>
        <p:nvSpPr>
          <p:cNvPr id="6" name="页脚占位符 5">
            <a:extLst>
              <a:ext uri="{FF2B5EF4-FFF2-40B4-BE49-F238E27FC236}">
                <a16:creationId xmlns:a16="http://schemas.microsoft.com/office/drawing/2014/main" id="{E365B47F-C0D1-48A7-8184-7DA55C39FA6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14C7ED-E164-45FA-96D2-ADF4788F1F14}"/>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81936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CFAEDB-57D1-4564-B02C-3FF4C8C89F6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D58917F-09B1-4419-86FB-B70FFC52F9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F550FB4-F11F-42F8-8397-DD327D91932F}"/>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94BDED3-6017-456C-8F03-AA57C495C3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77ACD76-B75A-4D23-BE44-0F1FC505EAD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2B4F8A58-A9DC-45CB-9458-ED98246E1AF8}"/>
              </a:ext>
            </a:extLst>
          </p:cNvPr>
          <p:cNvSpPr>
            <a:spLocks noGrp="1"/>
          </p:cNvSpPr>
          <p:nvPr>
            <p:ph type="dt" sz="half" idx="10"/>
          </p:nvPr>
        </p:nvSpPr>
        <p:spPr/>
        <p:txBody>
          <a:bodyPr/>
          <a:lstStyle/>
          <a:p>
            <a:fld id="{6B208308-5FAA-46BD-804C-A0CCF4F9197C}" type="datetime1">
              <a:rPr lang="zh-CN" altLang="en-US" smtClean="0"/>
              <a:t>2024/6/14</a:t>
            </a:fld>
            <a:endParaRPr lang="zh-CN" altLang="en-US"/>
          </a:p>
        </p:txBody>
      </p:sp>
      <p:sp>
        <p:nvSpPr>
          <p:cNvPr id="8" name="页脚占位符 7">
            <a:extLst>
              <a:ext uri="{FF2B5EF4-FFF2-40B4-BE49-F238E27FC236}">
                <a16:creationId xmlns:a16="http://schemas.microsoft.com/office/drawing/2014/main" id="{832AB6FB-C8BA-4508-88D4-A4F0CD812CA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5D00160-671E-49F9-944E-0DAB6B2AE9E0}"/>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1895610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6798C1-B51D-41DE-BAD9-A276F0B80BB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3B5E0CC-88E3-4512-B4AE-AD815364C2B2}"/>
              </a:ext>
            </a:extLst>
          </p:cNvPr>
          <p:cNvSpPr>
            <a:spLocks noGrp="1"/>
          </p:cNvSpPr>
          <p:nvPr>
            <p:ph type="dt" sz="half" idx="10"/>
          </p:nvPr>
        </p:nvSpPr>
        <p:spPr/>
        <p:txBody>
          <a:bodyPr/>
          <a:lstStyle/>
          <a:p>
            <a:fld id="{CAE8594B-DF2C-482B-8BEF-9032E7056C69}" type="datetime1">
              <a:rPr lang="zh-CN" altLang="en-US" smtClean="0"/>
              <a:t>2024/6/14</a:t>
            </a:fld>
            <a:endParaRPr lang="zh-CN" altLang="en-US"/>
          </a:p>
        </p:txBody>
      </p:sp>
      <p:sp>
        <p:nvSpPr>
          <p:cNvPr id="4" name="页脚占位符 3">
            <a:extLst>
              <a:ext uri="{FF2B5EF4-FFF2-40B4-BE49-F238E27FC236}">
                <a16:creationId xmlns:a16="http://schemas.microsoft.com/office/drawing/2014/main" id="{2AA52F65-1317-4940-8A8F-516CC668721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AB9C0CD-2279-4A5C-A180-EA85648EBF44}"/>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1817932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6F2E9C0-D4EE-4F9D-8F07-E57F648C01A1}"/>
              </a:ext>
            </a:extLst>
          </p:cNvPr>
          <p:cNvSpPr>
            <a:spLocks noGrp="1"/>
          </p:cNvSpPr>
          <p:nvPr>
            <p:ph type="dt" sz="half" idx="10"/>
          </p:nvPr>
        </p:nvSpPr>
        <p:spPr/>
        <p:txBody>
          <a:bodyPr/>
          <a:lstStyle/>
          <a:p>
            <a:fld id="{7673D802-845B-40CD-91F1-63A04BD200C1}" type="datetime1">
              <a:rPr lang="zh-CN" altLang="en-US" smtClean="0"/>
              <a:t>2024/6/14</a:t>
            </a:fld>
            <a:endParaRPr lang="zh-CN" altLang="en-US"/>
          </a:p>
        </p:txBody>
      </p:sp>
      <p:sp>
        <p:nvSpPr>
          <p:cNvPr id="3" name="页脚占位符 2">
            <a:extLst>
              <a:ext uri="{FF2B5EF4-FFF2-40B4-BE49-F238E27FC236}">
                <a16:creationId xmlns:a16="http://schemas.microsoft.com/office/drawing/2014/main" id="{A404C25F-8266-4327-93EB-58FE62E6052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FFF313F-3B4F-4E81-B422-E8B2F770D985}"/>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4180855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7C6DB2-7A84-4D88-B2E6-9042D546A94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B77A042-C969-47D8-9B4F-4C6E8451ED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B590F9E-6BAC-4E39-A465-C690054258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77E9820-951C-4554-9E1B-7EE6E2E13696}"/>
              </a:ext>
            </a:extLst>
          </p:cNvPr>
          <p:cNvSpPr>
            <a:spLocks noGrp="1"/>
          </p:cNvSpPr>
          <p:nvPr>
            <p:ph type="dt" sz="half" idx="10"/>
          </p:nvPr>
        </p:nvSpPr>
        <p:spPr/>
        <p:txBody>
          <a:bodyPr/>
          <a:lstStyle/>
          <a:p>
            <a:fld id="{4532A6DC-49E5-46F2-BA5D-0813A01DDA44}" type="datetime1">
              <a:rPr lang="zh-CN" altLang="en-US" smtClean="0"/>
              <a:t>2024/6/14</a:t>
            </a:fld>
            <a:endParaRPr lang="zh-CN" altLang="en-US"/>
          </a:p>
        </p:txBody>
      </p:sp>
      <p:sp>
        <p:nvSpPr>
          <p:cNvPr id="6" name="页脚占位符 5">
            <a:extLst>
              <a:ext uri="{FF2B5EF4-FFF2-40B4-BE49-F238E27FC236}">
                <a16:creationId xmlns:a16="http://schemas.microsoft.com/office/drawing/2014/main" id="{858AF966-80A3-4C65-B132-08A13CA80CE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486EAD-F75E-4BCD-9A0A-9123C14599D6}"/>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61976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0939F-F321-40CB-8261-64B6F8553AD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21DE890-5FDC-4C67-A4AD-3F38499D4E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DBA031F-82F6-4491-889D-0479A0F003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0FB6902-4003-417F-901D-085295BFA59F}"/>
              </a:ext>
            </a:extLst>
          </p:cNvPr>
          <p:cNvSpPr>
            <a:spLocks noGrp="1"/>
          </p:cNvSpPr>
          <p:nvPr>
            <p:ph type="dt" sz="half" idx="10"/>
          </p:nvPr>
        </p:nvSpPr>
        <p:spPr/>
        <p:txBody>
          <a:bodyPr/>
          <a:lstStyle/>
          <a:p>
            <a:fld id="{FA6097CD-3854-4487-A7D1-E4FFC3960984}" type="datetime1">
              <a:rPr lang="zh-CN" altLang="en-US" smtClean="0"/>
              <a:t>2024/6/14</a:t>
            </a:fld>
            <a:endParaRPr lang="zh-CN" altLang="en-US"/>
          </a:p>
        </p:txBody>
      </p:sp>
      <p:sp>
        <p:nvSpPr>
          <p:cNvPr id="6" name="页脚占位符 5">
            <a:extLst>
              <a:ext uri="{FF2B5EF4-FFF2-40B4-BE49-F238E27FC236}">
                <a16:creationId xmlns:a16="http://schemas.microsoft.com/office/drawing/2014/main" id="{E498B1C9-6120-4D79-8555-A7C35C8772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BE913F7-CC8D-4897-AA1F-A45585444E69}"/>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245263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B75835C-9AAD-4359-981A-DA48AFB93A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B9C257C-12AA-4710-8F04-273D4DD44F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F2FF208-4589-4D4D-B373-7C31BB5845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C39BA-A1E7-4C7C-B925-D4191D8AAAE4}" type="datetime1">
              <a:rPr lang="zh-CN" altLang="en-US" smtClean="0"/>
              <a:t>2024/6/14</a:t>
            </a:fld>
            <a:endParaRPr lang="zh-CN" altLang="en-US"/>
          </a:p>
        </p:txBody>
      </p:sp>
      <p:sp>
        <p:nvSpPr>
          <p:cNvPr id="5" name="页脚占位符 4">
            <a:extLst>
              <a:ext uri="{FF2B5EF4-FFF2-40B4-BE49-F238E27FC236}">
                <a16:creationId xmlns:a16="http://schemas.microsoft.com/office/drawing/2014/main" id="{BF3F8C7C-B5D3-43DE-9FA6-3BB475B58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32306E4-1DE6-4D70-8A63-2BACFDE291F9}"/>
              </a:ext>
            </a:extLst>
          </p:cNvPr>
          <p:cNvSpPr>
            <a:spLocks noGrp="1"/>
          </p:cNvSpPr>
          <p:nvPr>
            <p:ph type="sldNum" sz="quarter" idx="4"/>
          </p:nvPr>
        </p:nvSpPr>
        <p:spPr>
          <a:xfrm>
            <a:off x="9000068" y="319597"/>
            <a:ext cx="2743200" cy="365125"/>
          </a:xfrm>
          <a:prstGeom prst="rect">
            <a:avLst/>
          </a:prstGeom>
        </p:spPr>
        <p:txBody>
          <a:bodyPr vert="horz" lIns="91440" tIns="45720" rIns="91440" bIns="45720" rtlCol="0" anchor="ctr"/>
          <a:lstStyle>
            <a:lvl1pPr algn="r">
              <a:defRPr sz="1800" i="0">
                <a:solidFill>
                  <a:schemeClr val="tx1"/>
                </a:solidFill>
              </a:defRPr>
            </a:lvl1pPr>
          </a:lstStyle>
          <a:p>
            <a:fld id="{FBACCE8E-693F-4A26-8C07-7C954F1ED21F}" type="slidenum">
              <a:rPr lang="zh-CN" altLang="en-US" smtClean="0"/>
              <a:pPr/>
              <a:t>‹#›</a:t>
            </a:fld>
            <a:endParaRPr lang="zh-CN" altLang="en-US" dirty="0"/>
          </a:p>
        </p:txBody>
      </p:sp>
    </p:spTree>
    <p:extLst>
      <p:ext uri="{BB962C8B-B14F-4D97-AF65-F5344CB8AC3E}">
        <p14:creationId xmlns:p14="http://schemas.microsoft.com/office/powerpoint/2010/main" val="34301938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a:extLst>
              <a:ext uri="{FF2B5EF4-FFF2-40B4-BE49-F238E27FC236}">
                <a16:creationId xmlns:a16="http://schemas.microsoft.com/office/drawing/2014/main" id="{E52E6AC1-5641-4609-887A-F1984ED1C876}"/>
              </a:ext>
            </a:extLst>
          </p:cNvPr>
          <p:cNvSpPr/>
          <p:nvPr/>
        </p:nvSpPr>
        <p:spPr>
          <a:xfrm>
            <a:off x="323850" y="274772"/>
            <a:ext cx="11544300" cy="4851400"/>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7A27908-8503-4D1F-BC5C-D4678A6D9484}"/>
              </a:ext>
            </a:extLst>
          </p:cNvPr>
          <p:cNvGrpSpPr/>
          <p:nvPr/>
        </p:nvGrpSpPr>
        <p:grpSpPr>
          <a:xfrm>
            <a:off x="4162074" y="835536"/>
            <a:ext cx="3828328" cy="3839766"/>
            <a:chOff x="1220788" y="2549525"/>
            <a:chExt cx="2652713" cy="2660650"/>
          </a:xfrm>
          <a:solidFill>
            <a:schemeClr val="bg1">
              <a:alpha val="3000"/>
            </a:schemeClr>
          </a:solidFill>
        </p:grpSpPr>
        <p:sp>
          <p:nvSpPr>
            <p:cNvPr id="5" name="Freeform 176">
              <a:extLst>
                <a:ext uri="{FF2B5EF4-FFF2-40B4-BE49-F238E27FC236}">
                  <a16:creationId xmlns:a16="http://schemas.microsoft.com/office/drawing/2014/main" id="{D021ED3C-A735-471F-A2D8-271F6B3B029C}"/>
                </a:ext>
              </a:extLst>
            </p:cNvPr>
            <p:cNvSpPr>
              <a:spLocks noEditPoints="1"/>
            </p:cNvSpPr>
            <p:nvPr/>
          </p:nvSpPr>
          <p:spPr bwMode="auto">
            <a:xfrm>
              <a:off x="1220788" y="2549525"/>
              <a:ext cx="2652713" cy="2660650"/>
            </a:xfrm>
            <a:custGeom>
              <a:avLst/>
              <a:gdLst>
                <a:gd name="T0" fmla="*/ 1718 w 3644"/>
                <a:gd name="T1" fmla="*/ 11 h 3653"/>
                <a:gd name="T2" fmla="*/ 2295 w 3644"/>
                <a:gd name="T3" fmla="*/ 72 h 3653"/>
                <a:gd name="T4" fmla="*/ 3083 w 3644"/>
                <a:gd name="T5" fmla="*/ 524 h 3653"/>
                <a:gd name="T6" fmla="*/ 3527 w 3644"/>
                <a:gd name="T7" fmla="*/ 1217 h 3653"/>
                <a:gd name="T8" fmla="*/ 3627 w 3644"/>
                <a:gd name="T9" fmla="*/ 1946 h 3653"/>
                <a:gd name="T10" fmla="*/ 3259 w 3644"/>
                <a:gd name="T11" fmla="*/ 2920 h 3653"/>
                <a:gd name="T12" fmla="*/ 2587 w 3644"/>
                <a:gd name="T13" fmla="*/ 3464 h 3653"/>
                <a:gd name="T14" fmla="*/ 2035 w 3644"/>
                <a:gd name="T15" fmla="*/ 3623 h 3653"/>
                <a:gd name="T16" fmla="*/ 1299 w 3644"/>
                <a:gd name="T17" fmla="*/ 3561 h 3653"/>
                <a:gd name="T18" fmla="*/ 551 w 3644"/>
                <a:gd name="T19" fmla="*/ 3120 h 3653"/>
                <a:gd name="T20" fmla="*/ 92 w 3644"/>
                <a:gd name="T21" fmla="*/ 2383 h 3653"/>
                <a:gd name="T22" fmla="*/ 3 w 3644"/>
                <a:gd name="T23" fmla="*/ 1794 h 3653"/>
                <a:gd name="T24" fmla="*/ 231 w 3644"/>
                <a:gd name="T25" fmla="*/ 943 h 3653"/>
                <a:gd name="T26" fmla="*/ 824 w 3644"/>
                <a:gd name="T27" fmla="*/ 305 h 3653"/>
                <a:gd name="T28" fmla="*/ 1718 w 3644"/>
                <a:gd name="T29" fmla="*/ 11 h 3653"/>
                <a:gd name="T30" fmla="*/ 1683 w 3644"/>
                <a:gd name="T31" fmla="*/ 85 h 3653"/>
                <a:gd name="T32" fmla="*/ 1045 w 3644"/>
                <a:gd name="T33" fmla="*/ 261 h 3653"/>
                <a:gd name="T34" fmla="*/ 363 w 3644"/>
                <a:gd name="T35" fmla="*/ 864 h 3653"/>
                <a:gd name="T36" fmla="*/ 79 w 3644"/>
                <a:gd name="T37" fmla="*/ 1706 h 3653"/>
                <a:gd name="T38" fmla="*/ 134 w 3644"/>
                <a:gd name="T39" fmla="*/ 2270 h 3653"/>
                <a:gd name="T40" fmla="*/ 319 w 3644"/>
                <a:gd name="T41" fmla="*/ 2708 h 3653"/>
                <a:gd name="T42" fmla="*/ 936 w 3644"/>
                <a:gd name="T43" fmla="*/ 3323 h 3653"/>
                <a:gd name="T44" fmla="*/ 1705 w 3644"/>
                <a:gd name="T45" fmla="*/ 3560 h 3653"/>
                <a:gd name="T46" fmla="*/ 2393 w 3644"/>
                <a:gd name="T47" fmla="*/ 3465 h 3653"/>
                <a:gd name="T48" fmla="*/ 3116 w 3644"/>
                <a:gd name="T49" fmla="*/ 2981 h 3653"/>
                <a:gd name="T50" fmla="*/ 3543 w 3644"/>
                <a:gd name="T51" fmla="*/ 2058 h 3653"/>
                <a:gd name="T52" fmla="*/ 3474 w 3644"/>
                <a:gd name="T53" fmla="*/ 1285 h 3653"/>
                <a:gd name="T54" fmla="*/ 3031 w 3644"/>
                <a:gd name="T55" fmla="*/ 575 h 3653"/>
                <a:gd name="T56" fmla="*/ 2274 w 3644"/>
                <a:gd name="T57" fmla="*/ 141 h 3653"/>
                <a:gd name="T58" fmla="*/ 1683 w 3644"/>
                <a:gd name="T59" fmla="*/ 85 h 3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44" h="3653">
                  <a:moveTo>
                    <a:pt x="1718" y="11"/>
                  </a:moveTo>
                  <a:cubicBezTo>
                    <a:pt x="1912" y="0"/>
                    <a:pt x="2108" y="21"/>
                    <a:pt x="2295" y="72"/>
                  </a:cubicBezTo>
                  <a:cubicBezTo>
                    <a:pt x="2591" y="153"/>
                    <a:pt x="2864" y="311"/>
                    <a:pt x="3083" y="524"/>
                  </a:cubicBezTo>
                  <a:cubicBezTo>
                    <a:pt x="3281" y="717"/>
                    <a:pt x="3434" y="956"/>
                    <a:pt x="3527" y="1217"/>
                  </a:cubicBezTo>
                  <a:cubicBezTo>
                    <a:pt x="3610" y="1449"/>
                    <a:pt x="3644" y="1699"/>
                    <a:pt x="3627" y="1946"/>
                  </a:cubicBezTo>
                  <a:cubicBezTo>
                    <a:pt x="3604" y="2298"/>
                    <a:pt x="3474" y="2641"/>
                    <a:pt x="3259" y="2920"/>
                  </a:cubicBezTo>
                  <a:cubicBezTo>
                    <a:pt x="3083" y="3152"/>
                    <a:pt x="2850" y="3340"/>
                    <a:pt x="2587" y="3464"/>
                  </a:cubicBezTo>
                  <a:cubicBezTo>
                    <a:pt x="2413" y="3546"/>
                    <a:pt x="2226" y="3600"/>
                    <a:pt x="2035" y="3623"/>
                  </a:cubicBezTo>
                  <a:cubicBezTo>
                    <a:pt x="1789" y="3653"/>
                    <a:pt x="1537" y="3632"/>
                    <a:pt x="1299" y="3561"/>
                  </a:cubicBezTo>
                  <a:cubicBezTo>
                    <a:pt x="1019" y="3477"/>
                    <a:pt x="760" y="3324"/>
                    <a:pt x="551" y="3120"/>
                  </a:cubicBezTo>
                  <a:cubicBezTo>
                    <a:pt x="342" y="2916"/>
                    <a:pt x="183" y="2661"/>
                    <a:pt x="92" y="2383"/>
                  </a:cubicBezTo>
                  <a:cubicBezTo>
                    <a:pt x="30" y="2194"/>
                    <a:pt x="0" y="1994"/>
                    <a:pt x="3" y="1794"/>
                  </a:cubicBezTo>
                  <a:cubicBezTo>
                    <a:pt x="7" y="1497"/>
                    <a:pt x="86" y="1202"/>
                    <a:pt x="231" y="943"/>
                  </a:cubicBezTo>
                  <a:cubicBezTo>
                    <a:pt x="373" y="687"/>
                    <a:pt x="579" y="466"/>
                    <a:pt x="824" y="305"/>
                  </a:cubicBezTo>
                  <a:cubicBezTo>
                    <a:pt x="1089" y="130"/>
                    <a:pt x="1401" y="27"/>
                    <a:pt x="1718" y="11"/>
                  </a:cubicBezTo>
                  <a:close/>
                  <a:moveTo>
                    <a:pt x="1683" y="85"/>
                  </a:moveTo>
                  <a:cubicBezTo>
                    <a:pt x="1462" y="102"/>
                    <a:pt x="1244" y="162"/>
                    <a:pt x="1045" y="261"/>
                  </a:cubicBezTo>
                  <a:cubicBezTo>
                    <a:pt x="770" y="398"/>
                    <a:pt x="532" y="608"/>
                    <a:pt x="363" y="864"/>
                  </a:cubicBezTo>
                  <a:cubicBezTo>
                    <a:pt x="198" y="1114"/>
                    <a:pt x="98" y="1407"/>
                    <a:pt x="79" y="1706"/>
                  </a:cubicBezTo>
                  <a:cubicBezTo>
                    <a:pt x="66" y="1895"/>
                    <a:pt x="85" y="2087"/>
                    <a:pt x="134" y="2270"/>
                  </a:cubicBezTo>
                  <a:cubicBezTo>
                    <a:pt x="175" y="2424"/>
                    <a:pt x="237" y="2572"/>
                    <a:pt x="319" y="2708"/>
                  </a:cubicBezTo>
                  <a:cubicBezTo>
                    <a:pt x="468" y="2961"/>
                    <a:pt x="683" y="3174"/>
                    <a:pt x="936" y="3323"/>
                  </a:cubicBezTo>
                  <a:cubicBezTo>
                    <a:pt x="1169" y="3461"/>
                    <a:pt x="1435" y="3543"/>
                    <a:pt x="1705" y="3560"/>
                  </a:cubicBezTo>
                  <a:cubicBezTo>
                    <a:pt x="1938" y="3575"/>
                    <a:pt x="2173" y="3543"/>
                    <a:pt x="2393" y="3465"/>
                  </a:cubicBezTo>
                  <a:cubicBezTo>
                    <a:pt x="2670" y="3368"/>
                    <a:pt x="2921" y="3199"/>
                    <a:pt x="3116" y="2981"/>
                  </a:cubicBezTo>
                  <a:cubicBezTo>
                    <a:pt x="3345" y="2725"/>
                    <a:pt x="3497" y="2399"/>
                    <a:pt x="3543" y="2058"/>
                  </a:cubicBezTo>
                  <a:cubicBezTo>
                    <a:pt x="3578" y="1800"/>
                    <a:pt x="3555" y="1533"/>
                    <a:pt x="3474" y="1285"/>
                  </a:cubicBezTo>
                  <a:cubicBezTo>
                    <a:pt x="3387" y="1017"/>
                    <a:pt x="3233" y="772"/>
                    <a:pt x="3031" y="575"/>
                  </a:cubicBezTo>
                  <a:cubicBezTo>
                    <a:pt x="2821" y="370"/>
                    <a:pt x="2558" y="218"/>
                    <a:pt x="2274" y="141"/>
                  </a:cubicBezTo>
                  <a:cubicBezTo>
                    <a:pt x="2082" y="89"/>
                    <a:pt x="1881" y="70"/>
                    <a:pt x="168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77">
              <a:extLst>
                <a:ext uri="{FF2B5EF4-FFF2-40B4-BE49-F238E27FC236}">
                  <a16:creationId xmlns:a16="http://schemas.microsoft.com/office/drawing/2014/main" id="{847808D9-A1D8-43F3-AF69-61F83829538F}"/>
                </a:ext>
              </a:extLst>
            </p:cNvPr>
            <p:cNvSpPr>
              <a:spLocks/>
            </p:cNvSpPr>
            <p:nvPr/>
          </p:nvSpPr>
          <p:spPr bwMode="auto">
            <a:xfrm>
              <a:off x="2314575" y="2733675"/>
              <a:ext cx="153988" cy="155575"/>
            </a:xfrm>
            <a:custGeom>
              <a:avLst/>
              <a:gdLst>
                <a:gd name="T0" fmla="*/ 78 w 211"/>
                <a:gd name="T1" fmla="*/ 40 h 212"/>
                <a:gd name="T2" fmla="*/ 142 w 211"/>
                <a:gd name="T3" fmla="*/ 3 h 212"/>
                <a:gd name="T4" fmla="*/ 194 w 211"/>
                <a:gd name="T5" fmla="*/ 36 h 212"/>
                <a:gd name="T6" fmla="*/ 183 w 211"/>
                <a:gd name="T7" fmla="*/ 125 h 212"/>
                <a:gd name="T8" fmla="*/ 146 w 211"/>
                <a:gd name="T9" fmla="*/ 172 h 212"/>
                <a:gd name="T10" fmla="*/ 98 w 211"/>
                <a:gd name="T11" fmla="*/ 212 h 212"/>
                <a:gd name="T12" fmla="*/ 98 w 211"/>
                <a:gd name="T13" fmla="*/ 137 h 212"/>
                <a:gd name="T14" fmla="*/ 66 w 211"/>
                <a:gd name="T15" fmla="*/ 150 h 212"/>
                <a:gd name="T16" fmla="*/ 13 w 211"/>
                <a:gd name="T17" fmla="*/ 117 h 212"/>
                <a:gd name="T18" fmla="*/ 30 w 211"/>
                <a:gd name="T19" fmla="*/ 72 h 212"/>
                <a:gd name="T20" fmla="*/ 78 w 211"/>
                <a:gd name="T21" fmla="*/ 4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12">
                  <a:moveTo>
                    <a:pt x="78" y="40"/>
                  </a:moveTo>
                  <a:cubicBezTo>
                    <a:pt x="98" y="26"/>
                    <a:pt x="116" y="5"/>
                    <a:pt x="142" y="3"/>
                  </a:cubicBezTo>
                  <a:cubicBezTo>
                    <a:pt x="165" y="0"/>
                    <a:pt x="185" y="16"/>
                    <a:pt x="194" y="36"/>
                  </a:cubicBezTo>
                  <a:cubicBezTo>
                    <a:pt x="211" y="64"/>
                    <a:pt x="193" y="97"/>
                    <a:pt x="183" y="125"/>
                  </a:cubicBezTo>
                  <a:cubicBezTo>
                    <a:pt x="177" y="145"/>
                    <a:pt x="159" y="157"/>
                    <a:pt x="146" y="172"/>
                  </a:cubicBezTo>
                  <a:cubicBezTo>
                    <a:pt x="131" y="187"/>
                    <a:pt x="119" y="206"/>
                    <a:pt x="98" y="212"/>
                  </a:cubicBezTo>
                  <a:cubicBezTo>
                    <a:pt x="94" y="187"/>
                    <a:pt x="101" y="162"/>
                    <a:pt x="98" y="137"/>
                  </a:cubicBezTo>
                  <a:cubicBezTo>
                    <a:pt x="87" y="141"/>
                    <a:pt x="77" y="147"/>
                    <a:pt x="66" y="150"/>
                  </a:cubicBezTo>
                  <a:cubicBezTo>
                    <a:pt x="45" y="147"/>
                    <a:pt x="25" y="135"/>
                    <a:pt x="13" y="117"/>
                  </a:cubicBezTo>
                  <a:cubicBezTo>
                    <a:pt x="0" y="102"/>
                    <a:pt x="11" y="76"/>
                    <a:pt x="30" y="72"/>
                  </a:cubicBezTo>
                  <a:cubicBezTo>
                    <a:pt x="49" y="68"/>
                    <a:pt x="63" y="51"/>
                    <a:pt x="7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78">
              <a:extLst>
                <a:ext uri="{FF2B5EF4-FFF2-40B4-BE49-F238E27FC236}">
                  <a16:creationId xmlns:a16="http://schemas.microsoft.com/office/drawing/2014/main" id="{99DC0885-A614-494A-9F9D-A1FB6F8E6F62}"/>
                </a:ext>
              </a:extLst>
            </p:cNvPr>
            <p:cNvSpPr>
              <a:spLocks/>
            </p:cNvSpPr>
            <p:nvPr/>
          </p:nvSpPr>
          <p:spPr bwMode="auto">
            <a:xfrm>
              <a:off x="2149475" y="2738438"/>
              <a:ext cx="90488" cy="103188"/>
            </a:xfrm>
            <a:custGeom>
              <a:avLst/>
              <a:gdLst>
                <a:gd name="T0" fmla="*/ 1 w 124"/>
                <a:gd name="T1" fmla="*/ 26 h 142"/>
                <a:gd name="T2" fmla="*/ 15 w 124"/>
                <a:gd name="T3" fmla="*/ 0 h 142"/>
                <a:gd name="T4" fmla="*/ 101 w 124"/>
                <a:gd name="T5" fmla="*/ 33 h 142"/>
                <a:gd name="T6" fmla="*/ 115 w 124"/>
                <a:gd name="T7" fmla="*/ 77 h 142"/>
                <a:gd name="T8" fmla="*/ 36 w 124"/>
                <a:gd name="T9" fmla="*/ 142 h 142"/>
                <a:gd name="T10" fmla="*/ 32 w 124"/>
                <a:gd name="T11" fmla="*/ 118 h 142"/>
                <a:gd name="T12" fmla="*/ 3 w 124"/>
                <a:gd name="T13" fmla="*/ 60 h 142"/>
                <a:gd name="T14" fmla="*/ 1 w 124"/>
                <a:gd name="T15" fmla="*/ 26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2">
                  <a:moveTo>
                    <a:pt x="1" y="26"/>
                  </a:moveTo>
                  <a:cubicBezTo>
                    <a:pt x="2" y="15"/>
                    <a:pt x="10" y="8"/>
                    <a:pt x="15" y="0"/>
                  </a:cubicBezTo>
                  <a:cubicBezTo>
                    <a:pt x="45" y="7"/>
                    <a:pt x="77" y="14"/>
                    <a:pt x="101" y="33"/>
                  </a:cubicBezTo>
                  <a:cubicBezTo>
                    <a:pt x="114" y="43"/>
                    <a:pt x="124" y="62"/>
                    <a:pt x="115" y="77"/>
                  </a:cubicBezTo>
                  <a:cubicBezTo>
                    <a:pt x="97" y="107"/>
                    <a:pt x="68" y="128"/>
                    <a:pt x="36" y="142"/>
                  </a:cubicBezTo>
                  <a:cubicBezTo>
                    <a:pt x="29" y="135"/>
                    <a:pt x="29" y="126"/>
                    <a:pt x="32" y="118"/>
                  </a:cubicBezTo>
                  <a:cubicBezTo>
                    <a:pt x="24" y="98"/>
                    <a:pt x="5" y="82"/>
                    <a:pt x="3" y="60"/>
                  </a:cubicBezTo>
                  <a:cubicBezTo>
                    <a:pt x="2" y="49"/>
                    <a:pt x="0" y="37"/>
                    <a:pt x="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79">
              <a:extLst>
                <a:ext uri="{FF2B5EF4-FFF2-40B4-BE49-F238E27FC236}">
                  <a16:creationId xmlns:a16="http://schemas.microsoft.com/office/drawing/2014/main" id="{5DF63A03-A9B6-47E8-949A-529D2CFDA921}"/>
                </a:ext>
              </a:extLst>
            </p:cNvPr>
            <p:cNvSpPr>
              <a:spLocks/>
            </p:cNvSpPr>
            <p:nvPr/>
          </p:nvSpPr>
          <p:spPr bwMode="auto">
            <a:xfrm>
              <a:off x="2789238" y="2841625"/>
              <a:ext cx="376238" cy="292100"/>
            </a:xfrm>
            <a:custGeom>
              <a:avLst/>
              <a:gdLst>
                <a:gd name="T0" fmla="*/ 390 w 516"/>
                <a:gd name="T1" fmla="*/ 24 h 402"/>
                <a:gd name="T2" fmla="*/ 423 w 516"/>
                <a:gd name="T3" fmla="*/ 0 h 402"/>
                <a:gd name="T4" fmla="*/ 456 w 516"/>
                <a:gd name="T5" fmla="*/ 32 h 402"/>
                <a:gd name="T6" fmla="*/ 476 w 516"/>
                <a:gd name="T7" fmla="*/ 107 h 402"/>
                <a:gd name="T8" fmla="*/ 448 w 516"/>
                <a:gd name="T9" fmla="*/ 138 h 402"/>
                <a:gd name="T10" fmla="*/ 395 w 516"/>
                <a:gd name="T11" fmla="*/ 231 h 402"/>
                <a:gd name="T12" fmla="*/ 513 w 516"/>
                <a:gd name="T13" fmla="*/ 232 h 402"/>
                <a:gd name="T14" fmla="*/ 478 w 516"/>
                <a:gd name="T15" fmla="*/ 282 h 402"/>
                <a:gd name="T16" fmla="*/ 364 w 516"/>
                <a:gd name="T17" fmla="*/ 286 h 402"/>
                <a:gd name="T18" fmla="*/ 242 w 516"/>
                <a:gd name="T19" fmla="*/ 388 h 402"/>
                <a:gd name="T20" fmla="*/ 143 w 516"/>
                <a:gd name="T21" fmla="*/ 397 h 402"/>
                <a:gd name="T22" fmla="*/ 60 w 516"/>
                <a:gd name="T23" fmla="*/ 382 h 402"/>
                <a:gd name="T24" fmla="*/ 67 w 516"/>
                <a:gd name="T25" fmla="*/ 373 h 402"/>
                <a:gd name="T26" fmla="*/ 196 w 516"/>
                <a:gd name="T27" fmla="*/ 342 h 402"/>
                <a:gd name="T28" fmla="*/ 237 w 516"/>
                <a:gd name="T29" fmla="*/ 309 h 402"/>
                <a:gd name="T30" fmla="*/ 61 w 516"/>
                <a:gd name="T31" fmla="*/ 306 h 402"/>
                <a:gd name="T32" fmla="*/ 18 w 516"/>
                <a:gd name="T33" fmla="*/ 263 h 402"/>
                <a:gd name="T34" fmla="*/ 0 w 516"/>
                <a:gd name="T35" fmla="*/ 221 h 402"/>
                <a:gd name="T36" fmla="*/ 40 w 516"/>
                <a:gd name="T37" fmla="*/ 204 h 402"/>
                <a:gd name="T38" fmla="*/ 112 w 516"/>
                <a:gd name="T39" fmla="*/ 224 h 402"/>
                <a:gd name="T40" fmla="*/ 235 w 516"/>
                <a:gd name="T41" fmla="*/ 229 h 402"/>
                <a:gd name="T42" fmla="*/ 302 w 516"/>
                <a:gd name="T43" fmla="*/ 224 h 402"/>
                <a:gd name="T44" fmla="*/ 390 w 516"/>
                <a:gd name="T45" fmla="*/ 24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6" h="402">
                  <a:moveTo>
                    <a:pt x="390" y="24"/>
                  </a:moveTo>
                  <a:cubicBezTo>
                    <a:pt x="396" y="11"/>
                    <a:pt x="408" y="0"/>
                    <a:pt x="423" y="0"/>
                  </a:cubicBezTo>
                  <a:cubicBezTo>
                    <a:pt x="440" y="3"/>
                    <a:pt x="448" y="19"/>
                    <a:pt x="456" y="32"/>
                  </a:cubicBezTo>
                  <a:cubicBezTo>
                    <a:pt x="468" y="55"/>
                    <a:pt x="484" y="80"/>
                    <a:pt x="476" y="107"/>
                  </a:cubicBezTo>
                  <a:cubicBezTo>
                    <a:pt x="473" y="122"/>
                    <a:pt x="457" y="127"/>
                    <a:pt x="448" y="138"/>
                  </a:cubicBezTo>
                  <a:cubicBezTo>
                    <a:pt x="425" y="165"/>
                    <a:pt x="407" y="197"/>
                    <a:pt x="395" y="231"/>
                  </a:cubicBezTo>
                  <a:cubicBezTo>
                    <a:pt x="434" y="237"/>
                    <a:pt x="474" y="218"/>
                    <a:pt x="513" y="232"/>
                  </a:cubicBezTo>
                  <a:cubicBezTo>
                    <a:pt x="516" y="255"/>
                    <a:pt x="502" y="279"/>
                    <a:pt x="478" y="282"/>
                  </a:cubicBezTo>
                  <a:cubicBezTo>
                    <a:pt x="440" y="284"/>
                    <a:pt x="402" y="285"/>
                    <a:pt x="364" y="286"/>
                  </a:cubicBezTo>
                  <a:cubicBezTo>
                    <a:pt x="333" y="329"/>
                    <a:pt x="295" y="374"/>
                    <a:pt x="242" y="388"/>
                  </a:cubicBezTo>
                  <a:cubicBezTo>
                    <a:pt x="210" y="394"/>
                    <a:pt x="176" y="402"/>
                    <a:pt x="143" y="397"/>
                  </a:cubicBezTo>
                  <a:cubicBezTo>
                    <a:pt x="115" y="394"/>
                    <a:pt x="86" y="392"/>
                    <a:pt x="60" y="382"/>
                  </a:cubicBezTo>
                  <a:cubicBezTo>
                    <a:pt x="62" y="380"/>
                    <a:pt x="65" y="376"/>
                    <a:pt x="67" y="373"/>
                  </a:cubicBezTo>
                  <a:cubicBezTo>
                    <a:pt x="111" y="365"/>
                    <a:pt x="156" y="360"/>
                    <a:pt x="196" y="342"/>
                  </a:cubicBezTo>
                  <a:cubicBezTo>
                    <a:pt x="212" y="335"/>
                    <a:pt x="226" y="323"/>
                    <a:pt x="237" y="309"/>
                  </a:cubicBezTo>
                  <a:cubicBezTo>
                    <a:pt x="178" y="305"/>
                    <a:pt x="118" y="323"/>
                    <a:pt x="61" y="306"/>
                  </a:cubicBezTo>
                  <a:cubicBezTo>
                    <a:pt x="43" y="296"/>
                    <a:pt x="31" y="278"/>
                    <a:pt x="18" y="263"/>
                  </a:cubicBezTo>
                  <a:cubicBezTo>
                    <a:pt x="9" y="250"/>
                    <a:pt x="1" y="236"/>
                    <a:pt x="0" y="221"/>
                  </a:cubicBezTo>
                  <a:cubicBezTo>
                    <a:pt x="0" y="202"/>
                    <a:pt x="26" y="194"/>
                    <a:pt x="40" y="204"/>
                  </a:cubicBezTo>
                  <a:cubicBezTo>
                    <a:pt x="62" y="216"/>
                    <a:pt x="87" y="221"/>
                    <a:pt x="112" y="224"/>
                  </a:cubicBezTo>
                  <a:cubicBezTo>
                    <a:pt x="153" y="229"/>
                    <a:pt x="194" y="229"/>
                    <a:pt x="235" y="229"/>
                  </a:cubicBezTo>
                  <a:cubicBezTo>
                    <a:pt x="257" y="229"/>
                    <a:pt x="280" y="229"/>
                    <a:pt x="302" y="224"/>
                  </a:cubicBezTo>
                  <a:cubicBezTo>
                    <a:pt x="339" y="161"/>
                    <a:pt x="361" y="91"/>
                    <a:pt x="39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80">
              <a:extLst>
                <a:ext uri="{FF2B5EF4-FFF2-40B4-BE49-F238E27FC236}">
                  <a16:creationId xmlns:a16="http://schemas.microsoft.com/office/drawing/2014/main" id="{3DADE8B7-3382-4D2C-A4C3-280AD7CB594B}"/>
                </a:ext>
              </a:extLst>
            </p:cNvPr>
            <p:cNvSpPr>
              <a:spLocks/>
            </p:cNvSpPr>
            <p:nvPr/>
          </p:nvSpPr>
          <p:spPr bwMode="auto">
            <a:xfrm>
              <a:off x="2346325" y="2863850"/>
              <a:ext cx="125413" cy="106363"/>
            </a:xfrm>
            <a:custGeom>
              <a:avLst/>
              <a:gdLst>
                <a:gd name="T0" fmla="*/ 138 w 172"/>
                <a:gd name="T1" fmla="*/ 3 h 146"/>
                <a:gd name="T2" fmla="*/ 160 w 172"/>
                <a:gd name="T3" fmla="*/ 0 h 146"/>
                <a:gd name="T4" fmla="*/ 122 w 172"/>
                <a:gd name="T5" fmla="*/ 118 h 146"/>
                <a:gd name="T6" fmla="*/ 82 w 172"/>
                <a:gd name="T7" fmla="*/ 143 h 146"/>
                <a:gd name="T8" fmla="*/ 12 w 172"/>
                <a:gd name="T9" fmla="*/ 113 h 146"/>
                <a:gd name="T10" fmla="*/ 7 w 172"/>
                <a:gd name="T11" fmla="*/ 82 h 146"/>
                <a:gd name="T12" fmla="*/ 64 w 172"/>
                <a:gd name="T13" fmla="*/ 57 h 146"/>
                <a:gd name="T14" fmla="*/ 138 w 172"/>
                <a:gd name="T15" fmla="*/ 3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6">
                  <a:moveTo>
                    <a:pt x="138" y="3"/>
                  </a:moveTo>
                  <a:cubicBezTo>
                    <a:pt x="145" y="0"/>
                    <a:pt x="153" y="0"/>
                    <a:pt x="160" y="0"/>
                  </a:cubicBezTo>
                  <a:cubicBezTo>
                    <a:pt x="172" y="43"/>
                    <a:pt x="150" y="87"/>
                    <a:pt x="122" y="118"/>
                  </a:cubicBezTo>
                  <a:cubicBezTo>
                    <a:pt x="111" y="129"/>
                    <a:pt x="99" y="144"/>
                    <a:pt x="82" y="143"/>
                  </a:cubicBezTo>
                  <a:cubicBezTo>
                    <a:pt x="55" y="146"/>
                    <a:pt x="33" y="128"/>
                    <a:pt x="12" y="113"/>
                  </a:cubicBezTo>
                  <a:cubicBezTo>
                    <a:pt x="0" y="107"/>
                    <a:pt x="7" y="92"/>
                    <a:pt x="7" y="82"/>
                  </a:cubicBezTo>
                  <a:cubicBezTo>
                    <a:pt x="26" y="73"/>
                    <a:pt x="45" y="65"/>
                    <a:pt x="64" y="57"/>
                  </a:cubicBezTo>
                  <a:cubicBezTo>
                    <a:pt x="90" y="41"/>
                    <a:pt x="110" y="16"/>
                    <a:pt x="13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81">
              <a:extLst>
                <a:ext uri="{FF2B5EF4-FFF2-40B4-BE49-F238E27FC236}">
                  <a16:creationId xmlns:a16="http://schemas.microsoft.com/office/drawing/2014/main" id="{6DB341E4-8D71-462D-B2B6-2BD9A3E2CC57}"/>
                </a:ext>
              </a:extLst>
            </p:cNvPr>
            <p:cNvSpPr>
              <a:spLocks/>
            </p:cNvSpPr>
            <p:nvPr/>
          </p:nvSpPr>
          <p:spPr bwMode="auto">
            <a:xfrm>
              <a:off x="2133600" y="2870200"/>
              <a:ext cx="90488" cy="100013"/>
            </a:xfrm>
            <a:custGeom>
              <a:avLst/>
              <a:gdLst>
                <a:gd name="T0" fmla="*/ 34 w 124"/>
                <a:gd name="T1" fmla="*/ 5 h 137"/>
                <a:gd name="T2" fmla="*/ 91 w 124"/>
                <a:gd name="T3" fmla="*/ 18 h 137"/>
                <a:gd name="T4" fmla="*/ 120 w 124"/>
                <a:gd name="T5" fmla="*/ 66 h 137"/>
                <a:gd name="T6" fmla="*/ 50 w 124"/>
                <a:gd name="T7" fmla="*/ 137 h 137"/>
                <a:gd name="T8" fmla="*/ 9 w 124"/>
                <a:gd name="T9" fmla="*/ 54 h 137"/>
                <a:gd name="T10" fmla="*/ 34 w 124"/>
                <a:gd name="T11" fmla="*/ 5 h 137"/>
              </a:gdLst>
              <a:ahLst/>
              <a:cxnLst>
                <a:cxn ang="0">
                  <a:pos x="T0" y="T1"/>
                </a:cxn>
                <a:cxn ang="0">
                  <a:pos x="T2" y="T3"/>
                </a:cxn>
                <a:cxn ang="0">
                  <a:pos x="T4" y="T5"/>
                </a:cxn>
                <a:cxn ang="0">
                  <a:pos x="T6" y="T7"/>
                </a:cxn>
                <a:cxn ang="0">
                  <a:pos x="T8" y="T9"/>
                </a:cxn>
                <a:cxn ang="0">
                  <a:pos x="T10" y="T11"/>
                </a:cxn>
              </a:cxnLst>
              <a:rect l="0" t="0" r="r" b="b"/>
              <a:pathLst>
                <a:path w="124" h="137">
                  <a:moveTo>
                    <a:pt x="34" y="5"/>
                  </a:moveTo>
                  <a:cubicBezTo>
                    <a:pt x="53" y="0"/>
                    <a:pt x="76" y="5"/>
                    <a:pt x="91" y="18"/>
                  </a:cubicBezTo>
                  <a:cubicBezTo>
                    <a:pt x="106" y="30"/>
                    <a:pt x="124" y="45"/>
                    <a:pt x="120" y="66"/>
                  </a:cubicBezTo>
                  <a:cubicBezTo>
                    <a:pt x="116" y="102"/>
                    <a:pt x="82" y="125"/>
                    <a:pt x="50" y="137"/>
                  </a:cubicBezTo>
                  <a:cubicBezTo>
                    <a:pt x="28" y="114"/>
                    <a:pt x="20" y="82"/>
                    <a:pt x="9" y="54"/>
                  </a:cubicBezTo>
                  <a:cubicBezTo>
                    <a:pt x="0" y="34"/>
                    <a:pt x="14" y="10"/>
                    <a:pt x="3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82">
              <a:extLst>
                <a:ext uri="{FF2B5EF4-FFF2-40B4-BE49-F238E27FC236}">
                  <a16:creationId xmlns:a16="http://schemas.microsoft.com/office/drawing/2014/main" id="{0891BD54-4AC1-47C5-9161-9A011A8A71DB}"/>
                </a:ext>
              </a:extLst>
            </p:cNvPr>
            <p:cNvSpPr>
              <a:spLocks/>
            </p:cNvSpPr>
            <p:nvPr/>
          </p:nvSpPr>
          <p:spPr bwMode="auto">
            <a:xfrm>
              <a:off x="2109788" y="2917825"/>
              <a:ext cx="173038" cy="293688"/>
            </a:xfrm>
            <a:custGeom>
              <a:avLst/>
              <a:gdLst>
                <a:gd name="T0" fmla="*/ 195 w 239"/>
                <a:gd name="T1" fmla="*/ 23 h 405"/>
                <a:gd name="T2" fmla="*/ 216 w 239"/>
                <a:gd name="T3" fmla="*/ 0 h 405"/>
                <a:gd name="T4" fmla="*/ 239 w 239"/>
                <a:gd name="T5" fmla="*/ 12 h 405"/>
                <a:gd name="T6" fmla="*/ 209 w 239"/>
                <a:gd name="T7" fmla="*/ 81 h 405"/>
                <a:gd name="T8" fmla="*/ 164 w 239"/>
                <a:gd name="T9" fmla="*/ 257 h 405"/>
                <a:gd name="T10" fmla="*/ 111 w 239"/>
                <a:gd name="T11" fmla="*/ 388 h 405"/>
                <a:gd name="T12" fmla="*/ 88 w 239"/>
                <a:gd name="T13" fmla="*/ 405 h 405"/>
                <a:gd name="T14" fmla="*/ 1 w 239"/>
                <a:gd name="T15" fmla="*/ 354 h 405"/>
                <a:gd name="T16" fmla="*/ 7 w 239"/>
                <a:gd name="T17" fmla="*/ 325 h 405"/>
                <a:gd name="T18" fmla="*/ 155 w 239"/>
                <a:gd name="T19" fmla="*/ 124 h 405"/>
                <a:gd name="T20" fmla="*/ 195 w 239"/>
                <a:gd name="T21" fmla="*/ 2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405">
                  <a:moveTo>
                    <a:pt x="195" y="23"/>
                  </a:moveTo>
                  <a:cubicBezTo>
                    <a:pt x="199" y="14"/>
                    <a:pt x="206" y="4"/>
                    <a:pt x="216" y="0"/>
                  </a:cubicBezTo>
                  <a:cubicBezTo>
                    <a:pt x="225" y="0"/>
                    <a:pt x="232" y="7"/>
                    <a:pt x="239" y="12"/>
                  </a:cubicBezTo>
                  <a:cubicBezTo>
                    <a:pt x="237" y="38"/>
                    <a:pt x="214" y="56"/>
                    <a:pt x="209" y="81"/>
                  </a:cubicBezTo>
                  <a:cubicBezTo>
                    <a:pt x="196" y="140"/>
                    <a:pt x="185" y="200"/>
                    <a:pt x="164" y="257"/>
                  </a:cubicBezTo>
                  <a:cubicBezTo>
                    <a:pt x="148" y="301"/>
                    <a:pt x="135" y="347"/>
                    <a:pt x="111" y="388"/>
                  </a:cubicBezTo>
                  <a:cubicBezTo>
                    <a:pt x="107" y="398"/>
                    <a:pt x="97" y="401"/>
                    <a:pt x="88" y="405"/>
                  </a:cubicBezTo>
                  <a:cubicBezTo>
                    <a:pt x="55" y="397"/>
                    <a:pt x="27" y="376"/>
                    <a:pt x="1" y="354"/>
                  </a:cubicBezTo>
                  <a:cubicBezTo>
                    <a:pt x="2" y="344"/>
                    <a:pt x="0" y="333"/>
                    <a:pt x="7" y="325"/>
                  </a:cubicBezTo>
                  <a:cubicBezTo>
                    <a:pt x="59" y="259"/>
                    <a:pt x="113" y="196"/>
                    <a:pt x="155" y="124"/>
                  </a:cubicBezTo>
                  <a:cubicBezTo>
                    <a:pt x="168" y="90"/>
                    <a:pt x="181" y="56"/>
                    <a:pt x="19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83">
              <a:extLst>
                <a:ext uri="{FF2B5EF4-FFF2-40B4-BE49-F238E27FC236}">
                  <a16:creationId xmlns:a16="http://schemas.microsoft.com/office/drawing/2014/main" id="{DA51E754-BC38-430F-A886-B8BC2994F6A6}"/>
                </a:ext>
              </a:extLst>
            </p:cNvPr>
            <p:cNvSpPr>
              <a:spLocks/>
            </p:cNvSpPr>
            <p:nvPr/>
          </p:nvSpPr>
          <p:spPr bwMode="auto">
            <a:xfrm>
              <a:off x="1812925" y="3138488"/>
              <a:ext cx="1468438" cy="1300163"/>
            </a:xfrm>
            <a:custGeom>
              <a:avLst/>
              <a:gdLst>
                <a:gd name="T0" fmla="*/ 607 w 2017"/>
                <a:gd name="T1" fmla="*/ 93 h 1787"/>
                <a:gd name="T2" fmla="*/ 1099 w 2017"/>
                <a:gd name="T3" fmla="*/ 16 h 1787"/>
                <a:gd name="T4" fmla="*/ 1538 w 2017"/>
                <a:gd name="T5" fmla="*/ 167 h 1787"/>
                <a:gd name="T6" fmla="*/ 1850 w 2017"/>
                <a:gd name="T7" fmla="*/ 479 h 1787"/>
                <a:gd name="T8" fmla="*/ 2001 w 2017"/>
                <a:gd name="T9" fmla="*/ 922 h 1787"/>
                <a:gd name="T10" fmla="*/ 1926 w 2017"/>
                <a:gd name="T11" fmla="*/ 1405 h 1787"/>
                <a:gd name="T12" fmla="*/ 1640 w 2017"/>
                <a:gd name="T13" fmla="*/ 1787 h 1787"/>
                <a:gd name="T14" fmla="*/ 1617 w 2017"/>
                <a:gd name="T15" fmla="*/ 1759 h 1787"/>
                <a:gd name="T16" fmla="*/ 1859 w 2017"/>
                <a:gd name="T17" fmla="*/ 1462 h 1787"/>
                <a:gd name="T18" fmla="*/ 1969 w 2017"/>
                <a:gd name="T19" fmla="*/ 1034 h 1787"/>
                <a:gd name="T20" fmla="*/ 1845 w 2017"/>
                <a:gd name="T21" fmla="*/ 540 h 1787"/>
                <a:gd name="T22" fmla="*/ 1555 w 2017"/>
                <a:gd name="T23" fmla="*/ 222 h 1787"/>
                <a:gd name="T24" fmla="*/ 1079 w 2017"/>
                <a:gd name="T25" fmla="*/ 50 h 1787"/>
                <a:gd name="T26" fmla="*/ 606 w 2017"/>
                <a:gd name="T27" fmla="*/ 133 h 1787"/>
                <a:gd name="T28" fmla="*/ 166 w 2017"/>
                <a:gd name="T29" fmla="*/ 533 h 1787"/>
                <a:gd name="T30" fmla="*/ 37 w 2017"/>
                <a:gd name="T31" fmla="*/ 1026 h 1787"/>
                <a:gd name="T32" fmla="*/ 161 w 2017"/>
                <a:gd name="T33" fmla="*/ 1488 h 1787"/>
                <a:gd name="T34" fmla="*/ 389 w 2017"/>
                <a:gd name="T35" fmla="*/ 1759 h 1787"/>
                <a:gd name="T36" fmla="*/ 366 w 2017"/>
                <a:gd name="T37" fmla="*/ 1787 h 1787"/>
                <a:gd name="T38" fmla="*/ 112 w 2017"/>
                <a:gd name="T39" fmla="*/ 1473 h 1787"/>
                <a:gd name="T40" fmla="*/ 0 w 2017"/>
                <a:gd name="T41" fmla="*/ 1014 h 1787"/>
                <a:gd name="T42" fmla="*/ 133 w 2017"/>
                <a:gd name="T43" fmla="*/ 516 h 1787"/>
                <a:gd name="T44" fmla="*/ 607 w 2017"/>
                <a:gd name="T45" fmla="*/ 93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17" h="1787">
                  <a:moveTo>
                    <a:pt x="607" y="93"/>
                  </a:moveTo>
                  <a:cubicBezTo>
                    <a:pt x="761" y="26"/>
                    <a:pt x="932" y="0"/>
                    <a:pt x="1099" y="16"/>
                  </a:cubicBezTo>
                  <a:cubicBezTo>
                    <a:pt x="1255" y="31"/>
                    <a:pt x="1407" y="83"/>
                    <a:pt x="1538" y="167"/>
                  </a:cubicBezTo>
                  <a:cubicBezTo>
                    <a:pt x="1663" y="246"/>
                    <a:pt x="1771" y="354"/>
                    <a:pt x="1850" y="479"/>
                  </a:cubicBezTo>
                  <a:cubicBezTo>
                    <a:pt x="1935" y="612"/>
                    <a:pt x="1987" y="765"/>
                    <a:pt x="2001" y="922"/>
                  </a:cubicBezTo>
                  <a:cubicBezTo>
                    <a:pt x="2017" y="1086"/>
                    <a:pt x="1991" y="1253"/>
                    <a:pt x="1926" y="1405"/>
                  </a:cubicBezTo>
                  <a:cubicBezTo>
                    <a:pt x="1863" y="1553"/>
                    <a:pt x="1764" y="1685"/>
                    <a:pt x="1640" y="1787"/>
                  </a:cubicBezTo>
                  <a:cubicBezTo>
                    <a:pt x="1633" y="1778"/>
                    <a:pt x="1625" y="1769"/>
                    <a:pt x="1617" y="1759"/>
                  </a:cubicBezTo>
                  <a:cubicBezTo>
                    <a:pt x="1716" y="1677"/>
                    <a:pt x="1799" y="1576"/>
                    <a:pt x="1859" y="1462"/>
                  </a:cubicBezTo>
                  <a:cubicBezTo>
                    <a:pt x="1928" y="1331"/>
                    <a:pt x="1966" y="1183"/>
                    <a:pt x="1969" y="1034"/>
                  </a:cubicBezTo>
                  <a:cubicBezTo>
                    <a:pt x="1973" y="862"/>
                    <a:pt x="1930" y="690"/>
                    <a:pt x="1845" y="540"/>
                  </a:cubicBezTo>
                  <a:cubicBezTo>
                    <a:pt x="1774" y="414"/>
                    <a:pt x="1674" y="304"/>
                    <a:pt x="1555" y="222"/>
                  </a:cubicBezTo>
                  <a:cubicBezTo>
                    <a:pt x="1415" y="124"/>
                    <a:pt x="1249" y="64"/>
                    <a:pt x="1079" y="50"/>
                  </a:cubicBezTo>
                  <a:cubicBezTo>
                    <a:pt x="918" y="38"/>
                    <a:pt x="753" y="66"/>
                    <a:pt x="606" y="133"/>
                  </a:cubicBezTo>
                  <a:cubicBezTo>
                    <a:pt x="422" y="216"/>
                    <a:pt x="266" y="358"/>
                    <a:pt x="166" y="533"/>
                  </a:cubicBezTo>
                  <a:cubicBezTo>
                    <a:pt x="79" y="681"/>
                    <a:pt x="34" y="854"/>
                    <a:pt x="37" y="1026"/>
                  </a:cubicBezTo>
                  <a:cubicBezTo>
                    <a:pt x="38" y="1187"/>
                    <a:pt x="81" y="1348"/>
                    <a:pt x="161" y="1488"/>
                  </a:cubicBezTo>
                  <a:cubicBezTo>
                    <a:pt x="220" y="1591"/>
                    <a:pt x="297" y="1684"/>
                    <a:pt x="389" y="1759"/>
                  </a:cubicBezTo>
                  <a:cubicBezTo>
                    <a:pt x="381" y="1769"/>
                    <a:pt x="373" y="1778"/>
                    <a:pt x="366" y="1787"/>
                  </a:cubicBezTo>
                  <a:cubicBezTo>
                    <a:pt x="261" y="1701"/>
                    <a:pt x="174" y="1593"/>
                    <a:pt x="112" y="1473"/>
                  </a:cubicBezTo>
                  <a:cubicBezTo>
                    <a:pt x="39" y="1332"/>
                    <a:pt x="0" y="1173"/>
                    <a:pt x="0" y="1014"/>
                  </a:cubicBezTo>
                  <a:cubicBezTo>
                    <a:pt x="0" y="840"/>
                    <a:pt x="46" y="667"/>
                    <a:pt x="133" y="516"/>
                  </a:cubicBezTo>
                  <a:cubicBezTo>
                    <a:pt x="240" y="329"/>
                    <a:pt x="409" y="179"/>
                    <a:pt x="60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84">
              <a:extLst>
                <a:ext uri="{FF2B5EF4-FFF2-40B4-BE49-F238E27FC236}">
                  <a16:creationId xmlns:a16="http://schemas.microsoft.com/office/drawing/2014/main" id="{A3EBD4C8-76C6-4383-9D63-39934C4850B5}"/>
                </a:ext>
              </a:extLst>
            </p:cNvPr>
            <p:cNvSpPr>
              <a:spLocks/>
            </p:cNvSpPr>
            <p:nvPr/>
          </p:nvSpPr>
          <p:spPr bwMode="auto">
            <a:xfrm>
              <a:off x="3033713" y="3141663"/>
              <a:ext cx="87313" cy="107950"/>
            </a:xfrm>
            <a:custGeom>
              <a:avLst/>
              <a:gdLst>
                <a:gd name="T0" fmla="*/ 29 w 121"/>
                <a:gd name="T1" fmla="*/ 10 h 147"/>
                <a:gd name="T2" fmla="*/ 100 w 121"/>
                <a:gd name="T3" fmla="*/ 32 h 147"/>
                <a:gd name="T4" fmla="*/ 118 w 121"/>
                <a:gd name="T5" fmla="*/ 80 h 147"/>
                <a:gd name="T6" fmla="*/ 98 w 121"/>
                <a:gd name="T7" fmla="*/ 134 h 147"/>
                <a:gd name="T8" fmla="*/ 11 w 121"/>
                <a:gd name="T9" fmla="*/ 129 h 147"/>
                <a:gd name="T10" fmla="*/ 1 w 121"/>
                <a:gd name="T11" fmla="*/ 116 h 147"/>
                <a:gd name="T12" fmla="*/ 13 w 121"/>
                <a:gd name="T13" fmla="*/ 84 h 147"/>
                <a:gd name="T14" fmla="*/ 11 w 121"/>
                <a:gd name="T15" fmla="*/ 40 h 147"/>
                <a:gd name="T16" fmla="*/ 29 w 121"/>
                <a:gd name="T17"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47">
                  <a:moveTo>
                    <a:pt x="29" y="10"/>
                  </a:moveTo>
                  <a:cubicBezTo>
                    <a:pt x="55" y="0"/>
                    <a:pt x="81" y="16"/>
                    <a:pt x="100" y="32"/>
                  </a:cubicBezTo>
                  <a:cubicBezTo>
                    <a:pt x="114" y="43"/>
                    <a:pt x="115" y="63"/>
                    <a:pt x="118" y="80"/>
                  </a:cubicBezTo>
                  <a:cubicBezTo>
                    <a:pt x="121" y="99"/>
                    <a:pt x="118" y="124"/>
                    <a:pt x="98" y="134"/>
                  </a:cubicBezTo>
                  <a:cubicBezTo>
                    <a:pt x="70" y="147"/>
                    <a:pt x="36" y="147"/>
                    <a:pt x="11" y="129"/>
                  </a:cubicBezTo>
                  <a:cubicBezTo>
                    <a:pt x="7" y="126"/>
                    <a:pt x="0" y="122"/>
                    <a:pt x="1" y="116"/>
                  </a:cubicBezTo>
                  <a:cubicBezTo>
                    <a:pt x="5" y="105"/>
                    <a:pt x="12" y="95"/>
                    <a:pt x="13" y="84"/>
                  </a:cubicBezTo>
                  <a:cubicBezTo>
                    <a:pt x="15" y="69"/>
                    <a:pt x="11" y="55"/>
                    <a:pt x="11" y="40"/>
                  </a:cubicBezTo>
                  <a:cubicBezTo>
                    <a:pt x="11" y="27"/>
                    <a:pt x="18" y="15"/>
                    <a:pt x="2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85">
              <a:extLst>
                <a:ext uri="{FF2B5EF4-FFF2-40B4-BE49-F238E27FC236}">
                  <a16:creationId xmlns:a16="http://schemas.microsoft.com/office/drawing/2014/main" id="{691B51F5-3570-4A73-8BEF-0D0F1459D003}"/>
                </a:ext>
              </a:extLst>
            </p:cNvPr>
            <p:cNvSpPr>
              <a:spLocks/>
            </p:cNvSpPr>
            <p:nvPr/>
          </p:nvSpPr>
          <p:spPr bwMode="auto">
            <a:xfrm>
              <a:off x="1525588" y="3167063"/>
              <a:ext cx="358775" cy="615950"/>
            </a:xfrm>
            <a:custGeom>
              <a:avLst/>
              <a:gdLst>
                <a:gd name="T0" fmla="*/ 170 w 491"/>
                <a:gd name="T1" fmla="*/ 0 h 845"/>
                <a:gd name="T2" fmla="*/ 208 w 491"/>
                <a:gd name="T3" fmla="*/ 21 h 845"/>
                <a:gd name="T4" fmla="*/ 211 w 491"/>
                <a:gd name="T5" fmla="*/ 137 h 845"/>
                <a:gd name="T6" fmla="*/ 232 w 491"/>
                <a:gd name="T7" fmla="*/ 154 h 845"/>
                <a:gd name="T8" fmla="*/ 218 w 491"/>
                <a:gd name="T9" fmla="*/ 102 h 845"/>
                <a:gd name="T10" fmla="*/ 268 w 491"/>
                <a:gd name="T11" fmla="*/ 44 h 845"/>
                <a:gd name="T12" fmla="*/ 314 w 491"/>
                <a:gd name="T13" fmla="*/ 41 h 845"/>
                <a:gd name="T14" fmla="*/ 334 w 491"/>
                <a:gd name="T15" fmla="*/ 104 h 845"/>
                <a:gd name="T16" fmla="*/ 451 w 491"/>
                <a:gd name="T17" fmla="*/ 179 h 845"/>
                <a:gd name="T18" fmla="*/ 485 w 491"/>
                <a:gd name="T19" fmla="*/ 250 h 845"/>
                <a:gd name="T20" fmla="*/ 473 w 491"/>
                <a:gd name="T21" fmla="*/ 301 h 845"/>
                <a:gd name="T22" fmla="*/ 291 w 491"/>
                <a:gd name="T23" fmla="*/ 186 h 845"/>
                <a:gd name="T24" fmla="*/ 357 w 491"/>
                <a:gd name="T25" fmla="*/ 305 h 845"/>
                <a:gd name="T26" fmla="*/ 351 w 491"/>
                <a:gd name="T27" fmla="*/ 323 h 845"/>
                <a:gd name="T28" fmla="*/ 297 w 491"/>
                <a:gd name="T29" fmla="*/ 341 h 845"/>
                <a:gd name="T30" fmla="*/ 287 w 491"/>
                <a:gd name="T31" fmla="*/ 315 h 845"/>
                <a:gd name="T32" fmla="*/ 196 w 491"/>
                <a:gd name="T33" fmla="*/ 249 h 845"/>
                <a:gd name="T34" fmla="*/ 214 w 491"/>
                <a:gd name="T35" fmla="*/ 341 h 845"/>
                <a:gd name="T36" fmla="*/ 222 w 491"/>
                <a:gd name="T37" fmla="*/ 393 h 845"/>
                <a:gd name="T38" fmla="*/ 301 w 491"/>
                <a:gd name="T39" fmla="*/ 493 h 845"/>
                <a:gd name="T40" fmla="*/ 314 w 491"/>
                <a:gd name="T41" fmla="*/ 549 h 845"/>
                <a:gd name="T42" fmla="*/ 285 w 491"/>
                <a:gd name="T43" fmla="*/ 557 h 845"/>
                <a:gd name="T44" fmla="*/ 227 w 491"/>
                <a:gd name="T45" fmla="*/ 487 h 845"/>
                <a:gd name="T46" fmla="*/ 220 w 491"/>
                <a:gd name="T47" fmla="*/ 564 h 845"/>
                <a:gd name="T48" fmla="*/ 166 w 491"/>
                <a:gd name="T49" fmla="*/ 601 h 845"/>
                <a:gd name="T50" fmla="*/ 309 w 491"/>
                <a:gd name="T51" fmla="*/ 785 h 845"/>
                <a:gd name="T52" fmla="*/ 315 w 491"/>
                <a:gd name="T53" fmla="*/ 820 h 845"/>
                <a:gd name="T54" fmla="*/ 197 w 491"/>
                <a:gd name="T55" fmla="*/ 789 h 845"/>
                <a:gd name="T56" fmla="*/ 129 w 491"/>
                <a:gd name="T57" fmla="*/ 610 h 845"/>
                <a:gd name="T58" fmla="*/ 107 w 491"/>
                <a:gd name="T59" fmla="*/ 546 h 845"/>
                <a:gd name="T60" fmla="*/ 147 w 491"/>
                <a:gd name="T61" fmla="*/ 567 h 845"/>
                <a:gd name="T62" fmla="*/ 159 w 491"/>
                <a:gd name="T63" fmla="*/ 541 h 845"/>
                <a:gd name="T64" fmla="*/ 148 w 491"/>
                <a:gd name="T65" fmla="*/ 423 h 845"/>
                <a:gd name="T66" fmla="*/ 119 w 491"/>
                <a:gd name="T67" fmla="*/ 399 h 845"/>
                <a:gd name="T68" fmla="*/ 88 w 491"/>
                <a:gd name="T69" fmla="*/ 456 h 845"/>
                <a:gd name="T70" fmla="*/ 67 w 491"/>
                <a:gd name="T71" fmla="*/ 450 h 845"/>
                <a:gd name="T72" fmla="*/ 60 w 491"/>
                <a:gd name="T73" fmla="*/ 358 h 845"/>
                <a:gd name="T74" fmla="*/ 5 w 491"/>
                <a:gd name="T75" fmla="*/ 304 h 845"/>
                <a:gd name="T76" fmla="*/ 12 w 491"/>
                <a:gd name="T77" fmla="*/ 281 h 845"/>
                <a:gd name="T78" fmla="*/ 78 w 491"/>
                <a:gd name="T79" fmla="*/ 270 h 845"/>
                <a:gd name="T80" fmla="*/ 106 w 491"/>
                <a:gd name="T81" fmla="*/ 258 h 845"/>
                <a:gd name="T82" fmla="*/ 131 w 491"/>
                <a:gd name="T83" fmla="*/ 303 h 845"/>
                <a:gd name="T84" fmla="*/ 155 w 491"/>
                <a:gd name="T85" fmla="*/ 324 h 845"/>
                <a:gd name="T86" fmla="*/ 160 w 491"/>
                <a:gd name="T87" fmla="*/ 305 h 845"/>
                <a:gd name="T88" fmla="*/ 158 w 491"/>
                <a:gd name="T89" fmla="*/ 221 h 845"/>
                <a:gd name="T90" fmla="*/ 87 w 491"/>
                <a:gd name="T91" fmla="*/ 137 h 845"/>
                <a:gd name="T92" fmla="*/ 154 w 491"/>
                <a:gd name="T93" fmla="*/ 74 h 845"/>
                <a:gd name="T94" fmla="*/ 162 w 491"/>
                <a:gd name="T95" fmla="*/ 25 h 845"/>
                <a:gd name="T96" fmla="*/ 170 w 491"/>
                <a:gd name="T9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1" h="845">
                  <a:moveTo>
                    <a:pt x="170" y="0"/>
                  </a:moveTo>
                  <a:cubicBezTo>
                    <a:pt x="184" y="4"/>
                    <a:pt x="203" y="5"/>
                    <a:pt x="208" y="21"/>
                  </a:cubicBezTo>
                  <a:cubicBezTo>
                    <a:pt x="219" y="59"/>
                    <a:pt x="200" y="99"/>
                    <a:pt x="211" y="137"/>
                  </a:cubicBezTo>
                  <a:cubicBezTo>
                    <a:pt x="213" y="147"/>
                    <a:pt x="223" y="151"/>
                    <a:pt x="232" y="154"/>
                  </a:cubicBezTo>
                  <a:cubicBezTo>
                    <a:pt x="240" y="134"/>
                    <a:pt x="225" y="118"/>
                    <a:pt x="218" y="102"/>
                  </a:cubicBezTo>
                  <a:cubicBezTo>
                    <a:pt x="224" y="76"/>
                    <a:pt x="246" y="58"/>
                    <a:pt x="268" y="44"/>
                  </a:cubicBezTo>
                  <a:cubicBezTo>
                    <a:pt x="281" y="34"/>
                    <a:pt x="300" y="30"/>
                    <a:pt x="314" y="41"/>
                  </a:cubicBezTo>
                  <a:cubicBezTo>
                    <a:pt x="330" y="58"/>
                    <a:pt x="315" y="88"/>
                    <a:pt x="334" y="104"/>
                  </a:cubicBezTo>
                  <a:cubicBezTo>
                    <a:pt x="372" y="130"/>
                    <a:pt x="412" y="154"/>
                    <a:pt x="451" y="179"/>
                  </a:cubicBezTo>
                  <a:cubicBezTo>
                    <a:pt x="475" y="194"/>
                    <a:pt x="480" y="224"/>
                    <a:pt x="485" y="250"/>
                  </a:cubicBezTo>
                  <a:cubicBezTo>
                    <a:pt x="487" y="267"/>
                    <a:pt x="491" y="290"/>
                    <a:pt x="473" y="301"/>
                  </a:cubicBezTo>
                  <a:cubicBezTo>
                    <a:pt x="412" y="263"/>
                    <a:pt x="354" y="220"/>
                    <a:pt x="291" y="186"/>
                  </a:cubicBezTo>
                  <a:cubicBezTo>
                    <a:pt x="322" y="220"/>
                    <a:pt x="348" y="260"/>
                    <a:pt x="357" y="305"/>
                  </a:cubicBezTo>
                  <a:cubicBezTo>
                    <a:pt x="360" y="312"/>
                    <a:pt x="355" y="318"/>
                    <a:pt x="351" y="323"/>
                  </a:cubicBezTo>
                  <a:cubicBezTo>
                    <a:pt x="338" y="338"/>
                    <a:pt x="317" y="346"/>
                    <a:pt x="297" y="341"/>
                  </a:cubicBezTo>
                  <a:cubicBezTo>
                    <a:pt x="290" y="335"/>
                    <a:pt x="294" y="322"/>
                    <a:pt x="287" y="315"/>
                  </a:cubicBezTo>
                  <a:cubicBezTo>
                    <a:pt x="262" y="286"/>
                    <a:pt x="227" y="269"/>
                    <a:pt x="196" y="249"/>
                  </a:cubicBezTo>
                  <a:cubicBezTo>
                    <a:pt x="192" y="281"/>
                    <a:pt x="205" y="311"/>
                    <a:pt x="214" y="341"/>
                  </a:cubicBezTo>
                  <a:cubicBezTo>
                    <a:pt x="219" y="358"/>
                    <a:pt x="218" y="376"/>
                    <a:pt x="222" y="393"/>
                  </a:cubicBezTo>
                  <a:cubicBezTo>
                    <a:pt x="248" y="427"/>
                    <a:pt x="285" y="452"/>
                    <a:pt x="301" y="493"/>
                  </a:cubicBezTo>
                  <a:cubicBezTo>
                    <a:pt x="307" y="511"/>
                    <a:pt x="317" y="529"/>
                    <a:pt x="314" y="549"/>
                  </a:cubicBezTo>
                  <a:cubicBezTo>
                    <a:pt x="312" y="562"/>
                    <a:pt x="293" y="570"/>
                    <a:pt x="285" y="557"/>
                  </a:cubicBezTo>
                  <a:cubicBezTo>
                    <a:pt x="271" y="530"/>
                    <a:pt x="253" y="504"/>
                    <a:pt x="227" y="487"/>
                  </a:cubicBezTo>
                  <a:cubicBezTo>
                    <a:pt x="222" y="512"/>
                    <a:pt x="230" y="539"/>
                    <a:pt x="220" y="564"/>
                  </a:cubicBezTo>
                  <a:cubicBezTo>
                    <a:pt x="210" y="586"/>
                    <a:pt x="185" y="591"/>
                    <a:pt x="166" y="601"/>
                  </a:cubicBezTo>
                  <a:cubicBezTo>
                    <a:pt x="218" y="659"/>
                    <a:pt x="258" y="727"/>
                    <a:pt x="309" y="785"/>
                  </a:cubicBezTo>
                  <a:cubicBezTo>
                    <a:pt x="319" y="794"/>
                    <a:pt x="317" y="808"/>
                    <a:pt x="315" y="820"/>
                  </a:cubicBezTo>
                  <a:cubicBezTo>
                    <a:pt x="277" y="845"/>
                    <a:pt x="215" y="832"/>
                    <a:pt x="197" y="789"/>
                  </a:cubicBezTo>
                  <a:cubicBezTo>
                    <a:pt x="178" y="727"/>
                    <a:pt x="151" y="669"/>
                    <a:pt x="129" y="610"/>
                  </a:cubicBezTo>
                  <a:cubicBezTo>
                    <a:pt x="122" y="588"/>
                    <a:pt x="102" y="570"/>
                    <a:pt x="107" y="546"/>
                  </a:cubicBezTo>
                  <a:cubicBezTo>
                    <a:pt x="124" y="546"/>
                    <a:pt x="136" y="557"/>
                    <a:pt x="147" y="567"/>
                  </a:cubicBezTo>
                  <a:cubicBezTo>
                    <a:pt x="153" y="559"/>
                    <a:pt x="160" y="551"/>
                    <a:pt x="159" y="541"/>
                  </a:cubicBezTo>
                  <a:cubicBezTo>
                    <a:pt x="157" y="502"/>
                    <a:pt x="155" y="462"/>
                    <a:pt x="148" y="423"/>
                  </a:cubicBezTo>
                  <a:cubicBezTo>
                    <a:pt x="138" y="415"/>
                    <a:pt x="129" y="407"/>
                    <a:pt x="119" y="399"/>
                  </a:cubicBezTo>
                  <a:cubicBezTo>
                    <a:pt x="111" y="419"/>
                    <a:pt x="105" y="442"/>
                    <a:pt x="88" y="456"/>
                  </a:cubicBezTo>
                  <a:cubicBezTo>
                    <a:pt x="80" y="462"/>
                    <a:pt x="73" y="455"/>
                    <a:pt x="67" y="450"/>
                  </a:cubicBezTo>
                  <a:cubicBezTo>
                    <a:pt x="72" y="420"/>
                    <a:pt x="74" y="386"/>
                    <a:pt x="60" y="358"/>
                  </a:cubicBezTo>
                  <a:cubicBezTo>
                    <a:pt x="45" y="337"/>
                    <a:pt x="18" y="327"/>
                    <a:pt x="5" y="304"/>
                  </a:cubicBezTo>
                  <a:cubicBezTo>
                    <a:pt x="0" y="296"/>
                    <a:pt x="7" y="286"/>
                    <a:pt x="12" y="281"/>
                  </a:cubicBezTo>
                  <a:cubicBezTo>
                    <a:pt x="30" y="265"/>
                    <a:pt x="56" y="265"/>
                    <a:pt x="78" y="270"/>
                  </a:cubicBezTo>
                  <a:cubicBezTo>
                    <a:pt x="89" y="274"/>
                    <a:pt x="97" y="263"/>
                    <a:pt x="106" y="258"/>
                  </a:cubicBezTo>
                  <a:cubicBezTo>
                    <a:pt x="118" y="270"/>
                    <a:pt x="124" y="287"/>
                    <a:pt x="131" y="303"/>
                  </a:cubicBezTo>
                  <a:cubicBezTo>
                    <a:pt x="135" y="314"/>
                    <a:pt x="146" y="318"/>
                    <a:pt x="155" y="324"/>
                  </a:cubicBezTo>
                  <a:cubicBezTo>
                    <a:pt x="158" y="318"/>
                    <a:pt x="161" y="312"/>
                    <a:pt x="160" y="305"/>
                  </a:cubicBezTo>
                  <a:cubicBezTo>
                    <a:pt x="158" y="277"/>
                    <a:pt x="157" y="249"/>
                    <a:pt x="158" y="221"/>
                  </a:cubicBezTo>
                  <a:cubicBezTo>
                    <a:pt x="131" y="196"/>
                    <a:pt x="103" y="171"/>
                    <a:pt x="87" y="137"/>
                  </a:cubicBezTo>
                  <a:cubicBezTo>
                    <a:pt x="88" y="102"/>
                    <a:pt x="126" y="85"/>
                    <a:pt x="154" y="74"/>
                  </a:cubicBezTo>
                  <a:cubicBezTo>
                    <a:pt x="161" y="59"/>
                    <a:pt x="162" y="42"/>
                    <a:pt x="162" y="25"/>
                  </a:cubicBezTo>
                  <a:cubicBezTo>
                    <a:pt x="160" y="16"/>
                    <a:pt x="166" y="8"/>
                    <a:pt x="1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86">
              <a:extLst>
                <a:ext uri="{FF2B5EF4-FFF2-40B4-BE49-F238E27FC236}">
                  <a16:creationId xmlns:a16="http://schemas.microsoft.com/office/drawing/2014/main" id="{13D5717F-0610-48E0-B797-E70B6923877A}"/>
                </a:ext>
              </a:extLst>
            </p:cNvPr>
            <p:cNvSpPr>
              <a:spLocks noEditPoints="1"/>
            </p:cNvSpPr>
            <p:nvPr/>
          </p:nvSpPr>
          <p:spPr bwMode="auto">
            <a:xfrm>
              <a:off x="3219450" y="3317875"/>
              <a:ext cx="500063" cy="388938"/>
            </a:xfrm>
            <a:custGeom>
              <a:avLst/>
              <a:gdLst>
                <a:gd name="T0" fmla="*/ 351 w 686"/>
                <a:gd name="T1" fmla="*/ 0 h 534"/>
                <a:gd name="T2" fmla="*/ 378 w 686"/>
                <a:gd name="T3" fmla="*/ 102 h 534"/>
                <a:gd name="T4" fmla="*/ 384 w 686"/>
                <a:gd name="T5" fmla="*/ 179 h 534"/>
                <a:gd name="T6" fmla="*/ 421 w 686"/>
                <a:gd name="T7" fmla="*/ 143 h 534"/>
                <a:gd name="T8" fmla="*/ 445 w 686"/>
                <a:gd name="T9" fmla="*/ 135 h 534"/>
                <a:gd name="T10" fmla="*/ 478 w 686"/>
                <a:gd name="T11" fmla="*/ 74 h 534"/>
                <a:gd name="T12" fmla="*/ 651 w 686"/>
                <a:gd name="T13" fmla="*/ 106 h 534"/>
                <a:gd name="T14" fmla="*/ 657 w 686"/>
                <a:gd name="T15" fmla="*/ 180 h 534"/>
                <a:gd name="T16" fmla="*/ 667 w 686"/>
                <a:gd name="T17" fmla="*/ 218 h 534"/>
                <a:gd name="T18" fmla="*/ 671 w 686"/>
                <a:gd name="T19" fmla="*/ 286 h 534"/>
                <a:gd name="T20" fmla="*/ 512 w 686"/>
                <a:gd name="T21" fmla="*/ 352 h 534"/>
                <a:gd name="T22" fmla="*/ 480 w 686"/>
                <a:gd name="T23" fmla="*/ 411 h 534"/>
                <a:gd name="T24" fmla="*/ 405 w 686"/>
                <a:gd name="T25" fmla="*/ 384 h 534"/>
                <a:gd name="T26" fmla="*/ 295 w 686"/>
                <a:gd name="T27" fmla="*/ 371 h 534"/>
                <a:gd name="T28" fmla="*/ 291 w 686"/>
                <a:gd name="T29" fmla="*/ 456 h 534"/>
                <a:gd name="T30" fmla="*/ 182 w 686"/>
                <a:gd name="T31" fmla="*/ 501 h 534"/>
                <a:gd name="T32" fmla="*/ 26 w 686"/>
                <a:gd name="T33" fmla="*/ 411 h 534"/>
                <a:gd name="T34" fmla="*/ 111 w 686"/>
                <a:gd name="T35" fmla="*/ 426 h 534"/>
                <a:gd name="T36" fmla="*/ 38 w 686"/>
                <a:gd name="T37" fmla="*/ 343 h 534"/>
                <a:gd name="T38" fmla="*/ 24 w 686"/>
                <a:gd name="T39" fmla="*/ 219 h 534"/>
                <a:gd name="T40" fmla="*/ 76 w 686"/>
                <a:gd name="T41" fmla="*/ 261 h 534"/>
                <a:gd name="T42" fmla="*/ 243 w 686"/>
                <a:gd name="T43" fmla="*/ 325 h 534"/>
                <a:gd name="T44" fmla="*/ 382 w 686"/>
                <a:gd name="T45" fmla="*/ 346 h 534"/>
                <a:gd name="T46" fmla="*/ 219 w 686"/>
                <a:gd name="T47" fmla="*/ 292 h 534"/>
                <a:gd name="T48" fmla="*/ 130 w 686"/>
                <a:gd name="T49" fmla="*/ 206 h 534"/>
                <a:gd name="T50" fmla="*/ 239 w 686"/>
                <a:gd name="T51" fmla="*/ 226 h 534"/>
                <a:gd name="T52" fmla="*/ 406 w 686"/>
                <a:gd name="T53" fmla="*/ 234 h 534"/>
                <a:gd name="T54" fmla="*/ 330 w 686"/>
                <a:gd name="T55" fmla="*/ 194 h 534"/>
                <a:gd name="T56" fmla="*/ 287 w 686"/>
                <a:gd name="T57" fmla="*/ 118 h 534"/>
                <a:gd name="T58" fmla="*/ 491 w 686"/>
                <a:gd name="T59" fmla="*/ 225 h 534"/>
                <a:gd name="T60" fmla="*/ 500 w 686"/>
                <a:gd name="T61" fmla="*/ 236 h 534"/>
                <a:gd name="T62" fmla="*/ 493 w 686"/>
                <a:gd name="T63" fmla="*/ 280 h 534"/>
                <a:gd name="T64" fmla="*/ 526 w 686"/>
                <a:gd name="T65" fmla="*/ 21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6" h="534">
                  <a:moveTo>
                    <a:pt x="319" y="46"/>
                  </a:moveTo>
                  <a:cubicBezTo>
                    <a:pt x="324" y="27"/>
                    <a:pt x="332" y="7"/>
                    <a:pt x="351" y="0"/>
                  </a:cubicBezTo>
                  <a:cubicBezTo>
                    <a:pt x="362" y="3"/>
                    <a:pt x="380" y="6"/>
                    <a:pt x="378" y="22"/>
                  </a:cubicBezTo>
                  <a:cubicBezTo>
                    <a:pt x="375" y="48"/>
                    <a:pt x="382" y="75"/>
                    <a:pt x="378" y="102"/>
                  </a:cubicBezTo>
                  <a:cubicBezTo>
                    <a:pt x="373" y="132"/>
                    <a:pt x="363" y="163"/>
                    <a:pt x="342" y="185"/>
                  </a:cubicBezTo>
                  <a:cubicBezTo>
                    <a:pt x="356" y="186"/>
                    <a:pt x="373" y="191"/>
                    <a:pt x="384" y="179"/>
                  </a:cubicBezTo>
                  <a:cubicBezTo>
                    <a:pt x="393" y="172"/>
                    <a:pt x="385" y="159"/>
                    <a:pt x="391" y="151"/>
                  </a:cubicBezTo>
                  <a:cubicBezTo>
                    <a:pt x="398" y="142"/>
                    <a:pt x="411" y="141"/>
                    <a:pt x="421" y="143"/>
                  </a:cubicBezTo>
                  <a:cubicBezTo>
                    <a:pt x="430" y="149"/>
                    <a:pt x="437" y="158"/>
                    <a:pt x="447" y="163"/>
                  </a:cubicBezTo>
                  <a:cubicBezTo>
                    <a:pt x="447" y="154"/>
                    <a:pt x="443" y="145"/>
                    <a:pt x="445" y="135"/>
                  </a:cubicBezTo>
                  <a:cubicBezTo>
                    <a:pt x="449" y="132"/>
                    <a:pt x="454" y="129"/>
                    <a:pt x="459" y="126"/>
                  </a:cubicBezTo>
                  <a:cubicBezTo>
                    <a:pt x="451" y="106"/>
                    <a:pt x="458" y="83"/>
                    <a:pt x="478" y="74"/>
                  </a:cubicBezTo>
                  <a:cubicBezTo>
                    <a:pt x="507" y="91"/>
                    <a:pt x="537" y="109"/>
                    <a:pt x="568" y="124"/>
                  </a:cubicBezTo>
                  <a:cubicBezTo>
                    <a:pt x="596" y="119"/>
                    <a:pt x="622" y="107"/>
                    <a:pt x="651" y="106"/>
                  </a:cubicBezTo>
                  <a:cubicBezTo>
                    <a:pt x="664" y="105"/>
                    <a:pt x="680" y="110"/>
                    <a:pt x="686" y="123"/>
                  </a:cubicBezTo>
                  <a:cubicBezTo>
                    <a:pt x="685" y="145"/>
                    <a:pt x="673" y="166"/>
                    <a:pt x="657" y="180"/>
                  </a:cubicBezTo>
                  <a:cubicBezTo>
                    <a:pt x="646" y="187"/>
                    <a:pt x="633" y="189"/>
                    <a:pt x="621" y="195"/>
                  </a:cubicBezTo>
                  <a:cubicBezTo>
                    <a:pt x="633" y="210"/>
                    <a:pt x="654" y="207"/>
                    <a:pt x="667" y="218"/>
                  </a:cubicBezTo>
                  <a:cubicBezTo>
                    <a:pt x="674" y="229"/>
                    <a:pt x="666" y="242"/>
                    <a:pt x="665" y="253"/>
                  </a:cubicBezTo>
                  <a:cubicBezTo>
                    <a:pt x="666" y="264"/>
                    <a:pt x="673" y="274"/>
                    <a:pt x="671" y="286"/>
                  </a:cubicBezTo>
                  <a:cubicBezTo>
                    <a:pt x="666" y="296"/>
                    <a:pt x="657" y="302"/>
                    <a:pt x="647" y="307"/>
                  </a:cubicBezTo>
                  <a:cubicBezTo>
                    <a:pt x="603" y="324"/>
                    <a:pt x="557" y="336"/>
                    <a:pt x="512" y="352"/>
                  </a:cubicBezTo>
                  <a:cubicBezTo>
                    <a:pt x="515" y="357"/>
                    <a:pt x="518" y="362"/>
                    <a:pt x="521" y="366"/>
                  </a:cubicBezTo>
                  <a:cubicBezTo>
                    <a:pt x="509" y="382"/>
                    <a:pt x="495" y="398"/>
                    <a:pt x="480" y="411"/>
                  </a:cubicBezTo>
                  <a:cubicBezTo>
                    <a:pt x="469" y="416"/>
                    <a:pt x="455" y="413"/>
                    <a:pt x="444" y="408"/>
                  </a:cubicBezTo>
                  <a:cubicBezTo>
                    <a:pt x="430" y="402"/>
                    <a:pt x="420" y="389"/>
                    <a:pt x="405" y="384"/>
                  </a:cubicBezTo>
                  <a:cubicBezTo>
                    <a:pt x="373" y="373"/>
                    <a:pt x="341" y="363"/>
                    <a:pt x="309" y="355"/>
                  </a:cubicBezTo>
                  <a:cubicBezTo>
                    <a:pt x="304" y="360"/>
                    <a:pt x="300" y="365"/>
                    <a:pt x="295" y="371"/>
                  </a:cubicBezTo>
                  <a:cubicBezTo>
                    <a:pt x="307" y="383"/>
                    <a:pt x="321" y="393"/>
                    <a:pt x="332" y="406"/>
                  </a:cubicBezTo>
                  <a:cubicBezTo>
                    <a:pt x="335" y="431"/>
                    <a:pt x="311" y="448"/>
                    <a:pt x="291" y="456"/>
                  </a:cubicBezTo>
                  <a:cubicBezTo>
                    <a:pt x="278" y="447"/>
                    <a:pt x="266" y="438"/>
                    <a:pt x="251" y="434"/>
                  </a:cubicBezTo>
                  <a:cubicBezTo>
                    <a:pt x="220" y="448"/>
                    <a:pt x="206" y="479"/>
                    <a:pt x="182" y="501"/>
                  </a:cubicBezTo>
                  <a:cubicBezTo>
                    <a:pt x="166" y="517"/>
                    <a:pt x="142" y="534"/>
                    <a:pt x="119" y="523"/>
                  </a:cubicBezTo>
                  <a:cubicBezTo>
                    <a:pt x="83" y="491"/>
                    <a:pt x="48" y="454"/>
                    <a:pt x="26" y="411"/>
                  </a:cubicBezTo>
                  <a:cubicBezTo>
                    <a:pt x="22" y="406"/>
                    <a:pt x="24" y="400"/>
                    <a:pt x="27" y="395"/>
                  </a:cubicBezTo>
                  <a:cubicBezTo>
                    <a:pt x="56" y="403"/>
                    <a:pt x="79" y="429"/>
                    <a:pt x="111" y="426"/>
                  </a:cubicBezTo>
                  <a:cubicBezTo>
                    <a:pt x="130" y="417"/>
                    <a:pt x="144" y="402"/>
                    <a:pt x="158" y="387"/>
                  </a:cubicBezTo>
                  <a:cubicBezTo>
                    <a:pt x="124" y="357"/>
                    <a:pt x="77" y="361"/>
                    <a:pt x="38" y="343"/>
                  </a:cubicBezTo>
                  <a:cubicBezTo>
                    <a:pt x="15" y="318"/>
                    <a:pt x="3" y="283"/>
                    <a:pt x="2" y="250"/>
                  </a:cubicBezTo>
                  <a:cubicBezTo>
                    <a:pt x="0" y="235"/>
                    <a:pt x="12" y="224"/>
                    <a:pt x="24" y="219"/>
                  </a:cubicBezTo>
                  <a:cubicBezTo>
                    <a:pt x="30" y="216"/>
                    <a:pt x="34" y="223"/>
                    <a:pt x="38" y="227"/>
                  </a:cubicBezTo>
                  <a:cubicBezTo>
                    <a:pt x="49" y="240"/>
                    <a:pt x="60" y="253"/>
                    <a:pt x="76" y="261"/>
                  </a:cubicBezTo>
                  <a:cubicBezTo>
                    <a:pt x="116" y="285"/>
                    <a:pt x="162" y="298"/>
                    <a:pt x="206" y="315"/>
                  </a:cubicBezTo>
                  <a:cubicBezTo>
                    <a:pt x="218" y="320"/>
                    <a:pt x="231" y="322"/>
                    <a:pt x="243" y="325"/>
                  </a:cubicBezTo>
                  <a:cubicBezTo>
                    <a:pt x="261" y="315"/>
                    <a:pt x="283" y="308"/>
                    <a:pt x="301" y="320"/>
                  </a:cubicBezTo>
                  <a:cubicBezTo>
                    <a:pt x="325" y="336"/>
                    <a:pt x="354" y="339"/>
                    <a:pt x="382" y="346"/>
                  </a:cubicBezTo>
                  <a:cubicBezTo>
                    <a:pt x="385" y="345"/>
                    <a:pt x="390" y="342"/>
                    <a:pt x="393" y="340"/>
                  </a:cubicBezTo>
                  <a:cubicBezTo>
                    <a:pt x="343" y="303"/>
                    <a:pt x="278" y="301"/>
                    <a:pt x="219" y="292"/>
                  </a:cubicBezTo>
                  <a:cubicBezTo>
                    <a:pt x="194" y="289"/>
                    <a:pt x="178" y="266"/>
                    <a:pt x="168" y="245"/>
                  </a:cubicBezTo>
                  <a:cubicBezTo>
                    <a:pt x="156" y="231"/>
                    <a:pt x="137" y="224"/>
                    <a:pt x="130" y="206"/>
                  </a:cubicBezTo>
                  <a:cubicBezTo>
                    <a:pt x="133" y="201"/>
                    <a:pt x="141" y="202"/>
                    <a:pt x="146" y="203"/>
                  </a:cubicBezTo>
                  <a:cubicBezTo>
                    <a:pt x="177" y="212"/>
                    <a:pt x="208" y="220"/>
                    <a:pt x="239" y="226"/>
                  </a:cubicBezTo>
                  <a:cubicBezTo>
                    <a:pt x="286" y="238"/>
                    <a:pt x="332" y="252"/>
                    <a:pt x="379" y="264"/>
                  </a:cubicBezTo>
                  <a:cubicBezTo>
                    <a:pt x="383" y="250"/>
                    <a:pt x="394" y="241"/>
                    <a:pt x="406" y="234"/>
                  </a:cubicBezTo>
                  <a:cubicBezTo>
                    <a:pt x="385" y="231"/>
                    <a:pt x="363" y="229"/>
                    <a:pt x="343" y="221"/>
                  </a:cubicBezTo>
                  <a:cubicBezTo>
                    <a:pt x="332" y="217"/>
                    <a:pt x="331" y="204"/>
                    <a:pt x="330" y="194"/>
                  </a:cubicBezTo>
                  <a:cubicBezTo>
                    <a:pt x="308" y="207"/>
                    <a:pt x="279" y="206"/>
                    <a:pt x="258" y="190"/>
                  </a:cubicBezTo>
                  <a:cubicBezTo>
                    <a:pt x="254" y="162"/>
                    <a:pt x="272" y="139"/>
                    <a:pt x="287" y="118"/>
                  </a:cubicBezTo>
                  <a:cubicBezTo>
                    <a:pt x="301" y="95"/>
                    <a:pt x="313" y="72"/>
                    <a:pt x="319" y="46"/>
                  </a:cubicBezTo>
                  <a:close/>
                  <a:moveTo>
                    <a:pt x="491" y="225"/>
                  </a:moveTo>
                  <a:cubicBezTo>
                    <a:pt x="486" y="227"/>
                    <a:pt x="477" y="231"/>
                    <a:pt x="484" y="237"/>
                  </a:cubicBezTo>
                  <a:cubicBezTo>
                    <a:pt x="489" y="237"/>
                    <a:pt x="495" y="237"/>
                    <a:pt x="500" y="236"/>
                  </a:cubicBezTo>
                  <a:cubicBezTo>
                    <a:pt x="506" y="242"/>
                    <a:pt x="516" y="249"/>
                    <a:pt x="511" y="258"/>
                  </a:cubicBezTo>
                  <a:cubicBezTo>
                    <a:pt x="505" y="266"/>
                    <a:pt x="498" y="272"/>
                    <a:pt x="493" y="280"/>
                  </a:cubicBezTo>
                  <a:cubicBezTo>
                    <a:pt x="515" y="281"/>
                    <a:pt x="538" y="275"/>
                    <a:pt x="554" y="259"/>
                  </a:cubicBezTo>
                  <a:cubicBezTo>
                    <a:pt x="550" y="240"/>
                    <a:pt x="539" y="225"/>
                    <a:pt x="526" y="213"/>
                  </a:cubicBezTo>
                  <a:cubicBezTo>
                    <a:pt x="514" y="217"/>
                    <a:pt x="502" y="220"/>
                    <a:pt x="49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87">
              <a:extLst>
                <a:ext uri="{FF2B5EF4-FFF2-40B4-BE49-F238E27FC236}">
                  <a16:creationId xmlns:a16="http://schemas.microsoft.com/office/drawing/2014/main" id="{CE26B523-3D9D-43FB-A667-E8ADF7D0862B}"/>
                </a:ext>
              </a:extLst>
            </p:cNvPr>
            <p:cNvSpPr>
              <a:spLocks/>
            </p:cNvSpPr>
            <p:nvPr/>
          </p:nvSpPr>
          <p:spPr bwMode="auto">
            <a:xfrm>
              <a:off x="3338513" y="3371850"/>
              <a:ext cx="65088" cy="76200"/>
            </a:xfrm>
            <a:custGeom>
              <a:avLst/>
              <a:gdLst>
                <a:gd name="T0" fmla="*/ 8 w 90"/>
                <a:gd name="T1" fmla="*/ 52 h 104"/>
                <a:gd name="T2" fmla="*/ 61 w 90"/>
                <a:gd name="T3" fmla="*/ 0 h 104"/>
                <a:gd name="T4" fmla="*/ 85 w 90"/>
                <a:gd name="T5" fmla="*/ 26 h 104"/>
                <a:gd name="T6" fmla="*/ 61 w 90"/>
                <a:gd name="T7" fmla="*/ 93 h 104"/>
                <a:gd name="T8" fmla="*/ 33 w 90"/>
                <a:gd name="T9" fmla="*/ 103 h 104"/>
                <a:gd name="T10" fmla="*/ 7 w 90"/>
                <a:gd name="T11" fmla="*/ 90 h 104"/>
                <a:gd name="T12" fmla="*/ 8 w 9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90" h="104">
                  <a:moveTo>
                    <a:pt x="8" y="52"/>
                  </a:moveTo>
                  <a:cubicBezTo>
                    <a:pt x="20" y="30"/>
                    <a:pt x="41" y="14"/>
                    <a:pt x="61" y="0"/>
                  </a:cubicBezTo>
                  <a:cubicBezTo>
                    <a:pt x="72" y="5"/>
                    <a:pt x="82" y="13"/>
                    <a:pt x="85" y="26"/>
                  </a:cubicBezTo>
                  <a:cubicBezTo>
                    <a:pt x="90" y="50"/>
                    <a:pt x="84" y="80"/>
                    <a:pt x="61" y="93"/>
                  </a:cubicBezTo>
                  <a:cubicBezTo>
                    <a:pt x="52" y="98"/>
                    <a:pt x="43" y="104"/>
                    <a:pt x="33" y="103"/>
                  </a:cubicBezTo>
                  <a:cubicBezTo>
                    <a:pt x="24" y="101"/>
                    <a:pt x="15" y="96"/>
                    <a:pt x="7" y="90"/>
                  </a:cubicBezTo>
                  <a:cubicBezTo>
                    <a:pt x="0" y="79"/>
                    <a:pt x="2" y="64"/>
                    <a:pt x="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88">
              <a:extLst>
                <a:ext uri="{FF2B5EF4-FFF2-40B4-BE49-F238E27FC236}">
                  <a16:creationId xmlns:a16="http://schemas.microsoft.com/office/drawing/2014/main" id="{8C2A3DD1-5C16-4AEA-9C2E-70F1B6126746}"/>
                </a:ext>
              </a:extLst>
            </p:cNvPr>
            <p:cNvSpPr>
              <a:spLocks/>
            </p:cNvSpPr>
            <p:nvPr/>
          </p:nvSpPr>
          <p:spPr bwMode="auto">
            <a:xfrm>
              <a:off x="1403350" y="3440113"/>
              <a:ext cx="96838" cy="84138"/>
            </a:xfrm>
            <a:custGeom>
              <a:avLst/>
              <a:gdLst>
                <a:gd name="T0" fmla="*/ 34 w 133"/>
                <a:gd name="T1" fmla="*/ 17 h 116"/>
                <a:gd name="T2" fmla="*/ 108 w 133"/>
                <a:gd name="T3" fmla="*/ 6 h 116"/>
                <a:gd name="T4" fmla="*/ 131 w 133"/>
                <a:gd name="T5" fmla="*/ 48 h 116"/>
                <a:gd name="T6" fmla="*/ 118 w 133"/>
                <a:gd name="T7" fmla="*/ 105 h 116"/>
                <a:gd name="T8" fmla="*/ 106 w 133"/>
                <a:gd name="T9" fmla="*/ 116 h 116"/>
                <a:gd name="T10" fmla="*/ 82 w 133"/>
                <a:gd name="T11" fmla="*/ 94 h 116"/>
                <a:gd name="T12" fmla="*/ 8 w 133"/>
                <a:gd name="T13" fmla="*/ 54 h 116"/>
                <a:gd name="T14" fmla="*/ 1 w 133"/>
                <a:gd name="T15" fmla="*/ 15 h 116"/>
                <a:gd name="T16" fmla="*/ 34 w 133"/>
                <a:gd name="T17"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16">
                  <a:moveTo>
                    <a:pt x="34" y="17"/>
                  </a:moveTo>
                  <a:cubicBezTo>
                    <a:pt x="59" y="14"/>
                    <a:pt x="83" y="0"/>
                    <a:pt x="108" y="6"/>
                  </a:cubicBezTo>
                  <a:cubicBezTo>
                    <a:pt x="125" y="11"/>
                    <a:pt x="133" y="31"/>
                    <a:pt x="131" y="48"/>
                  </a:cubicBezTo>
                  <a:cubicBezTo>
                    <a:pt x="128" y="67"/>
                    <a:pt x="123" y="86"/>
                    <a:pt x="118" y="105"/>
                  </a:cubicBezTo>
                  <a:cubicBezTo>
                    <a:pt x="118" y="112"/>
                    <a:pt x="110" y="113"/>
                    <a:pt x="106" y="116"/>
                  </a:cubicBezTo>
                  <a:cubicBezTo>
                    <a:pt x="99" y="108"/>
                    <a:pt x="94" y="94"/>
                    <a:pt x="82" y="94"/>
                  </a:cubicBezTo>
                  <a:cubicBezTo>
                    <a:pt x="53" y="93"/>
                    <a:pt x="23" y="80"/>
                    <a:pt x="8" y="54"/>
                  </a:cubicBezTo>
                  <a:cubicBezTo>
                    <a:pt x="0" y="43"/>
                    <a:pt x="0" y="28"/>
                    <a:pt x="1" y="15"/>
                  </a:cubicBezTo>
                  <a:cubicBezTo>
                    <a:pt x="12" y="11"/>
                    <a:pt x="23" y="15"/>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89">
              <a:extLst>
                <a:ext uri="{FF2B5EF4-FFF2-40B4-BE49-F238E27FC236}">
                  <a16:creationId xmlns:a16="http://schemas.microsoft.com/office/drawing/2014/main" id="{B141FBE6-B587-4356-8FA6-F278EB3843D8}"/>
                </a:ext>
              </a:extLst>
            </p:cNvPr>
            <p:cNvSpPr>
              <a:spLocks/>
            </p:cNvSpPr>
            <p:nvPr/>
          </p:nvSpPr>
          <p:spPr bwMode="auto">
            <a:xfrm>
              <a:off x="1479550" y="3521075"/>
              <a:ext cx="96838" cy="82550"/>
            </a:xfrm>
            <a:custGeom>
              <a:avLst/>
              <a:gdLst>
                <a:gd name="T0" fmla="*/ 12 w 133"/>
                <a:gd name="T1" fmla="*/ 18 h 113"/>
                <a:gd name="T2" fmla="*/ 84 w 133"/>
                <a:gd name="T3" fmla="*/ 3 h 113"/>
                <a:gd name="T4" fmla="*/ 126 w 133"/>
                <a:gd name="T5" fmla="*/ 32 h 113"/>
                <a:gd name="T6" fmla="*/ 121 w 133"/>
                <a:gd name="T7" fmla="*/ 113 h 113"/>
                <a:gd name="T8" fmla="*/ 97 w 133"/>
                <a:gd name="T9" fmla="*/ 95 h 113"/>
                <a:gd name="T10" fmla="*/ 48 w 133"/>
                <a:gd name="T11" fmla="*/ 76 h 113"/>
                <a:gd name="T12" fmla="*/ 0 w 133"/>
                <a:gd name="T13" fmla="*/ 31 h 113"/>
                <a:gd name="T14" fmla="*/ 12 w 133"/>
                <a:gd name="T15" fmla="*/ 18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13">
                  <a:moveTo>
                    <a:pt x="12" y="18"/>
                  </a:moveTo>
                  <a:cubicBezTo>
                    <a:pt x="36" y="10"/>
                    <a:pt x="60" y="6"/>
                    <a:pt x="84" y="3"/>
                  </a:cubicBezTo>
                  <a:cubicBezTo>
                    <a:pt x="103" y="0"/>
                    <a:pt x="121" y="14"/>
                    <a:pt x="126" y="32"/>
                  </a:cubicBezTo>
                  <a:cubicBezTo>
                    <a:pt x="133" y="59"/>
                    <a:pt x="126" y="86"/>
                    <a:pt x="121" y="113"/>
                  </a:cubicBezTo>
                  <a:cubicBezTo>
                    <a:pt x="112" y="109"/>
                    <a:pt x="103" y="103"/>
                    <a:pt x="97" y="95"/>
                  </a:cubicBezTo>
                  <a:cubicBezTo>
                    <a:pt x="85" y="81"/>
                    <a:pt x="64" y="83"/>
                    <a:pt x="48" y="76"/>
                  </a:cubicBezTo>
                  <a:cubicBezTo>
                    <a:pt x="26" y="69"/>
                    <a:pt x="9" y="52"/>
                    <a:pt x="0" y="31"/>
                  </a:cubicBezTo>
                  <a:cubicBezTo>
                    <a:pt x="4" y="26"/>
                    <a:pt x="6" y="19"/>
                    <a:pt x="1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0">
              <a:extLst>
                <a:ext uri="{FF2B5EF4-FFF2-40B4-BE49-F238E27FC236}">
                  <a16:creationId xmlns:a16="http://schemas.microsoft.com/office/drawing/2014/main" id="{8F4E3F78-9E94-487B-88BE-9413FA276081}"/>
                </a:ext>
              </a:extLst>
            </p:cNvPr>
            <p:cNvSpPr>
              <a:spLocks/>
            </p:cNvSpPr>
            <p:nvPr/>
          </p:nvSpPr>
          <p:spPr bwMode="auto">
            <a:xfrm>
              <a:off x="1919288" y="3521075"/>
              <a:ext cx="1239838" cy="1030288"/>
            </a:xfrm>
            <a:custGeom>
              <a:avLst/>
              <a:gdLst>
                <a:gd name="T0" fmla="*/ 821 w 1702"/>
                <a:gd name="T1" fmla="*/ 12 h 1415"/>
                <a:gd name="T2" fmla="*/ 974 w 1702"/>
                <a:gd name="T3" fmla="*/ 20 h 1415"/>
                <a:gd name="T4" fmla="*/ 1081 w 1702"/>
                <a:gd name="T5" fmla="*/ 73 h 1415"/>
                <a:gd name="T6" fmla="*/ 943 w 1702"/>
                <a:gd name="T7" fmla="*/ 123 h 1415"/>
                <a:gd name="T8" fmla="*/ 1011 w 1702"/>
                <a:gd name="T9" fmla="*/ 287 h 1415"/>
                <a:gd name="T10" fmla="*/ 1121 w 1702"/>
                <a:gd name="T11" fmla="*/ 100 h 1415"/>
                <a:gd name="T12" fmla="*/ 1245 w 1702"/>
                <a:gd name="T13" fmla="*/ 47 h 1415"/>
                <a:gd name="T14" fmla="*/ 1702 w 1702"/>
                <a:gd name="T15" fmla="*/ 47 h 1415"/>
                <a:gd name="T16" fmla="*/ 1635 w 1702"/>
                <a:gd name="T17" fmla="*/ 139 h 1415"/>
                <a:gd name="T18" fmla="*/ 1485 w 1702"/>
                <a:gd name="T19" fmla="*/ 174 h 1415"/>
                <a:gd name="T20" fmla="*/ 1400 w 1702"/>
                <a:gd name="T21" fmla="*/ 164 h 1415"/>
                <a:gd name="T22" fmla="*/ 1367 w 1702"/>
                <a:gd name="T23" fmla="*/ 249 h 1415"/>
                <a:gd name="T24" fmla="*/ 1593 w 1702"/>
                <a:gd name="T25" fmla="*/ 249 h 1415"/>
                <a:gd name="T26" fmla="*/ 1496 w 1702"/>
                <a:gd name="T27" fmla="*/ 364 h 1415"/>
                <a:gd name="T28" fmla="*/ 1311 w 1702"/>
                <a:gd name="T29" fmla="*/ 372 h 1415"/>
                <a:gd name="T30" fmla="*/ 1275 w 1702"/>
                <a:gd name="T31" fmla="*/ 457 h 1415"/>
                <a:gd name="T32" fmla="*/ 1456 w 1702"/>
                <a:gd name="T33" fmla="*/ 463 h 1415"/>
                <a:gd name="T34" fmla="*/ 1370 w 1702"/>
                <a:gd name="T35" fmla="*/ 558 h 1415"/>
                <a:gd name="T36" fmla="*/ 1219 w 1702"/>
                <a:gd name="T37" fmla="*/ 574 h 1415"/>
                <a:gd name="T38" fmla="*/ 1190 w 1702"/>
                <a:gd name="T39" fmla="*/ 656 h 1415"/>
                <a:gd name="T40" fmla="*/ 1333 w 1702"/>
                <a:gd name="T41" fmla="*/ 656 h 1415"/>
                <a:gd name="T42" fmla="*/ 1264 w 1702"/>
                <a:gd name="T43" fmla="*/ 756 h 1415"/>
                <a:gd name="T44" fmla="*/ 1135 w 1702"/>
                <a:gd name="T45" fmla="*/ 773 h 1415"/>
                <a:gd name="T46" fmla="*/ 1105 w 1702"/>
                <a:gd name="T47" fmla="*/ 855 h 1415"/>
                <a:gd name="T48" fmla="*/ 1208 w 1702"/>
                <a:gd name="T49" fmla="*/ 855 h 1415"/>
                <a:gd name="T50" fmla="*/ 1153 w 1702"/>
                <a:gd name="T51" fmla="*/ 937 h 1415"/>
                <a:gd name="T52" fmla="*/ 1053 w 1702"/>
                <a:gd name="T53" fmla="*/ 962 h 1415"/>
                <a:gd name="T54" fmla="*/ 1007 w 1702"/>
                <a:gd name="T55" fmla="*/ 1029 h 1415"/>
                <a:gd name="T56" fmla="*/ 1053 w 1702"/>
                <a:gd name="T57" fmla="*/ 1107 h 1415"/>
                <a:gd name="T58" fmla="*/ 863 w 1702"/>
                <a:gd name="T59" fmla="*/ 1415 h 1415"/>
                <a:gd name="T60" fmla="*/ 658 w 1702"/>
                <a:gd name="T61" fmla="*/ 1102 h 1415"/>
                <a:gd name="T62" fmla="*/ 686 w 1702"/>
                <a:gd name="T63" fmla="*/ 976 h 1415"/>
                <a:gd name="T64" fmla="*/ 636 w 1702"/>
                <a:gd name="T65" fmla="*/ 956 h 1415"/>
                <a:gd name="T66" fmla="*/ 560 w 1702"/>
                <a:gd name="T67" fmla="*/ 926 h 1415"/>
                <a:gd name="T68" fmla="*/ 509 w 1702"/>
                <a:gd name="T69" fmla="*/ 853 h 1415"/>
                <a:gd name="T70" fmla="*/ 607 w 1702"/>
                <a:gd name="T71" fmla="*/ 853 h 1415"/>
                <a:gd name="T72" fmla="*/ 577 w 1702"/>
                <a:gd name="T73" fmla="*/ 771 h 1415"/>
                <a:gd name="T74" fmla="*/ 461 w 1702"/>
                <a:gd name="T75" fmla="*/ 753 h 1415"/>
                <a:gd name="T76" fmla="*/ 389 w 1702"/>
                <a:gd name="T77" fmla="*/ 662 h 1415"/>
                <a:gd name="T78" fmla="*/ 529 w 1702"/>
                <a:gd name="T79" fmla="*/ 657 h 1415"/>
                <a:gd name="T80" fmla="*/ 500 w 1702"/>
                <a:gd name="T81" fmla="*/ 586 h 1415"/>
                <a:gd name="T82" fmla="*/ 346 w 1702"/>
                <a:gd name="T83" fmla="*/ 564 h 1415"/>
                <a:gd name="T84" fmla="*/ 270 w 1702"/>
                <a:gd name="T85" fmla="*/ 469 h 1415"/>
                <a:gd name="T86" fmla="*/ 447 w 1702"/>
                <a:gd name="T87" fmla="*/ 462 h 1415"/>
                <a:gd name="T88" fmla="*/ 409 w 1702"/>
                <a:gd name="T89" fmla="*/ 378 h 1415"/>
                <a:gd name="T90" fmla="*/ 257 w 1702"/>
                <a:gd name="T91" fmla="*/ 373 h 1415"/>
                <a:gd name="T92" fmla="*/ 178 w 1702"/>
                <a:gd name="T93" fmla="*/ 336 h 1415"/>
                <a:gd name="T94" fmla="*/ 122 w 1702"/>
                <a:gd name="T95" fmla="*/ 255 h 1415"/>
                <a:gd name="T96" fmla="*/ 348 w 1702"/>
                <a:gd name="T97" fmla="*/ 254 h 1415"/>
                <a:gd name="T98" fmla="*/ 316 w 1702"/>
                <a:gd name="T99" fmla="*/ 173 h 1415"/>
                <a:gd name="T100" fmla="*/ 165 w 1702"/>
                <a:gd name="T101" fmla="*/ 171 h 1415"/>
                <a:gd name="T102" fmla="*/ 65 w 1702"/>
                <a:gd name="T103" fmla="*/ 137 h 1415"/>
                <a:gd name="T104" fmla="*/ 0 w 1702"/>
                <a:gd name="T105" fmla="*/ 58 h 1415"/>
                <a:gd name="T106" fmla="*/ 457 w 1702"/>
                <a:gd name="T107" fmla="*/ 47 h 1415"/>
                <a:gd name="T108" fmla="*/ 611 w 1702"/>
                <a:gd name="T109" fmla="*/ 115 h 1415"/>
                <a:gd name="T110" fmla="*/ 653 w 1702"/>
                <a:gd name="T111" fmla="*/ 189 h 1415"/>
                <a:gd name="T112" fmla="*/ 691 w 1702"/>
                <a:gd name="T113" fmla="*/ 272 h 1415"/>
                <a:gd name="T114" fmla="*/ 751 w 1702"/>
                <a:gd name="T115" fmla="*/ 67 h 1415"/>
                <a:gd name="T116" fmla="*/ 821 w 1702"/>
                <a:gd name="T117" fmla="*/ 12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2" h="1415">
                  <a:moveTo>
                    <a:pt x="821" y="12"/>
                  </a:moveTo>
                  <a:cubicBezTo>
                    <a:pt x="872" y="0"/>
                    <a:pt x="925" y="7"/>
                    <a:pt x="974" y="20"/>
                  </a:cubicBezTo>
                  <a:cubicBezTo>
                    <a:pt x="1013" y="31"/>
                    <a:pt x="1051" y="47"/>
                    <a:pt x="1081" y="73"/>
                  </a:cubicBezTo>
                  <a:cubicBezTo>
                    <a:pt x="1035" y="90"/>
                    <a:pt x="989" y="106"/>
                    <a:pt x="943" y="123"/>
                  </a:cubicBezTo>
                  <a:cubicBezTo>
                    <a:pt x="966" y="177"/>
                    <a:pt x="988" y="232"/>
                    <a:pt x="1011" y="287"/>
                  </a:cubicBezTo>
                  <a:cubicBezTo>
                    <a:pt x="1039" y="221"/>
                    <a:pt x="1069" y="152"/>
                    <a:pt x="1121" y="100"/>
                  </a:cubicBezTo>
                  <a:cubicBezTo>
                    <a:pt x="1153" y="68"/>
                    <a:pt x="1198" y="47"/>
                    <a:pt x="1245" y="47"/>
                  </a:cubicBezTo>
                  <a:cubicBezTo>
                    <a:pt x="1397" y="46"/>
                    <a:pt x="1549" y="47"/>
                    <a:pt x="1702" y="47"/>
                  </a:cubicBezTo>
                  <a:cubicBezTo>
                    <a:pt x="1689" y="83"/>
                    <a:pt x="1667" y="117"/>
                    <a:pt x="1635" y="139"/>
                  </a:cubicBezTo>
                  <a:cubicBezTo>
                    <a:pt x="1592" y="169"/>
                    <a:pt x="1537" y="176"/>
                    <a:pt x="1485" y="174"/>
                  </a:cubicBezTo>
                  <a:cubicBezTo>
                    <a:pt x="1456" y="173"/>
                    <a:pt x="1428" y="170"/>
                    <a:pt x="1400" y="164"/>
                  </a:cubicBezTo>
                  <a:cubicBezTo>
                    <a:pt x="1388" y="192"/>
                    <a:pt x="1378" y="221"/>
                    <a:pt x="1367" y="249"/>
                  </a:cubicBezTo>
                  <a:cubicBezTo>
                    <a:pt x="1442" y="249"/>
                    <a:pt x="1518" y="249"/>
                    <a:pt x="1593" y="249"/>
                  </a:cubicBezTo>
                  <a:cubicBezTo>
                    <a:pt x="1573" y="295"/>
                    <a:pt x="1545" y="344"/>
                    <a:pt x="1496" y="364"/>
                  </a:cubicBezTo>
                  <a:cubicBezTo>
                    <a:pt x="1437" y="387"/>
                    <a:pt x="1372" y="377"/>
                    <a:pt x="1311" y="372"/>
                  </a:cubicBezTo>
                  <a:cubicBezTo>
                    <a:pt x="1299" y="400"/>
                    <a:pt x="1287" y="428"/>
                    <a:pt x="1275" y="457"/>
                  </a:cubicBezTo>
                  <a:cubicBezTo>
                    <a:pt x="1336" y="459"/>
                    <a:pt x="1396" y="460"/>
                    <a:pt x="1456" y="463"/>
                  </a:cubicBezTo>
                  <a:cubicBezTo>
                    <a:pt x="1438" y="502"/>
                    <a:pt x="1410" y="539"/>
                    <a:pt x="1370" y="558"/>
                  </a:cubicBezTo>
                  <a:cubicBezTo>
                    <a:pt x="1323" y="579"/>
                    <a:pt x="1269" y="579"/>
                    <a:pt x="1219" y="574"/>
                  </a:cubicBezTo>
                  <a:cubicBezTo>
                    <a:pt x="1209" y="601"/>
                    <a:pt x="1200" y="629"/>
                    <a:pt x="1190" y="656"/>
                  </a:cubicBezTo>
                  <a:cubicBezTo>
                    <a:pt x="1238" y="656"/>
                    <a:pt x="1285" y="656"/>
                    <a:pt x="1333" y="656"/>
                  </a:cubicBezTo>
                  <a:cubicBezTo>
                    <a:pt x="1317" y="693"/>
                    <a:pt x="1301" y="735"/>
                    <a:pt x="1264" y="756"/>
                  </a:cubicBezTo>
                  <a:cubicBezTo>
                    <a:pt x="1224" y="777"/>
                    <a:pt x="1178" y="773"/>
                    <a:pt x="1135" y="773"/>
                  </a:cubicBezTo>
                  <a:cubicBezTo>
                    <a:pt x="1125" y="800"/>
                    <a:pt x="1115" y="828"/>
                    <a:pt x="1105" y="855"/>
                  </a:cubicBezTo>
                  <a:cubicBezTo>
                    <a:pt x="1139" y="855"/>
                    <a:pt x="1174" y="855"/>
                    <a:pt x="1208" y="855"/>
                  </a:cubicBezTo>
                  <a:cubicBezTo>
                    <a:pt x="1193" y="884"/>
                    <a:pt x="1180" y="917"/>
                    <a:pt x="1153" y="937"/>
                  </a:cubicBezTo>
                  <a:cubicBezTo>
                    <a:pt x="1124" y="958"/>
                    <a:pt x="1087" y="957"/>
                    <a:pt x="1053" y="962"/>
                  </a:cubicBezTo>
                  <a:cubicBezTo>
                    <a:pt x="1023" y="968"/>
                    <a:pt x="1006" y="1000"/>
                    <a:pt x="1007" y="1029"/>
                  </a:cubicBezTo>
                  <a:cubicBezTo>
                    <a:pt x="1008" y="1061"/>
                    <a:pt x="1028" y="1089"/>
                    <a:pt x="1053" y="1107"/>
                  </a:cubicBezTo>
                  <a:cubicBezTo>
                    <a:pt x="990" y="1210"/>
                    <a:pt x="926" y="1312"/>
                    <a:pt x="863" y="1415"/>
                  </a:cubicBezTo>
                  <a:cubicBezTo>
                    <a:pt x="795" y="1311"/>
                    <a:pt x="726" y="1206"/>
                    <a:pt x="658" y="1102"/>
                  </a:cubicBezTo>
                  <a:cubicBezTo>
                    <a:pt x="701" y="1079"/>
                    <a:pt x="717" y="1015"/>
                    <a:pt x="686" y="976"/>
                  </a:cubicBezTo>
                  <a:cubicBezTo>
                    <a:pt x="675" y="960"/>
                    <a:pt x="654" y="959"/>
                    <a:pt x="636" y="956"/>
                  </a:cubicBezTo>
                  <a:cubicBezTo>
                    <a:pt x="609" y="952"/>
                    <a:pt x="581" y="944"/>
                    <a:pt x="560" y="926"/>
                  </a:cubicBezTo>
                  <a:cubicBezTo>
                    <a:pt x="536" y="907"/>
                    <a:pt x="521" y="880"/>
                    <a:pt x="509" y="853"/>
                  </a:cubicBezTo>
                  <a:cubicBezTo>
                    <a:pt x="541" y="853"/>
                    <a:pt x="574" y="853"/>
                    <a:pt x="607" y="853"/>
                  </a:cubicBezTo>
                  <a:cubicBezTo>
                    <a:pt x="597" y="825"/>
                    <a:pt x="586" y="798"/>
                    <a:pt x="577" y="771"/>
                  </a:cubicBezTo>
                  <a:cubicBezTo>
                    <a:pt x="538" y="773"/>
                    <a:pt x="495" y="775"/>
                    <a:pt x="461" y="753"/>
                  </a:cubicBezTo>
                  <a:cubicBezTo>
                    <a:pt x="428" y="730"/>
                    <a:pt x="410" y="694"/>
                    <a:pt x="389" y="662"/>
                  </a:cubicBezTo>
                  <a:cubicBezTo>
                    <a:pt x="435" y="660"/>
                    <a:pt x="482" y="659"/>
                    <a:pt x="529" y="657"/>
                  </a:cubicBezTo>
                  <a:cubicBezTo>
                    <a:pt x="519" y="633"/>
                    <a:pt x="510" y="610"/>
                    <a:pt x="500" y="586"/>
                  </a:cubicBezTo>
                  <a:cubicBezTo>
                    <a:pt x="448" y="587"/>
                    <a:pt x="393" y="588"/>
                    <a:pt x="346" y="564"/>
                  </a:cubicBezTo>
                  <a:cubicBezTo>
                    <a:pt x="308" y="545"/>
                    <a:pt x="286" y="506"/>
                    <a:pt x="270" y="469"/>
                  </a:cubicBezTo>
                  <a:cubicBezTo>
                    <a:pt x="329" y="467"/>
                    <a:pt x="388" y="465"/>
                    <a:pt x="447" y="462"/>
                  </a:cubicBezTo>
                  <a:cubicBezTo>
                    <a:pt x="434" y="434"/>
                    <a:pt x="422" y="406"/>
                    <a:pt x="409" y="378"/>
                  </a:cubicBezTo>
                  <a:cubicBezTo>
                    <a:pt x="358" y="378"/>
                    <a:pt x="307" y="382"/>
                    <a:pt x="257" y="373"/>
                  </a:cubicBezTo>
                  <a:cubicBezTo>
                    <a:pt x="228" y="369"/>
                    <a:pt x="200" y="357"/>
                    <a:pt x="178" y="336"/>
                  </a:cubicBezTo>
                  <a:cubicBezTo>
                    <a:pt x="155" y="313"/>
                    <a:pt x="138" y="283"/>
                    <a:pt x="122" y="255"/>
                  </a:cubicBezTo>
                  <a:cubicBezTo>
                    <a:pt x="197" y="254"/>
                    <a:pt x="272" y="254"/>
                    <a:pt x="348" y="254"/>
                  </a:cubicBezTo>
                  <a:cubicBezTo>
                    <a:pt x="337" y="227"/>
                    <a:pt x="326" y="200"/>
                    <a:pt x="316" y="173"/>
                  </a:cubicBezTo>
                  <a:cubicBezTo>
                    <a:pt x="266" y="174"/>
                    <a:pt x="215" y="176"/>
                    <a:pt x="165" y="171"/>
                  </a:cubicBezTo>
                  <a:cubicBezTo>
                    <a:pt x="130" y="167"/>
                    <a:pt x="94" y="159"/>
                    <a:pt x="65" y="137"/>
                  </a:cubicBezTo>
                  <a:cubicBezTo>
                    <a:pt x="37" y="117"/>
                    <a:pt x="17" y="88"/>
                    <a:pt x="0" y="58"/>
                  </a:cubicBezTo>
                  <a:cubicBezTo>
                    <a:pt x="153" y="55"/>
                    <a:pt x="305" y="51"/>
                    <a:pt x="457" y="47"/>
                  </a:cubicBezTo>
                  <a:cubicBezTo>
                    <a:pt x="515" y="44"/>
                    <a:pt x="572" y="72"/>
                    <a:pt x="611" y="115"/>
                  </a:cubicBezTo>
                  <a:cubicBezTo>
                    <a:pt x="631" y="136"/>
                    <a:pt x="641" y="163"/>
                    <a:pt x="653" y="189"/>
                  </a:cubicBezTo>
                  <a:cubicBezTo>
                    <a:pt x="666" y="217"/>
                    <a:pt x="678" y="244"/>
                    <a:pt x="691" y="272"/>
                  </a:cubicBezTo>
                  <a:cubicBezTo>
                    <a:pt x="711" y="204"/>
                    <a:pt x="731" y="135"/>
                    <a:pt x="751" y="67"/>
                  </a:cubicBezTo>
                  <a:cubicBezTo>
                    <a:pt x="761" y="36"/>
                    <a:pt x="791" y="18"/>
                    <a:pt x="82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1">
              <a:extLst>
                <a:ext uri="{FF2B5EF4-FFF2-40B4-BE49-F238E27FC236}">
                  <a16:creationId xmlns:a16="http://schemas.microsoft.com/office/drawing/2014/main" id="{384A8368-2497-4DF6-935E-5955475383E2}"/>
                </a:ext>
              </a:extLst>
            </p:cNvPr>
            <p:cNvSpPr>
              <a:spLocks/>
            </p:cNvSpPr>
            <p:nvPr/>
          </p:nvSpPr>
          <p:spPr bwMode="auto">
            <a:xfrm>
              <a:off x="3432175" y="4084638"/>
              <a:ext cx="266700" cy="176213"/>
            </a:xfrm>
            <a:custGeom>
              <a:avLst/>
              <a:gdLst>
                <a:gd name="T0" fmla="*/ 79 w 366"/>
                <a:gd name="T1" fmla="*/ 0 h 242"/>
                <a:gd name="T2" fmla="*/ 250 w 366"/>
                <a:gd name="T3" fmla="*/ 152 h 242"/>
                <a:gd name="T4" fmla="*/ 366 w 366"/>
                <a:gd name="T5" fmla="*/ 203 h 242"/>
                <a:gd name="T6" fmla="*/ 352 w 366"/>
                <a:gd name="T7" fmla="*/ 242 h 242"/>
                <a:gd name="T8" fmla="*/ 268 w 366"/>
                <a:gd name="T9" fmla="*/ 209 h 242"/>
                <a:gd name="T10" fmla="*/ 235 w 366"/>
                <a:gd name="T11" fmla="*/ 200 h 242"/>
                <a:gd name="T12" fmla="*/ 0 w 366"/>
                <a:gd name="T13" fmla="*/ 195 h 242"/>
                <a:gd name="T14" fmla="*/ 12 w 366"/>
                <a:gd name="T15" fmla="*/ 155 h 242"/>
                <a:gd name="T16" fmla="*/ 183 w 366"/>
                <a:gd name="T17" fmla="*/ 158 h 242"/>
                <a:gd name="T18" fmla="*/ 62 w 366"/>
                <a:gd name="T19" fmla="*/ 47 h 242"/>
                <a:gd name="T20" fmla="*/ 79 w 366"/>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6" h="242">
                  <a:moveTo>
                    <a:pt x="79" y="0"/>
                  </a:moveTo>
                  <a:cubicBezTo>
                    <a:pt x="136" y="50"/>
                    <a:pt x="192" y="102"/>
                    <a:pt x="250" y="152"/>
                  </a:cubicBezTo>
                  <a:cubicBezTo>
                    <a:pt x="287" y="171"/>
                    <a:pt x="327" y="185"/>
                    <a:pt x="366" y="203"/>
                  </a:cubicBezTo>
                  <a:cubicBezTo>
                    <a:pt x="361" y="216"/>
                    <a:pt x="356" y="229"/>
                    <a:pt x="352" y="242"/>
                  </a:cubicBezTo>
                  <a:cubicBezTo>
                    <a:pt x="324" y="231"/>
                    <a:pt x="296" y="220"/>
                    <a:pt x="268" y="209"/>
                  </a:cubicBezTo>
                  <a:cubicBezTo>
                    <a:pt x="258" y="205"/>
                    <a:pt x="247" y="200"/>
                    <a:pt x="235" y="200"/>
                  </a:cubicBezTo>
                  <a:cubicBezTo>
                    <a:pt x="157" y="198"/>
                    <a:pt x="78" y="196"/>
                    <a:pt x="0" y="195"/>
                  </a:cubicBezTo>
                  <a:cubicBezTo>
                    <a:pt x="4" y="181"/>
                    <a:pt x="8" y="168"/>
                    <a:pt x="12" y="155"/>
                  </a:cubicBezTo>
                  <a:cubicBezTo>
                    <a:pt x="69" y="156"/>
                    <a:pt x="126" y="157"/>
                    <a:pt x="183" y="158"/>
                  </a:cubicBezTo>
                  <a:cubicBezTo>
                    <a:pt x="143" y="121"/>
                    <a:pt x="102" y="84"/>
                    <a:pt x="62" y="47"/>
                  </a:cubicBezTo>
                  <a:cubicBezTo>
                    <a:pt x="67" y="31"/>
                    <a:pt x="73" y="15"/>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92">
              <a:extLst>
                <a:ext uri="{FF2B5EF4-FFF2-40B4-BE49-F238E27FC236}">
                  <a16:creationId xmlns:a16="http://schemas.microsoft.com/office/drawing/2014/main" id="{248972BD-1D94-46F0-B485-E14D05D39E44}"/>
                </a:ext>
              </a:extLst>
            </p:cNvPr>
            <p:cNvSpPr>
              <a:spLocks/>
            </p:cNvSpPr>
            <p:nvPr/>
          </p:nvSpPr>
          <p:spPr bwMode="auto">
            <a:xfrm>
              <a:off x="1362075" y="4105275"/>
              <a:ext cx="293688" cy="212725"/>
            </a:xfrm>
            <a:custGeom>
              <a:avLst/>
              <a:gdLst>
                <a:gd name="T0" fmla="*/ 303 w 403"/>
                <a:gd name="T1" fmla="*/ 13 h 291"/>
                <a:gd name="T2" fmla="*/ 340 w 403"/>
                <a:gd name="T3" fmla="*/ 0 h 291"/>
                <a:gd name="T4" fmla="*/ 403 w 403"/>
                <a:gd name="T5" fmla="*/ 168 h 291"/>
                <a:gd name="T6" fmla="*/ 356 w 403"/>
                <a:gd name="T7" fmla="*/ 180 h 291"/>
                <a:gd name="T8" fmla="*/ 52 w 403"/>
                <a:gd name="T9" fmla="*/ 133 h 291"/>
                <a:gd name="T10" fmla="*/ 106 w 403"/>
                <a:gd name="T11" fmla="*/ 278 h 291"/>
                <a:gd name="T12" fmla="*/ 69 w 403"/>
                <a:gd name="T13" fmla="*/ 291 h 291"/>
                <a:gd name="T14" fmla="*/ 0 w 403"/>
                <a:gd name="T15" fmla="*/ 107 h 291"/>
                <a:gd name="T16" fmla="*/ 50 w 403"/>
                <a:gd name="T17" fmla="*/ 96 h 291"/>
                <a:gd name="T18" fmla="*/ 351 w 403"/>
                <a:gd name="T19" fmla="*/ 142 h 291"/>
                <a:gd name="T20" fmla="*/ 303 w 403"/>
                <a:gd name="T21" fmla="*/ 13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91">
                  <a:moveTo>
                    <a:pt x="303" y="13"/>
                  </a:moveTo>
                  <a:cubicBezTo>
                    <a:pt x="315" y="9"/>
                    <a:pt x="328" y="4"/>
                    <a:pt x="340" y="0"/>
                  </a:cubicBezTo>
                  <a:cubicBezTo>
                    <a:pt x="361" y="56"/>
                    <a:pt x="382" y="112"/>
                    <a:pt x="403" y="168"/>
                  </a:cubicBezTo>
                  <a:cubicBezTo>
                    <a:pt x="388" y="172"/>
                    <a:pt x="373" y="183"/>
                    <a:pt x="356" y="180"/>
                  </a:cubicBezTo>
                  <a:cubicBezTo>
                    <a:pt x="255" y="164"/>
                    <a:pt x="153" y="149"/>
                    <a:pt x="52" y="133"/>
                  </a:cubicBezTo>
                  <a:cubicBezTo>
                    <a:pt x="70" y="181"/>
                    <a:pt x="88" y="230"/>
                    <a:pt x="106" y="278"/>
                  </a:cubicBezTo>
                  <a:cubicBezTo>
                    <a:pt x="93" y="282"/>
                    <a:pt x="81" y="286"/>
                    <a:pt x="69" y="291"/>
                  </a:cubicBezTo>
                  <a:cubicBezTo>
                    <a:pt x="46" y="229"/>
                    <a:pt x="23" y="168"/>
                    <a:pt x="0" y="107"/>
                  </a:cubicBezTo>
                  <a:cubicBezTo>
                    <a:pt x="16" y="103"/>
                    <a:pt x="32" y="92"/>
                    <a:pt x="50" y="96"/>
                  </a:cubicBezTo>
                  <a:cubicBezTo>
                    <a:pt x="150" y="111"/>
                    <a:pt x="250" y="126"/>
                    <a:pt x="351" y="142"/>
                  </a:cubicBezTo>
                  <a:cubicBezTo>
                    <a:pt x="335" y="99"/>
                    <a:pt x="319" y="56"/>
                    <a:pt x="30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3">
              <a:extLst>
                <a:ext uri="{FF2B5EF4-FFF2-40B4-BE49-F238E27FC236}">
                  <a16:creationId xmlns:a16="http://schemas.microsoft.com/office/drawing/2014/main" id="{6A67AFC3-B70C-428C-9C9C-BA29C9875EB3}"/>
                </a:ext>
              </a:extLst>
            </p:cNvPr>
            <p:cNvSpPr>
              <a:spLocks/>
            </p:cNvSpPr>
            <p:nvPr/>
          </p:nvSpPr>
          <p:spPr bwMode="auto">
            <a:xfrm>
              <a:off x="3365500" y="4238625"/>
              <a:ext cx="268288" cy="206375"/>
            </a:xfrm>
            <a:custGeom>
              <a:avLst/>
              <a:gdLst>
                <a:gd name="T0" fmla="*/ 85 w 369"/>
                <a:gd name="T1" fmla="*/ 0 h 283"/>
                <a:gd name="T2" fmla="*/ 120 w 369"/>
                <a:gd name="T3" fmla="*/ 21 h 283"/>
                <a:gd name="T4" fmla="*/ 87 w 369"/>
                <a:gd name="T5" fmla="*/ 82 h 283"/>
                <a:gd name="T6" fmla="*/ 369 w 369"/>
                <a:gd name="T7" fmla="*/ 248 h 283"/>
                <a:gd name="T8" fmla="*/ 350 w 369"/>
                <a:gd name="T9" fmla="*/ 283 h 283"/>
                <a:gd name="T10" fmla="*/ 68 w 369"/>
                <a:gd name="T11" fmla="*/ 117 h 283"/>
                <a:gd name="T12" fmla="*/ 35 w 369"/>
                <a:gd name="T13" fmla="*/ 179 h 283"/>
                <a:gd name="T14" fmla="*/ 0 w 369"/>
                <a:gd name="T15" fmla="*/ 158 h 283"/>
                <a:gd name="T16" fmla="*/ 85 w 369"/>
                <a:gd name="T1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283">
                  <a:moveTo>
                    <a:pt x="85" y="0"/>
                  </a:moveTo>
                  <a:cubicBezTo>
                    <a:pt x="96" y="7"/>
                    <a:pt x="108" y="14"/>
                    <a:pt x="120" y="21"/>
                  </a:cubicBezTo>
                  <a:cubicBezTo>
                    <a:pt x="109" y="41"/>
                    <a:pt x="98" y="62"/>
                    <a:pt x="87" y="82"/>
                  </a:cubicBezTo>
                  <a:cubicBezTo>
                    <a:pt x="181" y="137"/>
                    <a:pt x="275" y="193"/>
                    <a:pt x="369" y="248"/>
                  </a:cubicBezTo>
                  <a:cubicBezTo>
                    <a:pt x="363" y="260"/>
                    <a:pt x="356" y="272"/>
                    <a:pt x="350" y="283"/>
                  </a:cubicBezTo>
                  <a:cubicBezTo>
                    <a:pt x="256" y="228"/>
                    <a:pt x="162" y="173"/>
                    <a:pt x="68" y="117"/>
                  </a:cubicBezTo>
                  <a:cubicBezTo>
                    <a:pt x="57" y="138"/>
                    <a:pt x="46" y="158"/>
                    <a:pt x="35" y="179"/>
                  </a:cubicBezTo>
                  <a:cubicBezTo>
                    <a:pt x="23" y="172"/>
                    <a:pt x="11" y="165"/>
                    <a:pt x="0" y="158"/>
                  </a:cubicBezTo>
                  <a:cubicBezTo>
                    <a:pt x="28" y="105"/>
                    <a:pt x="56" y="53"/>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94">
              <a:extLst>
                <a:ext uri="{FF2B5EF4-FFF2-40B4-BE49-F238E27FC236}">
                  <a16:creationId xmlns:a16="http://schemas.microsoft.com/office/drawing/2014/main" id="{937E86D7-8EED-4FB8-A3EB-B5861E981397}"/>
                </a:ext>
              </a:extLst>
            </p:cNvPr>
            <p:cNvSpPr>
              <a:spLocks/>
            </p:cNvSpPr>
            <p:nvPr/>
          </p:nvSpPr>
          <p:spPr bwMode="auto">
            <a:xfrm>
              <a:off x="1436688" y="4262438"/>
              <a:ext cx="292100" cy="238125"/>
            </a:xfrm>
            <a:custGeom>
              <a:avLst/>
              <a:gdLst>
                <a:gd name="T0" fmla="*/ 0 w 400"/>
                <a:gd name="T1" fmla="*/ 163 h 327"/>
                <a:gd name="T2" fmla="*/ 316 w 400"/>
                <a:gd name="T3" fmla="*/ 0 h 327"/>
                <a:gd name="T4" fmla="*/ 334 w 400"/>
                <a:gd name="T5" fmla="*/ 37 h 327"/>
                <a:gd name="T6" fmla="*/ 202 w 400"/>
                <a:gd name="T7" fmla="*/ 105 h 327"/>
                <a:gd name="T8" fmla="*/ 248 w 400"/>
                <a:gd name="T9" fmla="*/ 196 h 327"/>
                <a:gd name="T10" fmla="*/ 381 w 400"/>
                <a:gd name="T11" fmla="*/ 128 h 327"/>
                <a:gd name="T12" fmla="*/ 400 w 400"/>
                <a:gd name="T13" fmla="*/ 165 h 327"/>
                <a:gd name="T14" fmla="*/ 85 w 400"/>
                <a:gd name="T15" fmla="*/ 327 h 327"/>
                <a:gd name="T16" fmla="*/ 66 w 400"/>
                <a:gd name="T17" fmla="*/ 290 h 327"/>
                <a:gd name="T18" fmla="*/ 213 w 400"/>
                <a:gd name="T19" fmla="*/ 214 h 327"/>
                <a:gd name="T20" fmla="*/ 167 w 400"/>
                <a:gd name="T21" fmla="*/ 123 h 327"/>
                <a:gd name="T22" fmla="*/ 19 w 400"/>
                <a:gd name="T23" fmla="*/ 199 h 327"/>
                <a:gd name="T24" fmla="*/ 0 w 400"/>
                <a:gd name="T25"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327">
                  <a:moveTo>
                    <a:pt x="0" y="163"/>
                  </a:moveTo>
                  <a:cubicBezTo>
                    <a:pt x="105" y="108"/>
                    <a:pt x="210" y="54"/>
                    <a:pt x="316" y="0"/>
                  </a:cubicBezTo>
                  <a:cubicBezTo>
                    <a:pt x="322" y="13"/>
                    <a:pt x="328" y="25"/>
                    <a:pt x="334" y="37"/>
                  </a:cubicBezTo>
                  <a:cubicBezTo>
                    <a:pt x="290" y="60"/>
                    <a:pt x="246" y="83"/>
                    <a:pt x="202" y="105"/>
                  </a:cubicBezTo>
                  <a:cubicBezTo>
                    <a:pt x="217" y="136"/>
                    <a:pt x="233" y="166"/>
                    <a:pt x="248" y="196"/>
                  </a:cubicBezTo>
                  <a:cubicBezTo>
                    <a:pt x="293" y="174"/>
                    <a:pt x="337" y="151"/>
                    <a:pt x="381" y="128"/>
                  </a:cubicBezTo>
                  <a:cubicBezTo>
                    <a:pt x="388" y="140"/>
                    <a:pt x="394" y="152"/>
                    <a:pt x="400" y="165"/>
                  </a:cubicBezTo>
                  <a:cubicBezTo>
                    <a:pt x="295" y="219"/>
                    <a:pt x="190" y="273"/>
                    <a:pt x="85" y="327"/>
                  </a:cubicBezTo>
                  <a:cubicBezTo>
                    <a:pt x="79" y="315"/>
                    <a:pt x="72" y="302"/>
                    <a:pt x="66" y="290"/>
                  </a:cubicBezTo>
                  <a:cubicBezTo>
                    <a:pt x="115" y="265"/>
                    <a:pt x="164" y="240"/>
                    <a:pt x="213" y="214"/>
                  </a:cubicBezTo>
                  <a:cubicBezTo>
                    <a:pt x="198" y="184"/>
                    <a:pt x="182" y="154"/>
                    <a:pt x="167" y="123"/>
                  </a:cubicBezTo>
                  <a:cubicBezTo>
                    <a:pt x="118" y="149"/>
                    <a:pt x="68" y="174"/>
                    <a:pt x="19" y="199"/>
                  </a:cubicBezTo>
                  <a:cubicBezTo>
                    <a:pt x="13" y="187"/>
                    <a:pt x="7" y="175"/>
                    <a:pt x="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5">
              <a:extLst>
                <a:ext uri="{FF2B5EF4-FFF2-40B4-BE49-F238E27FC236}">
                  <a16:creationId xmlns:a16="http://schemas.microsoft.com/office/drawing/2014/main" id="{A7BD62AC-B6DB-441B-9510-E2EA64896DC1}"/>
                </a:ext>
              </a:extLst>
            </p:cNvPr>
            <p:cNvSpPr>
              <a:spLocks/>
            </p:cNvSpPr>
            <p:nvPr/>
          </p:nvSpPr>
          <p:spPr bwMode="auto">
            <a:xfrm>
              <a:off x="3325813" y="4392613"/>
              <a:ext cx="236538" cy="160338"/>
            </a:xfrm>
            <a:custGeom>
              <a:avLst/>
              <a:gdLst>
                <a:gd name="T0" fmla="*/ 0 w 325"/>
                <a:gd name="T1" fmla="*/ 32 h 220"/>
                <a:gd name="T2" fmla="*/ 26 w 325"/>
                <a:gd name="T3" fmla="*/ 0 h 220"/>
                <a:gd name="T4" fmla="*/ 325 w 325"/>
                <a:gd name="T5" fmla="*/ 188 h 220"/>
                <a:gd name="T6" fmla="*/ 299 w 325"/>
                <a:gd name="T7" fmla="*/ 220 h 220"/>
                <a:gd name="T8" fmla="*/ 0 w 325"/>
                <a:gd name="T9" fmla="*/ 32 h 220"/>
              </a:gdLst>
              <a:ahLst/>
              <a:cxnLst>
                <a:cxn ang="0">
                  <a:pos x="T0" y="T1"/>
                </a:cxn>
                <a:cxn ang="0">
                  <a:pos x="T2" y="T3"/>
                </a:cxn>
                <a:cxn ang="0">
                  <a:pos x="T4" y="T5"/>
                </a:cxn>
                <a:cxn ang="0">
                  <a:pos x="T6" y="T7"/>
                </a:cxn>
                <a:cxn ang="0">
                  <a:pos x="T8" y="T9"/>
                </a:cxn>
              </a:cxnLst>
              <a:rect l="0" t="0" r="r" b="b"/>
              <a:pathLst>
                <a:path w="325" h="220">
                  <a:moveTo>
                    <a:pt x="0" y="32"/>
                  </a:moveTo>
                  <a:cubicBezTo>
                    <a:pt x="9" y="22"/>
                    <a:pt x="17" y="11"/>
                    <a:pt x="26" y="0"/>
                  </a:cubicBezTo>
                  <a:cubicBezTo>
                    <a:pt x="126" y="63"/>
                    <a:pt x="225" y="125"/>
                    <a:pt x="325" y="188"/>
                  </a:cubicBezTo>
                  <a:cubicBezTo>
                    <a:pt x="316" y="198"/>
                    <a:pt x="307" y="209"/>
                    <a:pt x="299" y="220"/>
                  </a:cubicBezTo>
                  <a:cubicBezTo>
                    <a:pt x="199" y="157"/>
                    <a:pt x="99" y="95"/>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6">
              <a:extLst>
                <a:ext uri="{FF2B5EF4-FFF2-40B4-BE49-F238E27FC236}">
                  <a16:creationId xmlns:a16="http://schemas.microsoft.com/office/drawing/2014/main" id="{FE45AEA6-A94A-4B3C-8EC0-7294C8E39467}"/>
                </a:ext>
              </a:extLst>
            </p:cNvPr>
            <p:cNvSpPr>
              <a:spLocks/>
            </p:cNvSpPr>
            <p:nvPr/>
          </p:nvSpPr>
          <p:spPr bwMode="auto">
            <a:xfrm>
              <a:off x="1525588" y="4397375"/>
              <a:ext cx="293688" cy="247650"/>
            </a:xfrm>
            <a:custGeom>
              <a:avLst/>
              <a:gdLst>
                <a:gd name="T0" fmla="*/ 0 w 403"/>
                <a:gd name="T1" fmla="*/ 183 h 340"/>
                <a:gd name="T2" fmla="*/ 296 w 403"/>
                <a:gd name="T3" fmla="*/ 0 h 340"/>
                <a:gd name="T4" fmla="*/ 403 w 403"/>
                <a:gd name="T5" fmla="*/ 148 h 340"/>
                <a:gd name="T6" fmla="*/ 370 w 403"/>
                <a:gd name="T7" fmla="*/ 169 h 340"/>
                <a:gd name="T8" fmla="*/ 288 w 403"/>
                <a:gd name="T9" fmla="*/ 55 h 340"/>
                <a:gd name="T10" fmla="*/ 197 w 403"/>
                <a:gd name="T11" fmla="*/ 112 h 340"/>
                <a:gd name="T12" fmla="*/ 271 w 403"/>
                <a:gd name="T13" fmla="*/ 216 h 340"/>
                <a:gd name="T14" fmla="*/ 239 w 403"/>
                <a:gd name="T15" fmla="*/ 237 h 340"/>
                <a:gd name="T16" fmla="*/ 164 w 403"/>
                <a:gd name="T17" fmla="*/ 133 h 340"/>
                <a:gd name="T18" fmla="*/ 58 w 403"/>
                <a:gd name="T19" fmla="*/ 198 h 340"/>
                <a:gd name="T20" fmla="*/ 145 w 403"/>
                <a:gd name="T21" fmla="*/ 319 h 340"/>
                <a:gd name="T22" fmla="*/ 112 w 403"/>
                <a:gd name="T23" fmla="*/ 340 h 340"/>
                <a:gd name="T24" fmla="*/ 0 w 403"/>
                <a:gd name="T25" fmla="*/ 18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340">
                  <a:moveTo>
                    <a:pt x="0" y="183"/>
                  </a:moveTo>
                  <a:cubicBezTo>
                    <a:pt x="99" y="122"/>
                    <a:pt x="198" y="61"/>
                    <a:pt x="296" y="0"/>
                  </a:cubicBezTo>
                  <a:cubicBezTo>
                    <a:pt x="332" y="49"/>
                    <a:pt x="367" y="99"/>
                    <a:pt x="403" y="148"/>
                  </a:cubicBezTo>
                  <a:cubicBezTo>
                    <a:pt x="392" y="155"/>
                    <a:pt x="381" y="162"/>
                    <a:pt x="370" y="169"/>
                  </a:cubicBezTo>
                  <a:cubicBezTo>
                    <a:pt x="343" y="131"/>
                    <a:pt x="316" y="93"/>
                    <a:pt x="288" y="55"/>
                  </a:cubicBezTo>
                  <a:cubicBezTo>
                    <a:pt x="258" y="74"/>
                    <a:pt x="227" y="93"/>
                    <a:pt x="197" y="112"/>
                  </a:cubicBezTo>
                  <a:cubicBezTo>
                    <a:pt x="222" y="147"/>
                    <a:pt x="247" y="182"/>
                    <a:pt x="271" y="216"/>
                  </a:cubicBezTo>
                  <a:cubicBezTo>
                    <a:pt x="261" y="223"/>
                    <a:pt x="250" y="230"/>
                    <a:pt x="239" y="237"/>
                  </a:cubicBezTo>
                  <a:cubicBezTo>
                    <a:pt x="214" y="202"/>
                    <a:pt x="189" y="167"/>
                    <a:pt x="164" y="133"/>
                  </a:cubicBezTo>
                  <a:cubicBezTo>
                    <a:pt x="129" y="154"/>
                    <a:pt x="94" y="176"/>
                    <a:pt x="58" y="198"/>
                  </a:cubicBezTo>
                  <a:cubicBezTo>
                    <a:pt x="87" y="238"/>
                    <a:pt x="116" y="279"/>
                    <a:pt x="145" y="319"/>
                  </a:cubicBezTo>
                  <a:cubicBezTo>
                    <a:pt x="134" y="326"/>
                    <a:pt x="123" y="333"/>
                    <a:pt x="112" y="340"/>
                  </a:cubicBezTo>
                  <a:cubicBezTo>
                    <a:pt x="75" y="287"/>
                    <a:pt x="38" y="235"/>
                    <a:pt x="0"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7">
              <a:extLst>
                <a:ext uri="{FF2B5EF4-FFF2-40B4-BE49-F238E27FC236}">
                  <a16:creationId xmlns:a16="http://schemas.microsoft.com/office/drawing/2014/main" id="{99C06448-F7D3-4344-8818-A3AA37ABE6CE}"/>
                </a:ext>
              </a:extLst>
            </p:cNvPr>
            <p:cNvSpPr>
              <a:spLocks/>
            </p:cNvSpPr>
            <p:nvPr/>
          </p:nvSpPr>
          <p:spPr bwMode="auto">
            <a:xfrm>
              <a:off x="2790825" y="4475163"/>
              <a:ext cx="131763" cy="188913"/>
            </a:xfrm>
            <a:custGeom>
              <a:avLst/>
              <a:gdLst>
                <a:gd name="T0" fmla="*/ 0 w 182"/>
                <a:gd name="T1" fmla="*/ 86 h 259"/>
                <a:gd name="T2" fmla="*/ 164 w 182"/>
                <a:gd name="T3" fmla="*/ 0 h 259"/>
                <a:gd name="T4" fmla="*/ 182 w 182"/>
                <a:gd name="T5" fmla="*/ 14 h 259"/>
                <a:gd name="T6" fmla="*/ 174 w 182"/>
                <a:gd name="T7" fmla="*/ 238 h 259"/>
                <a:gd name="T8" fmla="*/ 139 w 182"/>
                <a:gd name="T9" fmla="*/ 259 h 259"/>
                <a:gd name="T10" fmla="*/ 142 w 182"/>
                <a:gd name="T11" fmla="*/ 48 h 259"/>
                <a:gd name="T12" fmla="*/ 11 w 182"/>
                <a:gd name="T13" fmla="*/ 111 h 259"/>
                <a:gd name="T14" fmla="*/ 0 w 182"/>
                <a:gd name="T15" fmla="*/ 86 h 2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259">
                  <a:moveTo>
                    <a:pt x="0" y="86"/>
                  </a:moveTo>
                  <a:cubicBezTo>
                    <a:pt x="55" y="57"/>
                    <a:pt x="110" y="29"/>
                    <a:pt x="164" y="0"/>
                  </a:cubicBezTo>
                  <a:cubicBezTo>
                    <a:pt x="170" y="5"/>
                    <a:pt x="176" y="9"/>
                    <a:pt x="182" y="14"/>
                  </a:cubicBezTo>
                  <a:cubicBezTo>
                    <a:pt x="179" y="88"/>
                    <a:pt x="176" y="163"/>
                    <a:pt x="174" y="238"/>
                  </a:cubicBezTo>
                  <a:cubicBezTo>
                    <a:pt x="162" y="245"/>
                    <a:pt x="151" y="252"/>
                    <a:pt x="139" y="259"/>
                  </a:cubicBezTo>
                  <a:cubicBezTo>
                    <a:pt x="140" y="189"/>
                    <a:pt x="141" y="118"/>
                    <a:pt x="142" y="48"/>
                  </a:cubicBezTo>
                  <a:cubicBezTo>
                    <a:pt x="99" y="69"/>
                    <a:pt x="55" y="90"/>
                    <a:pt x="11" y="111"/>
                  </a:cubicBezTo>
                  <a:cubicBezTo>
                    <a:pt x="8" y="102"/>
                    <a:pt x="4" y="94"/>
                    <a:pt x="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98">
              <a:extLst>
                <a:ext uri="{FF2B5EF4-FFF2-40B4-BE49-F238E27FC236}">
                  <a16:creationId xmlns:a16="http://schemas.microsoft.com/office/drawing/2014/main" id="{A75E1DDA-B341-477B-B849-8F014AA7E93A}"/>
                </a:ext>
              </a:extLst>
            </p:cNvPr>
            <p:cNvSpPr>
              <a:spLocks/>
            </p:cNvSpPr>
            <p:nvPr/>
          </p:nvSpPr>
          <p:spPr bwMode="auto">
            <a:xfrm>
              <a:off x="3240088" y="4470400"/>
              <a:ext cx="252413" cy="228600"/>
            </a:xfrm>
            <a:custGeom>
              <a:avLst/>
              <a:gdLst>
                <a:gd name="T0" fmla="*/ 47 w 348"/>
                <a:gd name="T1" fmla="*/ 24 h 315"/>
                <a:gd name="T2" fmla="*/ 153 w 348"/>
                <a:gd name="T3" fmla="*/ 21 h 315"/>
                <a:gd name="T4" fmla="*/ 137 w 348"/>
                <a:gd name="T5" fmla="*/ 59 h 315"/>
                <a:gd name="T6" fmla="*/ 68 w 348"/>
                <a:gd name="T7" fmla="*/ 61 h 315"/>
                <a:gd name="T8" fmla="*/ 74 w 348"/>
                <a:gd name="T9" fmla="*/ 143 h 315"/>
                <a:gd name="T10" fmla="*/ 127 w 348"/>
                <a:gd name="T11" fmla="*/ 143 h 315"/>
                <a:gd name="T12" fmla="*/ 220 w 348"/>
                <a:gd name="T13" fmla="*/ 108 h 315"/>
                <a:gd name="T14" fmla="*/ 319 w 348"/>
                <a:gd name="T15" fmla="*/ 155 h 315"/>
                <a:gd name="T16" fmla="*/ 292 w 348"/>
                <a:gd name="T17" fmla="*/ 293 h 315"/>
                <a:gd name="T18" fmla="*/ 181 w 348"/>
                <a:gd name="T19" fmla="*/ 297 h 315"/>
                <a:gd name="T20" fmla="*/ 198 w 348"/>
                <a:gd name="T21" fmla="*/ 259 h 315"/>
                <a:gd name="T22" fmla="*/ 260 w 348"/>
                <a:gd name="T23" fmla="*/ 261 h 315"/>
                <a:gd name="T24" fmla="*/ 291 w 348"/>
                <a:gd name="T25" fmla="*/ 201 h 315"/>
                <a:gd name="T26" fmla="*/ 241 w 348"/>
                <a:gd name="T27" fmla="*/ 154 h 315"/>
                <a:gd name="T28" fmla="*/ 144 w 348"/>
                <a:gd name="T29" fmla="*/ 185 h 315"/>
                <a:gd name="T30" fmla="*/ 46 w 348"/>
                <a:gd name="T31" fmla="*/ 175 h 315"/>
                <a:gd name="T32" fmla="*/ 47 w 348"/>
                <a:gd name="T33"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8" h="315">
                  <a:moveTo>
                    <a:pt x="47" y="24"/>
                  </a:moveTo>
                  <a:cubicBezTo>
                    <a:pt x="77" y="0"/>
                    <a:pt x="121" y="3"/>
                    <a:pt x="153" y="21"/>
                  </a:cubicBezTo>
                  <a:cubicBezTo>
                    <a:pt x="148" y="33"/>
                    <a:pt x="143" y="46"/>
                    <a:pt x="137" y="59"/>
                  </a:cubicBezTo>
                  <a:cubicBezTo>
                    <a:pt x="115" y="50"/>
                    <a:pt x="89" y="47"/>
                    <a:pt x="68" y="61"/>
                  </a:cubicBezTo>
                  <a:cubicBezTo>
                    <a:pt x="43" y="82"/>
                    <a:pt x="46" y="126"/>
                    <a:pt x="74" y="143"/>
                  </a:cubicBezTo>
                  <a:cubicBezTo>
                    <a:pt x="90" y="153"/>
                    <a:pt x="110" y="149"/>
                    <a:pt x="127" y="143"/>
                  </a:cubicBezTo>
                  <a:cubicBezTo>
                    <a:pt x="158" y="132"/>
                    <a:pt x="185" y="108"/>
                    <a:pt x="220" y="108"/>
                  </a:cubicBezTo>
                  <a:cubicBezTo>
                    <a:pt x="257" y="109"/>
                    <a:pt x="298" y="122"/>
                    <a:pt x="319" y="155"/>
                  </a:cubicBezTo>
                  <a:cubicBezTo>
                    <a:pt x="348" y="198"/>
                    <a:pt x="336" y="264"/>
                    <a:pt x="292" y="293"/>
                  </a:cubicBezTo>
                  <a:cubicBezTo>
                    <a:pt x="259" y="315"/>
                    <a:pt x="216" y="313"/>
                    <a:pt x="181" y="297"/>
                  </a:cubicBezTo>
                  <a:cubicBezTo>
                    <a:pt x="187" y="284"/>
                    <a:pt x="192" y="272"/>
                    <a:pt x="198" y="259"/>
                  </a:cubicBezTo>
                  <a:cubicBezTo>
                    <a:pt x="218" y="265"/>
                    <a:pt x="240" y="271"/>
                    <a:pt x="260" y="261"/>
                  </a:cubicBezTo>
                  <a:cubicBezTo>
                    <a:pt x="284" y="252"/>
                    <a:pt x="298" y="225"/>
                    <a:pt x="291" y="201"/>
                  </a:cubicBezTo>
                  <a:cubicBezTo>
                    <a:pt x="286" y="177"/>
                    <a:pt x="266" y="155"/>
                    <a:pt x="241" y="154"/>
                  </a:cubicBezTo>
                  <a:cubicBezTo>
                    <a:pt x="205" y="150"/>
                    <a:pt x="175" y="172"/>
                    <a:pt x="144" y="185"/>
                  </a:cubicBezTo>
                  <a:cubicBezTo>
                    <a:pt x="112" y="197"/>
                    <a:pt x="73" y="197"/>
                    <a:pt x="46" y="175"/>
                  </a:cubicBezTo>
                  <a:cubicBezTo>
                    <a:pt x="0" y="138"/>
                    <a:pt x="1" y="60"/>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9">
              <a:extLst>
                <a:ext uri="{FF2B5EF4-FFF2-40B4-BE49-F238E27FC236}">
                  <a16:creationId xmlns:a16="http://schemas.microsoft.com/office/drawing/2014/main" id="{F1C218A3-891D-4D44-8CD1-16732BBBE0F4}"/>
                </a:ext>
              </a:extLst>
            </p:cNvPr>
            <p:cNvSpPr>
              <a:spLocks/>
            </p:cNvSpPr>
            <p:nvPr/>
          </p:nvSpPr>
          <p:spPr bwMode="auto">
            <a:xfrm>
              <a:off x="2111375" y="4497388"/>
              <a:ext cx="133350" cy="171450"/>
            </a:xfrm>
            <a:custGeom>
              <a:avLst/>
              <a:gdLst>
                <a:gd name="T0" fmla="*/ 92 w 184"/>
                <a:gd name="T1" fmla="*/ 0 h 235"/>
                <a:gd name="T2" fmla="*/ 138 w 184"/>
                <a:gd name="T3" fmla="*/ 17 h 235"/>
                <a:gd name="T4" fmla="*/ 159 w 184"/>
                <a:gd name="T5" fmla="*/ 5 h 235"/>
                <a:gd name="T6" fmla="*/ 184 w 184"/>
                <a:gd name="T7" fmla="*/ 21 h 235"/>
                <a:gd name="T8" fmla="*/ 88 w 184"/>
                <a:gd name="T9" fmla="*/ 189 h 235"/>
                <a:gd name="T10" fmla="*/ 132 w 184"/>
                <a:gd name="T11" fmla="*/ 216 h 235"/>
                <a:gd name="T12" fmla="*/ 121 w 184"/>
                <a:gd name="T13" fmla="*/ 235 h 235"/>
                <a:gd name="T14" fmla="*/ 0 w 184"/>
                <a:gd name="T15" fmla="*/ 160 h 235"/>
                <a:gd name="T16" fmla="*/ 11 w 184"/>
                <a:gd name="T17" fmla="*/ 141 h 235"/>
                <a:gd name="T18" fmla="*/ 56 w 184"/>
                <a:gd name="T19" fmla="*/ 169 h 235"/>
                <a:gd name="T20" fmla="*/ 127 w 184"/>
                <a:gd name="T21" fmla="*/ 44 h 235"/>
                <a:gd name="T22" fmla="*/ 83 w 184"/>
                <a:gd name="T23" fmla="*/ 16 h 235"/>
                <a:gd name="T24" fmla="*/ 92 w 184"/>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35">
                  <a:moveTo>
                    <a:pt x="92" y="0"/>
                  </a:moveTo>
                  <a:cubicBezTo>
                    <a:pt x="107" y="7"/>
                    <a:pt x="121" y="17"/>
                    <a:pt x="138" y="17"/>
                  </a:cubicBezTo>
                  <a:cubicBezTo>
                    <a:pt x="147" y="17"/>
                    <a:pt x="153" y="10"/>
                    <a:pt x="159" y="5"/>
                  </a:cubicBezTo>
                  <a:cubicBezTo>
                    <a:pt x="168" y="11"/>
                    <a:pt x="176" y="16"/>
                    <a:pt x="184" y="21"/>
                  </a:cubicBezTo>
                  <a:cubicBezTo>
                    <a:pt x="152" y="77"/>
                    <a:pt x="120" y="133"/>
                    <a:pt x="88" y="189"/>
                  </a:cubicBezTo>
                  <a:cubicBezTo>
                    <a:pt x="102" y="198"/>
                    <a:pt x="117" y="207"/>
                    <a:pt x="132" y="216"/>
                  </a:cubicBezTo>
                  <a:cubicBezTo>
                    <a:pt x="128" y="223"/>
                    <a:pt x="124" y="229"/>
                    <a:pt x="121" y="235"/>
                  </a:cubicBezTo>
                  <a:cubicBezTo>
                    <a:pt x="80" y="210"/>
                    <a:pt x="40" y="185"/>
                    <a:pt x="0" y="160"/>
                  </a:cubicBezTo>
                  <a:cubicBezTo>
                    <a:pt x="3" y="154"/>
                    <a:pt x="7" y="148"/>
                    <a:pt x="11" y="141"/>
                  </a:cubicBezTo>
                  <a:cubicBezTo>
                    <a:pt x="26" y="151"/>
                    <a:pt x="41" y="160"/>
                    <a:pt x="56" y="169"/>
                  </a:cubicBezTo>
                  <a:cubicBezTo>
                    <a:pt x="80" y="128"/>
                    <a:pt x="104" y="86"/>
                    <a:pt x="127" y="44"/>
                  </a:cubicBezTo>
                  <a:cubicBezTo>
                    <a:pt x="113" y="35"/>
                    <a:pt x="98" y="26"/>
                    <a:pt x="83" y="16"/>
                  </a:cubicBezTo>
                  <a:cubicBezTo>
                    <a:pt x="86" y="11"/>
                    <a:pt x="89" y="5"/>
                    <a:pt x="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0">
              <a:extLst>
                <a:ext uri="{FF2B5EF4-FFF2-40B4-BE49-F238E27FC236}">
                  <a16:creationId xmlns:a16="http://schemas.microsoft.com/office/drawing/2014/main" id="{CB39CA80-D63E-4C47-BBFC-FF562D394C12}"/>
                </a:ext>
              </a:extLst>
            </p:cNvPr>
            <p:cNvSpPr>
              <a:spLocks/>
            </p:cNvSpPr>
            <p:nvPr/>
          </p:nvSpPr>
          <p:spPr bwMode="auto">
            <a:xfrm>
              <a:off x="1631950" y="4564063"/>
              <a:ext cx="263525" cy="182563"/>
            </a:xfrm>
            <a:custGeom>
              <a:avLst/>
              <a:gdLst>
                <a:gd name="T0" fmla="*/ 159 w 363"/>
                <a:gd name="T1" fmla="*/ 170 h 249"/>
                <a:gd name="T2" fmla="*/ 331 w 363"/>
                <a:gd name="T3" fmla="*/ 0 h 249"/>
                <a:gd name="T4" fmla="*/ 363 w 363"/>
                <a:gd name="T5" fmla="*/ 33 h 249"/>
                <a:gd name="T6" fmla="*/ 188 w 363"/>
                <a:gd name="T7" fmla="*/ 207 h 249"/>
                <a:gd name="T8" fmla="*/ 104 w 363"/>
                <a:gd name="T9" fmla="*/ 249 h 249"/>
                <a:gd name="T10" fmla="*/ 7 w 363"/>
                <a:gd name="T11" fmla="*/ 139 h 249"/>
                <a:gd name="T12" fmla="*/ 18 w 363"/>
                <a:gd name="T13" fmla="*/ 106 h 249"/>
                <a:gd name="T14" fmla="*/ 56 w 363"/>
                <a:gd name="T15" fmla="*/ 130 h 249"/>
                <a:gd name="T16" fmla="*/ 59 w 363"/>
                <a:gd name="T17" fmla="*/ 177 h 249"/>
                <a:gd name="T18" fmla="*/ 112 w 363"/>
                <a:gd name="T19" fmla="*/ 202 h 249"/>
                <a:gd name="T20" fmla="*/ 159 w 363"/>
                <a:gd name="T21" fmla="*/ 17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249">
                  <a:moveTo>
                    <a:pt x="159" y="170"/>
                  </a:moveTo>
                  <a:cubicBezTo>
                    <a:pt x="216" y="114"/>
                    <a:pt x="274" y="57"/>
                    <a:pt x="331" y="0"/>
                  </a:cubicBezTo>
                  <a:cubicBezTo>
                    <a:pt x="342" y="11"/>
                    <a:pt x="353" y="22"/>
                    <a:pt x="363" y="33"/>
                  </a:cubicBezTo>
                  <a:cubicBezTo>
                    <a:pt x="304" y="91"/>
                    <a:pt x="246" y="149"/>
                    <a:pt x="188" y="207"/>
                  </a:cubicBezTo>
                  <a:cubicBezTo>
                    <a:pt x="165" y="228"/>
                    <a:pt x="137" y="249"/>
                    <a:pt x="104" y="249"/>
                  </a:cubicBezTo>
                  <a:cubicBezTo>
                    <a:pt x="49" y="248"/>
                    <a:pt x="0" y="194"/>
                    <a:pt x="7" y="139"/>
                  </a:cubicBezTo>
                  <a:cubicBezTo>
                    <a:pt x="8" y="128"/>
                    <a:pt x="13" y="117"/>
                    <a:pt x="18" y="106"/>
                  </a:cubicBezTo>
                  <a:cubicBezTo>
                    <a:pt x="31" y="114"/>
                    <a:pt x="43" y="122"/>
                    <a:pt x="56" y="130"/>
                  </a:cubicBezTo>
                  <a:cubicBezTo>
                    <a:pt x="51" y="145"/>
                    <a:pt x="49" y="163"/>
                    <a:pt x="59" y="177"/>
                  </a:cubicBezTo>
                  <a:cubicBezTo>
                    <a:pt x="70" y="194"/>
                    <a:pt x="91" y="208"/>
                    <a:pt x="112" y="202"/>
                  </a:cubicBezTo>
                  <a:cubicBezTo>
                    <a:pt x="131" y="197"/>
                    <a:pt x="145" y="183"/>
                    <a:pt x="159"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1">
              <a:extLst>
                <a:ext uri="{FF2B5EF4-FFF2-40B4-BE49-F238E27FC236}">
                  <a16:creationId xmlns:a16="http://schemas.microsoft.com/office/drawing/2014/main" id="{978441E1-404F-4137-AE73-F7244FDBC397}"/>
                </a:ext>
              </a:extLst>
            </p:cNvPr>
            <p:cNvSpPr>
              <a:spLocks noEditPoints="1"/>
            </p:cNvSpPr>
            <p:nvPr/>
          </p:nvSpPr>
          <p:spPr bwMode="auto">
            <a:xfrm>
              <a:off x="2322513" y="4564063"/>
              <a:ext cx="173038" cy="169863"/>
            </a:xfrm>
            <a:custGeom>
              <a:avLst/>
              <a:gdLst>
                <a:gd name="T0" fmla="*/ 52 w 239"/>
                <a:gd name="T1" fmla="*/ 20 h 233"/>
                <a:gd name="T2" fmla="*/ 147 w 239"/>
                <a:gd name="T3" fmla="*/ 5 h 233"/>
                <a:gd name="T4" fmla="*/ 225 w 239"/>
                <a:gd name="T5" fmla="*/ 39 h 233"/>
                <a:gd name="T6" fmla="*/ 229 w 239"/>
                <a:gd name="T7" fmla="*/ 85 h 233"/>
                <a:gd name="T8" fmla="*/ 173 w 239"/>
                <a:gd name="T9" fmla="*/ 117 h 233"/>
                <a:gd name="T10" fmla="*/ 218 w 239"/>
                <a:gd name="T11" fmla="*/ 153 h 233"/>
                <a:gd name="T12" fmla="*/ 201 w 239"/>
                <a:gd name="T13" fmla="*/ 209 h 233"/>
                <a:gd name="T14" fmla="*/ 96 w 239"/>
                <a:gd name="T15" fmla="*/ 228 h 233"/>
                <a:gd name="T16" fmla="*/ 17 w 239"/>
                <a:gd name="T17" fmla="*/ 191 h 233"/>
                <a:gd name="T18" fmla="*/ 13 w 239"/>
                <a:gd name="T19" fmla="*/ 133 h 233"/>
                <a:gd name="T20" fmla="*/ 73 w 239"/>
                <a:gd name="T21" fmla="*/ 101 h 233"/>
                <a:gd name="T22" fmla="*/ 37 w 239"/>
                <a:gd name="T23" fmla="*/ 71 h 233"/>
                <a:gd name="T24" fmla="*/ 52 w 239"/>
                <a:gd name="T25" fmla="*/ 20 h 233"/>
                <a:gd name="T26" fmla="*/ 80 w 239"/>
                <a:gd name="T27" fmla="*/ 48 h 233"/>
                <a:gd name="T28" fmla="*/ 92 w 239"/>
                <a:gd name="T29" fmla="*/ 76 h 233"/>
                <a:gd name="T30" fmla="*/ 149 w 239"/>
                <a:gd name="T31" fmla="*/ 106 h 233"/>
                <a:gd name="T32" fmla="*/ 190 w 239"/>
                <a:gd name="T33" fmla="*/ 71 h 233"/>
                <a:gd name="T34" fmla="*/ 173 w 239"/>
                <a:gd name="T35" fmla="*/ 35 h 233"/>
                <a:gd name="T36" fmla="*/ 112 w 239"/>
                <a:gd name="T37" fmla="*/ 25 h 233"/>
                <a:gd name="T38" fmla="*/ 80 w 239"/>
                <a:gd name="T39" fmla="*/ 48 h 233"/>
                <a:gd name="T40" fmla="*/ 94 w 239"/>
                <a:gd name="T41" fmla="*/ 114 h 233"/>
                <a:gd name="T42" fmla="*/ 61 w 239"/>
                <a:gd name="T43" fmla="*/ 133 h 233"/>
                <a:gd name="T44" fmla="*/ 54 w 239"/>
                <a:gd name="T45" fmla="*/ 178 h 233"/>
                <a:gd name="T46" fmla="*/ 106 w 239"/>
                <a:gd name="T47" fmla="*/ 207 h 233"/>
                <a:gd name="T48" fmla="*/ 163 w 239"/>
                <a:gd name="T49" fmla="*/ 195 h 233"/>
                <a:gd name="T50" fmla="*/ 168 w 239"/>
                <a:gd name="T51" fmla="*/ 149 h 233"/>
                <a:gd name="T52" fmla="*/ 110 w 239"/>
                <a:gd name="T53" fmla="*/ 118 h 233"/>
                <a:gd name="T54" fmla="*/ 94 w 239"/>
                <a:gd name="T55" fmla="*/ 11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9" h="233">
                  <a:moveTo>
                    <a:pt x="52" y="20"/>
                  </a:moveTo>
                  <a:cubicBezTo>
                    <a:pt x="80" y="1"/>
                    <a:pt x="115" y="0"/>
                    <a:pt x="147" y="5"/>
                  </a:cubicBezTo>
                  <a:cubicBezTo>
                    <a:pt x="176" y="9"/>
                    <a:pt x="206" y="17"/>
                    <a:pt x="225" y="39"/>
                  </a:cubicBezTo>
                  <a:cubicBezTo>
                    <a:pt x="236" y="52"/>
                    <a:pt x="239" y="71"/>
                    <a:pt x="229" y="85"/>
                  </a:cubicBezTo>
                  <a:cubicBezTo>
                    <a:pt x="217" y="104"/>
                    <a:pt x="194" y="112"/>
                    <a:pt x="173" y="117"/>
                  </a:cubicBezTo>
                  <a:cubicBezTo>
                    <a:pt x="190" y="126"/>
                    <a:pt x="209" y="135"/>
                    <a:pt x="218" y="153"/>
                  </a:cubicBezTo>
                  <a:cubicBezTo>
                    <a:pt x="228" y="173"/>
                    <a:pt x="218" y="197"/>
                    <a:pt x="201" y="209"/>
                  </a:cubicBezTo>
                  <a:cubicBezTo>
                    <a:pt x="171" y="231"/>
                    <a:pt x="131" y="233"/>
                    <a:pt x="96" y="228"/>
                  </a:cubicBezTo>
                  <a:cubicBezTo>
                    <a:pt x="67" y="223"/>
                    <a:pt x="37" y="214"/>
                    <a:pt x="17" y="191"/>
                  </a:cubicBezTo>
                  <a:cubicBezTo>
                    <a:pt x="3" y="175"/>
                    <a:pt x="0" y="150"/>
                    <a:pt x="13" y="133"/>
                  </a:cubicBezTo>
                  <a:cubicBezTo>
                    <a:pt x="27" y="113"/>
                    <a:pt x="51" y="106"/>
                    <a:pt x="73" y="101"/>
                  </a:cubicBezTo>
                  <a:cubicBezTo>
                    <a:pt x="60" y="93"/>
                    <a:pt x="45" y="85"/>
                    <a:pt x="37" y="71"/>
                  </a:cubicBezTo>
                  <a:cubicBezTo>
                    <a:pt x="28" y="53"/>
                    <a:pt x="36" y="31"/>
                    <a:pt x="52" y="20"/>
                  </a:cubicBezTo>
                  <a:close/>
                  <a:moveTo>
                    <a:pt x="80" y="48"/>
                  </a:moveTo>
                  <a:cubicBezTo>
                    <a:pt x="76" y="59"/>
                    <a:pt x="83" y="70"/>
                    <a:pt x="92" y="76"/>
                  </a:cubicBezTo>
                  <a:cubicBezTo>
                    <a:pt x="109" y="89"/>
                    <a:pt x="129" y="97"/>
                    <a:pt x="149" y="106"/>
                  </a:cubicBezTo>
                  <a:cubicBezTo>
                    <a:pt x="166" y="99"/>
                    <a:pt x="185" y="90"/>
                    <a:pt x="190" y="71"/>
                  </a:cubicBezTo>
                  <a:cubicBezTo>
                    <a:pt x="195" y="56"/>
                    <a:pt x="185" y="42"/>
                    <a:pt x="173" y="35"/>
                  </a:cubicBezTo>
                  <a:cubicBezTo>
                    <a:pt x="154" y="25"/>
                    <a:pt x="132" y="23"/>
                    <a:pt x="112" y="25"/>
                  </a:cubicBezTo>
                  <a:cubicBezTo>
                    <a:pt x="99" y="28"/>
                    <a:pt x="84" y="34"/>
                    <a:pt x="80" y="48"/>
                  </a:cubicBezTo>
                  <a:close/>
                  <a:moveTo>
                    <a:pt x="94" y="114"/>
                  </a:moveTo>
                  <a:cubicBezTo>
                    <a:pt x="82" y="118"/>
                    <a:pt x="70" y="124"/>
                    <a:pt x="61" y="133"/>
                  </a:cubicBezTo>
                  <a:cubicBezTo>
                    <a:pt x="50" y="145"/>
                    <a:pt x="46" y="164"/>
                    <a:pt x="54" y="178"/>
                  </a:cubicBezTo>
                  <a:cubicBezTo>
                    <a:pt x="65" y="196"/>
                    <a:pt x="86" y="204"/>
                    <a:pt x="106" y="207"/>
                  </a:cubicBezTo>
                  <a:cubicBezTo>
                    <a:pt x="125" y="209"/>
                    <a:pt x="147" y="208"/>
                    <a:pt x="163" y="195"/>
                  </a:cubicBezTo>
                  <a:cubicBezTo>
                    <a:pt x="176" y="184"/>
                    <a:pt x="182" y="161"/>
                    <a:pt x="168" y="149"/>
                  </a:cubicBezTo>
                  <a:cubicBezTo>
                    <a:pt x="151" y="134"/>
                    <a:pt x="130" y="127"/>
                    <a:pt x="110" y="118"/>
                  </a:cubicBezTo>
                  <a:cubicBezTo>
                    <a:pt x="105" y="116"/>
                    <a:pt x="100" y="112"/>
                    <a:pt x="94"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2">
              <a:extLst>
                <a:ext uri="{FF2B5EF4-FFF2-40B4-BE49-F238E27FC236}">
                  <a16:creationId xmlns:a16="http://schemas.microsoft.com/office/drawing/2014/main" id="{BCFF5CCE-7C62-40EA-A4DB-00099B9DB8FD}"/>
                </a:ext>
              </a:extLst>
            </p:cNvPr>
            <p:cNvSpPr>
              <a:spLocks noEditPoints="1"/>
            </p:cNvSpPr>
            <p:nvPr/>
          </p:nvSpPr>
          <p:spPr bwMode="auto">
            <a:xfrm>
              <a:off x="2573338" y="4565650"/>
              <a:ext cx="158750" cy="166688"/>
            </a:xfrm>
            <a:custGeom>
              <a:avLst/>
              <a:gdLst>
                <a:gd name="T0" fmla="*/ 19 w 218"/>
                <a:gd name="T1" fmla="*/ 36 h 229"/>
                <a:gd name="T2" fmla="*/ 106 w 218"/>
                <a:gd name="T3" fmla="*/ 0 h 229"/>
                <a:gd name="T4" fmla="*/ 195 w 218"/>
                <a:gd name="T5" fmla="*/ 33 h 229"/>
                <a:gd name="T6" fmla="*/ 215 w 218"/>
                <a:gd name="T7" fmla="*/ 118 h 229"/>
                <a:gd name="T8" fmla="*/ 171 w 218"/>
                <a:gd name="T9" fmla="*/ 199 h 229"/>
                <a:gd name="T10" fmla="*/ 33 w 218"/>
                <a:gd name="T11" fmla="*/ 223 h 229"/>
                <a:gd name="T12" fmla="*/ 33 w 218"/>
                <a:gd name="T13" fmla="*/ 195 h 229"/>
                <a:gd name="T14" fmla="*/ 140 w 218"/>
                <a:gd name="T15" fmla="*/ 184 h 229"/>
                <a:gd name="T16" fmla="*/ 172 w 218"/>
                <a:gd name="T17" fmla="*/ 128 h 229"/>
                <a:gd name="T18" fmla="*/ 62 w 218"/>
                <a:gd name="T19" fmla="*/ 139 h 229"/>
                <a:gd name="T20" fmla="*/ 13 w 218"/>
                <a:gd name="T21" fmla="*/ 107 h 229"/>
                <a:gd name="T22" fmla="*/ 19 w 218"/>
                <a:gd name="T23" fmla="*/ 36 h 229"/>
                <a:gd name="T24" fmla="*/ 75 w 218"/>
                <a:gd name="T25" fmla="*/ 31 h 229"/>
                <a:gd name="T26" fmla="*/ 71 w 218"/>
                <a:gd name="T27" fmla="*/ 112 h 229"/>
                <a:gd name="T28" fmla="*/ 172 w 218"/>
                <a:gd name="T29" fmla="*/ 108 h 229"/>
                <a:gd name="T30" fmla="*/ 159 w 218"/>
                <a:gd name="T31" fmla="*/ 45 h 229"/>
                <a:gd name="T32" fmla="*/ 75 w 218"/>
                <a:gd name="T33" fmla="*/ 3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229">
                  <a:moveTo>
                    <a:pt x="19" y="36"/>
                  </a:moveTo>
                  <a:cubicBezTo>
                    <a:pt x="40" y="10"/>
                    <a:pt x="74" y="1"/>
                    <a:pt x="106" y="0"/>
                  </a:cubicBezTo>
                  <a:cubicBezTo>
                    <a:pt x="138" y="0"/>
                    <a:pt x="173" y="7"/>
                    <a:pt x="195" y="33"/>
                  </a:cubicBezTo>
                  <a:cubicBezTo>
                    <a:pt x="215" y="56"/>
                    <a:pt x="218" y="89"/>
                    <a:pt x="215" y="118"/>
                  </a:cubicBezTo>
                  <a:cubicBezTo>
                    <a:pt x="212" y="149"/>
                    <a:pt x="197" y="181"/>
                    <a:pt x="171" y="199"/>
                  </a:cubicBezTo>
                  <a:cubicBezTo>
                    <a:pt x="131" y="227"/>
                    <a:pt x="80" y="229"/>
                    <a:pt x="33" y="223"/>
                  </a:cubicBezTo>
                  <a:cubicBezTo>
                    <a:pt x="33" y="214"/>
                    <a:pt x="33" y="204"/>
                    <a:pt x="33" y="195"/>
                  </a:cubicBezTo>
                  <a:cubicBezTo>
                    <a:pt x="68" y="204"/>
                    <a:pt x="109" y="205"/>
                    <a:pt x="140" y="184"/>
                  </a:cubicBezTo>
                  <a:cubicBezTo>
                    <a:pt x="159" y="172"/>
                    <a:pt x="169" y="150"/>
                    <a:pt x="172" y="128"/>
                  </a:cubicBezTo>
                  <a:cubicBezTo>
                    <a:pt x="137" y="144"/>
                    <a:pt x="98" y="148"/>
                    <a:pt x="62" y="139"/>
                  </a:cubicBezTo>
                  <a:cubicBezTo>
                    <a:pt x="43" y="134"/>
                    <a:pt x="24" y="124"/>
                    <a:pt x="13" y="107"/>
                  </a:cubicBezTo>
                  <a:cubicBezTo>
                    <a:pt x="0" y="85"/>
                    <a:pt x="3" y="55"/>
                    <a:pt x="19" y="36"/>
                  </a:cubicBezTo>
                  <a:close/>
                  <a:moveTo>
                    <a:pt x="75" y="31"/>
                  </a:moveTo>
                  <a:cubicBezTo>
                    <a:pt x="43" y="44"/>
                    <a:pt x="39" y="97"/>
                    <a:pt x="71" y="112"/>
                  </a:cubicBezTo>
                  <a:cubicBezTo>
                    <a:pt x="103" y="126"/>
                    <a:pt x="140" y="119"/>
                    <a:pt x="172" y="108"/>
                  </a:cubicBezTo>
                  <a:cubicBezTo>
                    <a:pt x="172" y="86"/>
                    <a:pt x="173" y="63"/>
                    <a:pt x="159" y="45"/>
                  </a:cubicBezTo>
                  <a:cubicBezTo>
                    <a:pt x="139" y="21"/>
                    <a:pt x="102" y="19"/>
                    <a:pt x="7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3">
              <a:extLst>
                <a:ext uri="{FF2B5EF4-FFF2-40B4-BE49-F238E27FC236}">
                  <a16:creationId xmlns:a16="http://schemas.microsoft.com/office/drawing/2014/main" id="{FF868849-674B-4508-8709-0E1AF7EE2170}"/>
                </a:ext>
              </a:extLst>
            </p:cNvPr>
            <p:cNvSpPr>
              <a:spLocks noEditPoints="1"/>
            </p:cNvSpPr>
            <p:nvPr/>
          </p:nvSpPr>
          <p:spPr bwMode="auto">
            <a:xfrm>
              <a:off x="3113088" y="4579938"/>
              <a:ext cx="255588" cy="266700"/>
            </a:xfrm>
            <a:custGeom>
              <a:avLst/>
              <a:gdLst>
                <a:gd name="T0" fmla="*/ 67 w 353"/>
                <a:gd name="T1" fmla="*/ 26 h 366"/>
                <a:gd name="T2" fmla="*/ 147 w 353"/>
                <a:gd name="T3" fmla="*/ 5 h 366"/>
                <a:gd name="T4" fmla="*/ 218 w 353"/>
                <a:gd name="T5" fmla="*/ 50 h 366"/>
                <a:gd name="T6" fmla="*/ 222 w 353"/>
                <a:gd name="T7" fmla="*/ 154 h 366"/>
                <a:gd name="T8" fmla="*/ 353 w 353"/>
                <a:gd name="T9" fmla="*/ 258 h 366"/>
                <a:gd name="T10" fmla="*/ 317 w 353"/>
                <a:gd name="T11" fmla="*/ 288 h 366"/>
                <a:gd name="T12" fmla="*/ 191 w 353"/>
                <a:gd name="T13" fmla="*/ 184 h 366"/>
                <a:gd name="T14" fmla="*/ 159 w 353"/>
                <a:gd name="T15" fmla="*/ 213 h 366"/>
                <a:gd name="T16" fmla="*/ 244 w 353"/>
                <a:gd name="T17" fmla="*/ 329 h 366"/>
                <a:gd name="T18" fmla="*/ 209 w 353"/>
                <a:gd name="T19" fmla="*/ 366 h 366"/>
                <a:gd name="T20" fmla="*/ 0 w 353"/>
                <a:gd name="T21" fmla="*/ 74 h 366"/>
                <a:gd name="T22" fmla="*/ 67 w 353"/>
                <a:gd name="T23" fmla="*/ 26 h 366"/>
                <a:gd name="T24" fmla="*/ 62 w 353"/>
                <a:gd name="T25" fmla="*/ 80 h 366"/>
                <a:gd name="T26" fmla="*/ 132 w 353"/>
                <a:gd name="T27" fmla="*/ 171 h 366"/>
                <a:gd name="T28" fmla="*/ 178 w 353"/>
                <a:gd name="T29" fmla="*/ 125 h 366"/>
                <a:gd name="T30" fmla="*/ 159 w 353"/>
                <a:gd name="T31" fmla="*/ 66 h 366"/>
                <a:gd name="T32" fmla="*/ 115 w 353"/>
                <a:gd name="T33" fmla="*/ 51 h 366"/>
                <a:gd name="T34" fmla="*/ 62 w 353"/>
                <a:gd name="T35" fmla="*/ 8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366">
                  <a:moveTo>
                    <a:pt x="67" y="26"/>
                  </a:moveTo>
                  <a:cubicBezTo>
                    <a:pt x="90" y="10"/>
                    <a:pt x="119" y="0"/>
                    <a:pt x="147" y="5"/>
                  </a:cubicBezTo>
                  <a:cubicBezTo>
                    <a:pt x="176" y="9"/>
                    <a:pt x="204" y="24"/>
                    <a:pt x="218" y="50"/>
                  </a:cubicBezTo>
                  <a:cubicBezTo>
                    <a:pt x="236" y="82"/>
                    <a:pt x="232" y="120"/>
                    <a:pt x="222" y="154"/>
                  </a:cubicBezTo>
                  <a:cubicBezTo>
                    <a:pt x="266" y="188"/>
                    <a:pt x="309" y="223"/>
                    <a:pt x="353" y="258"/>
                  </a:cubicBezTo>
                  <a:cubicBezTo>
                    <a:pt x="341" y="268"/>
                    <a:pt x="329" y="278"/>
                    <a:pt x="317" y="288"/>
                  </a:cubicBezTo>
                  <a:cubicBezTo>
                    <a:pt x="275" y="254"/>
                    <a:pt x="233" y="219"/>
                    <a:pt x="191" y="184"/>
                  </a:cubicBezTo>
                  <a:cubicBezTo>
                    <a:pt x="181" y="194"/>
                    <a:pt x="170" y="204"/>
                    <a:pt x="159" y="213"/>
                  </a:cubicBezTo>
                  <a:cubicBezTo>
                    <a:pt x="187" y="252"/>
                    <a:pt x="216" y="290"/>
                    <a:pt x="244" y="329"/>
                  </a:cubicBezTo>
                  <a:cubicBezTo>
                    <a:pt x="232" y="341"/>
                    <a:pt x="220" y="354"/>
                    <a:pt x="209" y="366"/>
                  </a:cubicBezTo>
                  <a:cubicBezTo>
                    <a:pt x="139" y="269"/>
                    <a:pt x="70" y="172"/>
                    <a:pt x="0" y="74"/>
                  </a:cubicBezTo>
                  <a:cubicBezTo>
                    <a:pt x="23" y="58"/>
                    <a:pt x="45" y="42"/>
                    <a:pt x="67" y="26"/>
                  </a:cubicBezTo>
                  <a:close/>
                  <a:moveTo>
                    <a:pt x="62" y="80"/>
                  </a:moveTo>
                  <a:cubicBezTo>
                    <a:pt x="85" y="111"/>
                    <a:pt x="109" y="141"/>
                    <a:pt x="132" y="171"/>
                  </a:cubicBezTo>
                  <a:cubicBezTo>
                    <a:pt x="150" y="159"/>
                    <a:pt x="169" y="146"/>
                    <a:pt x="178" y="125"/>
                  </a:cubicBezTo>
                  <a:cubicBezTo>
                    <a:pt x="184" y="104"/>
                    <a:pt x="177" y="79"/>
                    <a:pt x="159" y="66"/>
                  </a:cubicBezTo>
                  <a:cubicBezTo>
                    <a:pt x="146" y="57"/>
                    <a:pt x="131" y="50"/>
                    <a:pt x="115" y="51"/>
                  </a:cubicBezTo>
                  <a:cubicBezTo>
                    <a:pt x="94" y="52"/>
                    <a:pt x="78" y="68"/>
                    <a:pt x="62"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04">
              <a:extLst>
                <a:ext uri="{FF2B5EF4-FFF2-40B4-BE49-F238E27FC236}">
                  <a16:creationId xmlns:a16="http://schemas.microsoft.com/office/drawing/2014/main" id="{971F851D-5C3F-4D88-9419-B64D8CD1C582}"/>
                </a:ext>
              </a:extLst>
            </p:cNvPr>
            <p:cNvSpPr>
              <a:spLocks/>
            </p:cNvSpPr>
            <p:nvPr/>
          </p:nvSpPr>
          <p:spPr bwMode="auto">
            <a:xfrm>
              <a:off x="1763713" y="4606925"/>
              <a:ext cx="185738" cy="217488"/>
            </a:xfrm>
            <a:custGeom>
              <a:avLst/>
              <a:gdLst>
                <a:gd name="T0" fmla="*/ 0 w 255"/>
                <a:gd name="T1" fmla="*/ 268 h 299"/>
                <a:gd name="T2" fmla="*/ 218 w 255"/>
                <a:gd name="T3" fmla="*/ 0 h 299"/>
                <a:gd name="T4" fmla="*/ 255 w 255"/>
                <a:gd name="T5" fmla="*/ 32 h 299"/>
                <a:gd name="T6" fmla="*/ 38 w 255"/>
                <a:gd name="T7" fmla="*/ 299 h 299"/>
                <a:gd name="T8" fmla="*/ 0 w 255"/>
                <a:gd name="T9" fmla="*/ 268 h 299"/>
              </a:gdLst>
              <a:ahLst/>
              <a:cxnLst>
                <a:cxn ang="0">
                  <a:pos x="T0" y="T1"/>
                </a:cxn>
                <a:cxn ang="0">
                  <a:pos x="T2" y="T3"/>
                </a:cxn>
                <a:cxn ang="0">
                  <a:pos x="T4" y="T5"/>
                </a:cxn>
                <a:cxn ang="0">
                  <a:pos x="T6" y="T7"/>
                </a:cxn>
                <a:cxn ang="0">
                  <a:pos x="T8" y="T9"/>
                </a:cxn>
              </a:cxnLst>
              <a:rect l="0" t="0" r="r" b="b"/>
              <a:pathLst>
                <a:path w="255" h="299">
                  <a:moveTo>
                    <a:pt x="0" y="268"/>
                  </a:moveTo>
                  <a:cubicBezTo>
                    <a:pt x="73" y="179"/>
                    <a:pt x="145" y="89"/>
                    <a:pt x="218" y="0"/>
                  </a:cubicBezTo>
                  <a:cubicBezTo>
                    <a:pt x="230" y="11"/>
                    <a:pt x="243" y="22"/>
                    <a:pt x="255" y="32"/>
                  </a:cubicBezTo>
                  <a:cubicBezTo>
                    <a:pt x="183" y="121"/>
                    <a:pt x="110" y="210"/>
                    <a:pt x="38" y="299"/>
                  </a:cubicBezTo>
                  <a:cubicBezTo>
                    <a:pt x="25" y="289"/>
                    <a:pt x="13" y="27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05">
              <a:extLst>
                <a:ext uri="{FF2B5EF4-FFF2-40B4-BE49-F238E27FC236}">
                  <a16:creationId xmlns:a16="http://schemas.microsoft.com/office/drawing/2014/main" id="{1F9782FF-D8F5-4328-8A72-1592218A5221}"/>
                </a:ext>
              </a:extLst>
            </p:cNvPr>
            <p:cNvSpPr>
              <a:spLocks/>
            </p:cNvSpPr>
            <p:nvPr/>
          </p:nvSpPr>
          <p:spPr bwMode="auto">
            <a:xfrm>
              <a:off x="2987675" y="4643438"/>
              <a:ext cx="247650" cy="282575"/>
            </a:xfrm>
            <a:custGeom>
              <a:avLst/>
              <a:gdLst>
                <a:gd name="T0" fmla="*/ 0 w 339"/>
                <a:gd name="T1" fmla="*/ 84 h 387"/>
                <a:gd name="T2" fmla="*/ 155 w 339"/>
                <a:gd name="T3" fmla="*/ 0 h 387"/>
                <a:gd name="T4" fmla="*/ 174 w 339"/>
                <a:gd name="T5" fmla="*/ 34 h 387"/>
                <a:gd name="T6" fmla="*/ 57 w 339"/>
                <a:gd name="T7" fmla="*/ 98 h 387"/>
                <a:gd name="T8" fmla="*/ 111 w 339"/>
                <a:gd name="T9" fmla="*/ 192 h 387"/>
                <a:gd name="T10" fmla="*/ 219 w 339"/>
                <a:gd name="T11" fmla="*/ 133 h 387"/>
                <a:gd name="T12" fmla="*/ 239 w 339"/>
                <a:gd name="T13" fmla="*/ 167 h 387"/>
                <a:gd name="T14" fmla="*/ 131 w 339"/>
                <a:gd name="T15" fmla="*/ 225 h 387"/>
                <a:gd name="T16" fmla="*/ 194 w 339"/>
                <a:gd name="T17" fmla="*/ 333 h 387"/>
                <a:gd name="T18" fmla="*/ 320 w 339"/>
                <a:gd name="T19" fmla="*/ 266 h 387"/>
                <a:gd name="T20" fmla="*/ 339 w 339"/>
                <a:gd name="T21" fmla="*/ 299 h 387"/>
                <a:gd name="T22" fmla="*/ 177 w 339"/>
                <a:gd name="T23" fmla="*/ 387 h 387"/>
                <a:gd name="T24" fmla="*/ 0 w 339"/>
                <a:gd name="T25" fmla="*/ 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387">
                  <a:moveTo>
                    <a:pt x="0" y="84"/>
                  </a:moveTo>
                  <a:cubicBezTo>
                    <a:pt x="52" y="56"/>
                    <a:pt x="103" y="28"/>
                    <a:pt x="155" y="0"/>
                  </a:cubicBezTo>
                  <a:cubicBezTo>
                    <a:pt x="161" y="12"/>
                    <a:pt x="168" y="23"/>
                    <a:pt x="174" y="34"/>
                  </a:cubicBezTo>
                  <a:cubicBezTo>
                    <a:pt x="135" y="55"/>
                    <a:pt x="96" y="76"/>
                    <a:pt x="57" y="98"/>
                  </a:cubicBezTo>
                  <a:cubicBezTo>
                    <a:pt x="75" y="129"/>
                    <a:pt x="93" y="160"/>
                    <a:pt x="111" y="192"/>
                  </a:cubicBezTo>
                  <a:cubicBezTo>
                    <a:pt x="147" y="172"/>
                    <a:pt x="183" y="153"/>
                    <a:pt x="219" y="133"/>
                  </a:cubicBezTo>
                  <a:cubicBezTo>
                    <a:pt x="226" y="144"/>
                    <a:pt x="232" y="156"/>
                    <a:pt x="239" y="167"/>
                  </a:cubicBezTo>
                  <a:cubicBezTo>
                    <a:pt x="203" y="186"/>
                    <a:pt x="167" y="206"/>
                    <a:pt x="131" y="225"/>
                  </a:cubicBezTo>
                  <a:cubicBezTo>
                    <a:pt x="152" y="261"/>
                    <a:pt x="173" y="297"/>
                    <a:pt x="194" y="333"/>
                  </a:cubicBezTo>
                  <a:cubicBezTo>
                    <a:pt x="236" y="311"/>
                    <a:pt x="278" y="288"/>
                    <a:pt x="320" y="266"/>
                  </a:cubicBezTo>
                  <a:cubicBezTo>
                    <a:pt x="326" y="277"/>
                    <a:pt x="332" y="288"/>
                    <a:pt x="339" y="299"/>
                  </a:cubicBezTo>
                  <a:cubicBezTo>
                    <a:pt x="285" y="328"/>
                    <a:pt x="231" y="358"/>
                    <a:pt x="177" y="387"/>
                  </a:cubicBezTo>
                  <a:cubicBezTo>
                    <a:pt x="118" y="286"/>
                    <a:pt x="59" y="185"/>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06">
              <a:extLst>
                <a:ext uri="{FF2B5EF4-FFF2-40B4-BE49-F238E27FC236}">
                  <a16:creationId xmlns:a16="http://schemas.microsoft.com/office/drawing/2014/main" id="{2CED992F-5983-4FF3-9FE2-5838005450B0}"/>
                </a:ext>
              </a:extLst>
            </p:cNvPr>
            <p:cNvSpPr>
              <a:spLocks noEditPoints="1"/>
            </p:cNvSpPr>
            <p:nvPr/>
          </p:nvSpPr>
          <p:spPr bwMode="auto">
            <a:xfrm>
              <a:off x="1822450" y="4665663"/>
              <a:ext cx="222250" cy="261938"/>
            </a:xfrm>
            <a:custGeom>
              <a:avLst/>
              <a:gdLst>
                <a:gd name="T0" fmla="*/ 0 w 306"/>
                <a:gd name="T1" fmla="*/ 252 h 361"/>
                <a:gd name="T2" fmla="*/ 255 w 306"/>
                <a:gd name="T3" fmla="*/ 0 h 361"/>
                <a:gd name="T4" fmla="*/ 306 w 306"/>
                <a:gd name="T5" fmla="*/ 31 h 361"/>
                <a:gd name="T6" fmla="*/ 170 w 306"/>
                <a:gd name="T7" fmla="*/ 361 h 361"/>
                <a:gd name="T8" fmla="*/ 126 w 306"/>
                <a:gd name="T9" fmla="*/ 336 h 361"/>
                <a:gd name="T10" fmla="*/ 171 w 306"/>
                <a:gd name="T11" fmla="*/ 241 h 361"/>
                <a:gd name="T12" fmla="*/ 116 w 306"/>
                <a:gd name="T13" fmla="*/ 202 h 361"/>
                <a:gd name="T14" fmla="*/ 36 w 306"/>
                <a:gd name="T15" fmla="*/ 281 h 361"/>
                <a:gd name="T16" fmla="*/ 0 w 306"/>
                <a:gd name="T17" fmla="*/ 252 h 361"/>
                <a:gd name="T18" fmla="*/ 227 w 306"/>
                <a:gd name="T19" fmla="*/ 81 h 361"/>
                <a:gd name="T20" fmla="*/ 148 w 306"/>
                <a:gd name="T21" fmla="*/ 163 h 361"/>
                <a:gd name="T22" fmla="*/ 191 w 306"/>
                <a:gd name="T23" fmla="*/ 195 h 361"/>
                <a:gd name="T24" fmla="*/ 238 w 306"/>
                <a:gd name="T25" fmla="*/ 88 h 361"/>
                <a:gd name="T26" fmla="*/ 244 w 306"/>
                <a:gd name="T27" fmla="*/ 68 h 361"/>
                <a:gd name="T28" fmla="*/ 227 w 306"/>
                <a:gd name="T29" fmla="*/ 8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61">
                  <a:moveTo>
                    <a:pt x="0" y="252"/>
                  </a:moveTo>
                  <a:cubicBezTo>
                    <a:pt x="85" y="168"/>
                    <a:pt x="170" y="84"/>
                    <a:pt x="255" y="0"/>
                  </a:cubicBezTo>
                  <a:cubicBezTo>
                    <a:pt x="272" y="11"/>
                    <a:pt x="289" y="21"/>
                    <a:pt x="306" y="31"/>
                  </a:cubicBezTo>
                  <a:cubicBezTo>
                    <a:pt x="261" y="141"/>
                    <a:pt x="215" y="251"/>
                    <a:pt x="170" y="361"/>
                  </a:cubicBezTo>
                  <a:cubicBezTo>
                    <a:pt x="155" y="353"/>
                    <a:pt x="141" y="344"/>
                    <a:pt x="126" y="336"/>
                  </a:cubicBezTo>
                  <a:cubicBezTo>
                    <a:pt x="141" y="305"/>
                    <a:pt x="156" y="273"/>
                    <a:pt x="171" y="241"/>
                  </a:cubicBezTo>
                  <a:cubicBezTo>
                    <a:pt x="153" y="228"/>
                    <a:pt x="135" y="215"/>
                    <a:pt x="116" y="202"/>
                  </a:cubicBezTo>
                  <a:cubicBezTo>
                    <a:pt x="90" y="229"/>
                    <a:pt x="63" y="255"/>
                    <a:pt x="36" y="281"/>
                  </a:cubicBezTo>
                  <a:cubicBezTo>
                    <a:pt x="24" y="271"/>
                    <a:pt x="12" y="262"/>
                    <a:pt x="0" y="252"/>
                  </a:cubicBezTo>
                  <a:close/>
                  <a:moveTo>
                    <a:pt x="227" y="81"/>
                  </a:moveTo>
                  <a:cubicBezTo>
                    <a:pt x="201" y="109"/>
                    <a:pt x="174" y="135"/>
                    <a:pt x="148" y="163"/>
                  </a:cubicBezTo>
                  <a:cubicBezTo>
                    <a:pt x="162" y="173"/>
                    <a:pt x="177" y="184"/>
                    <a:pt x="191" y="195"/>
                  </a:cubicBezTo>
                  <a:cubicBezTo>
                    <a:pt x="207" y="159"/>
                    <a:pt x="222" y="124"/>
                    <a:pt x="238" y="88"/>
                  </a:cubicBezTo>
                  <a:cubicBezTo>
                    <a:pt x="241" y="82"/>
                    <a:pt x="243" y="75"/>
                    <a:pt x="244" y="68"/>
                  </a:cubicBezTo>
                  <a:cubicBezTo>
                    <a:pt x="238" y="72"/>
                    <a:pt x="232" y="76"/>
                    <a:pt x="227"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7">
              <a:extLst>
                <a:ext uri="{FF2B5EF4-FFF2-40B4-BE49-F238E27FC236}">
                  <a16:creationId xmlns:a16="http://schemas.microsoft.com/office/drawing/2014/main" id="{59D9BE49-3D1F-45A3-A4A1-5E1A6A9A13CC}"/>
                </a:ext>
              </a:extLst>
            </p:cNvPr>
            <p:cNvSpPr>
              <a:spLocks/>
            </p:cNvSpPr>
            <p:nvPr/>
          </p:nvSpPr>
          <p:spPr bwMode="auto">
            <a:xfrm>
              <a:off x="1979613" y="4710113"/>
              <a:ext cx="236538" cy="290513"/>
            </a:xfrm>
            <a:custGeom>
              <a:avLst/>
              <a:gdLst>
                <a:gd name="T0" fmla="*/ 0 w 325"/>
                <a:gd name="T1" fmla="*/ 317 h 399"/>
                <a:gd name="T2" fmla="*/ 160 w 325"/>
                <a:gd name="T3" fmla="*/ 0 h 399"/>
                <a:gd name="T4" fmla="*/ 201 w 325"/>
                <a:gd name="T5" fmla="*/ 20 h 399"/>
                <a:gd name="T6" fmla="*/ 182 w 325"/>
                <a:gd name="T7" fmla="*/ 253 h 399"/>
                <a:gd name="T8" fmla="*/ 286 w 325"/>
                <a:gd name="T9" fmla="*/ 60 h 399"/>
                <a:gd name="T10" fmla="*/ 325 w 325"/>
                <a:gd name="T11" fmla="*/ 76 h 399"/>
                <a:gd name="T12" fmla="*/ 166 w 325"/>
                <a:gd name="T13" fmla="*/ 399 h 399"/>
                <a:gd name="T14" fmla="*/ 120 w 325"/>
                <a:gd name="T15" fmla="*/ 377 h 399"/>
                <a:gd name="T16" fmla="*/ 147 w 325"/>
                <a:gd name="T17" fmla="*/ 132 h 399"/>
                <a:gd name="T18" fmla="*/ 46 w 325"/>
                <a:gd name="T19" fmla="*/ 338 h 399"/>
                <a:gd name="T20" fmla="*/ 0 w 325"/>
                <a:gd name="T21" fmla="*/ 31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5" h="399">
                  <a:moveTo>
                    <a:pt x="0" y="317"/>
                  </a:moveTo>
                  <a:cubicBezTo>
                    <a:pt x="53" y="211"/>
                    <a:pt x="107" y="106"/>
                    <a:pt x="160" y="0"/>
                  </a:cubicBezTo>
                  <a:cubicBezTo>
                    <a:pt x="174" y="7"/>
                    <a:pt x="188" y="13"/>
                    <a:pt x="201" y="20"/>
                  </a:cubicBezTo>
                  <a:cubicBezTo>
                    <a:pt x="195" y="97"/>
                    <a:pt x="188" y="175"/>
                    <a:pt x="182" y="253"/>
                  </a:cubicBezTo>
                  <a:cubicBezTo>
                    <a:pt x="217" y="189"/>
                    <a:pt x="251" y="125"/>
                    <a:pt x="286" y="60"/>
                  </a:cubicBezTo>
                  <a:cubicBezTo>
                    <a:pt x="299" y="66"/>
                    <a:pt x="312" y="71"/>
                    <a:pt x="325" y="76"/>
                  </a:cubicBezTo>
                  <a:cubicBezTo>
                    <a:pt x="272" y="184"/>
                    <a:pt x="219" y="291"/>
                    <a:pt x="166" y="399"/>
                  </a:cubicBezTo>
                  <a:cubicBezTo>
                    <a:pt x="151" y="392"/>
                    <a:pt x="135" y="384"/>
                    <a:pt x="120" y="377"/>
                  </a:cubicBezTo>
                  <a:cubicBezTo>
                    <a:pt x="129" y="295"/>
                    <a:pt x="138" y="214"/>
                    <a:pt x="147" y="132"/>
                  </a:cubicBezTo>
                  <a:cubicBezTo>
                    <a:pt x="113" y="200"/>
                    <a:pt x="80" y="269"/>
                    <a:pt x="46" y="338"/>
                  </a:cubicBezTo>
                  <a:cubicBezTo>
                    <a:pt x="31" y="331"/>
                    <a:pt x="15" y="324"/>
                    <a:pt x="0"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08">
              <a:extLst>
                <a:ext uri="{FF2B5EF4-FFF2-40B4-BE49-F238E27FC236}">
                  <a16:creationId xmlns:a16="http://schemas.microsoft.com/office/drawing/2014/main" id="{EC487C43-EBA3-41A2-87E2-D61D45733B70}"/>
                </a:ext>
              </a:extLst>
            </p:cNvPr>
            <p:cNvSpPr>
              <a:spLocks/>
            </p:cNvSpPr>
            <p:nvPr/>
          </p:nvSpPr>
          <p:spPr bwMode="auto">
            <a:xfrm>
              <a:off x="2844800" y="4713288"/>
              <a:ext cx="171450" cy="279400"/>
            </a:xfrm>
            <a:custGeom>
              <a:avLst/>
              <a:gdLst>
                <a:gd name="T0" fmla="*/ 138 w 235"/>
                <a:gd name="T1" fmla="*/ 17 h 384"/>
                <a:gd name="T2" fmla="*/ 179 w 235"/>
                <a:gd name="T3" fmla="*/ 0 h 384"/>
                <a:gd name="T4" fmla="*/ 235 w 235"/>
                <a:gd name="T5" fmla="*/ 363 h 384"/>
                <a:gd name="T6" fmla="*/ 192 w 235"/>
                <a:gd name="T7" fmla="*/ 384 h 384"/>
                <a:gd name="T8" fmla="*/ 0 w 235"/>
                <a:gd name="T9" fmla="*/ 76 h 384"/>
                <a:gd name="T10" fmla="*/ 42 w 235"/>
                <a:gd name="T11" fmla="*/ 58 h 384"/>
                <a:gd name="T12" fmla="*/ 175 w 235"/>
                <a:gd name="T13" fmla="*/ 268 h 384"/>
                <a:gd name="T14" fmla="*/ 138 w 235"/>
                <a:gd name="T15" fmla="*/ 17 h 3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384">
                  <a:moveTo>
                    <a:pt x="138" y="17"/>
                  </a:moveTo>
                  <a:cubicBezTo>
                    <a:pt x="152" y="11"/>
                    <a:pt x="166" y="6"/>
                    <a:pt x="179" y="0"/>
                  </a:cubicBezTo>
                  <a:cubicBezTo>
                    <a:pt x="198" y="121"/>
                    <a:pt x="217" y="242"/>
                    <a:pt x="235" y="363"/>
                  </a:cubicBezTo>
                  <a:cubicBezTo>
                    <a:pt x="221" y="369"/>
                    <a:pt x="206" y="377"/>
                    <a:pt x="192" y="384"/>
                  </a:cubicBezTo>
                  <a:cubicBezTo>
                    <a:pt x="128" y="281"/>
                    <a:pt x="64" y="179"/>
                    <a:pt x="0" y="76"/>
                  </a:cubicBezTo>
                  <a:cubicBezTo>
                    <a:pt x="14" y="70"/>
                    <a:pt x="28" y="64"/>
                    <a:pt x="42" y="58"/>
                  </a:cubicBezTo>
                  <a:cubicBezTo>
                    <a:pt x="86" y="128"/>
                    <a:pt x="131" y="198"/>
                    <a:pt x="175" y="268"/>
                  </a:cubicBezTo>
                  <a:cubicBezTo>
                    <a:pt x="163" y="184"/>
                    <a:pt x="150" y="101"/>
                    <a:pt x="1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09">
              <a:extLst>
                <a:ext uri="{FF2B5EF4-FFF2-40B4-BE49-F238E27FC236}">
                  <a16:creationId xmlns:a16="http://schemas.microsoft.com/office/drawing/2014/main" id="{05F6A1D7-039A-47D9-98FF-AB6F8BA57EC3}"/>
                </a:ext>
              </a:extLst>
            </p:cNvPr>
            <p:cNvSpPr>
              <a:spLocks/>
            </p:cNvSpPr>
            <p:nvPr/>
          </p:nvSpPr>
          <p:spPr bwMode="auto">
            <a:xfrm>
              <a:off x="2787650" y="4775200"/>
              <a:ext cx="100013" cy="249238"/>
            </a:xfrm>
            <a:custGeom>
              <a:avLst/>
              <a:gdLst>
                <a:gd name="T0" fmla="*/ 0 w 137"/>
                <a:gd name="T1" fmla="*/ 14 h 342"/>
                <a:gd name="T2" fmla="*/ 45 w 137"/>
                <a:gd name="T3" fmla="*/ 0 h 342"/>
                <a:gd name="T4" fmla="*/ 137 w 137"/>
                <a:gd name="T5" fmla="*/ 329 h 342"/>
                <a:gd name="T6" fmla="*/ 93 w 137"/>
                <a:gd name="T7" fmla="*/ 342 h 342"/>
                <a:gd name="T8" fmla="*/ 0 w 137"/>
                <a:gd name="T9" fmla="*/ 14 h 342"/>
              </a:gdLst>
              <a:ahLst/>
              <a:cxnLst>
                <a:cxn ang="0">
                  <a:pos x="T0" y="T1"/>
                </a:cxn>
                <a:cxn ang="0">
                  <a:pos x="T2" y="T3"/>
                </a:cxn>
                <a:cxn ang="0">
                  <a:pos x="T4" y="T5"/>
                </a:cxn>
                <a:cxn ang="0">
                  <a:pos x="T6" y="T7"/>
                </a:cxn>
                <a:cxn ang="0">
                  <a:pos x="T8" y="T9"/>
                </a:cxn>
              </a:cxnLst>
              <a:rect l="0" t="0" r="r" b="b"/>
              <a:pathLst>
                <a:path w="137" h="342">
                  <a:moveTo>
                    <a:pt x="0" y="14"/>
                  </a:moveTo>
                  <a:cubicBezTo>
                    <a:pt x="15" y="9"/>
                    <a:pt x="30" y="5"/>
                    <a:pt x="45" y="0"/>
                  </a:cubicBezTo>
                  <a:cubicBezTo>
                    <a:pt x="76" y="110"/>
                    <a:pt x="106" y="219"/>
                    <a:pt x="137" y="329"/>
                  </a:cubicBezTo>
                  <a:cubicBezTo>
                    <a:pt x="122" y="333"/>
                    <a:pt x="108" y="338"/>
                    <a:pt x="93" y="342"/>
                  </a:cubicBezTo>
                  <a:cubicBezTo>
                    <a:pt x="62" y="233"/>
                    <a:pt x="31" y="123"/>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0">
              <a:extLst>
                <a:ext uri="{FF2B5EF4-FFF2-40B4-BE49-F238E27FC236}">
                  <a16:creationId xmlns:a16="http://schemas.microsoft.com/office/drawing/2014/main" id="{69CC92C0-BBFF-4D3D-A22A-3BDBEDDD0819}"/>
                </a:ext>
              </a:extLst>
            </p:cNvPr>
            <p:cNvSpPr>
              <a:spLocks/>
            </p:cNvSpPr>
            <p:nvPr/>
          </p:nvSpPr>
          <p:spPr bwMode="auto">
            <a:xfrm>
              <a:off x="2162175" y="4783138"/>
              <a:ext cx="174625" cy="268288"/>
            </a:xfrm>
            <a:custGeom>
              <a:avLst/>
              <a:gdLst>
                <a:gd name="T0" fmla="*/ 91 w 240"/>
                <a:gd name="T1" fmla="*/ 28 h 370"/>
                <a:gd name="T2" fmla="*/ 184 w 240"/>
                <a:gd name="T3" fmla="*/ 10 h 370"/>
                <a:gd name="T4" fmla="*/ 231 w 240"/>
                <a:gd name="T5" fmla="*/ 60 h 370"/>
                <a:gd name="T6" fmla="*/ 236 w 240"/>
                <a:gd name="T7" fmla="*/ 134 h 370"/>
                <a:gd name="T8" fmla="*/ 190 w 240"/>
                <a:gd name="T9" fmla="*/ 130 h 370"/>
                <a:gd name="T10" fmla="*/ 176 w 240"/>
                <a:gd name="T11" fmla="*/ 55 h 370"/>
                <a:gd name="T12" fmla="*/ 100 w 240"/>
                <a:gd name="T13" fmla="*/ 73 h 370"/>
                <a:gd name="T14" fmla="*/ 54 w 240"/>
                <a:gd name="T15" fmla="*/ 183 h 370"/>
                <a:gd name="T16" fmla="*/ 55 w 240"/>
                <a:gd name="T17" fmla="*/ 288 h 370"/>
                <a:gd name="T18" fmla="*/ 120 w 240"/>
                <a:gd name="T19" fmla="*/ 301 h 370"/>
                <a:gd name="T20" fmla="*/ 157 w 240"/>
                <a:gd name="T21" fmla="*/ 230 h 370"/>
                <a:gd name="T22" fmla="*/ 102 w 240"/>
                <a:gd name="T23" fmla="*/ 212 h 370"/>
                <a:gd name="T24" fmla="*/ 113 w 240"/>
                <a:gd name="T25" fmla="*/ 176 h 370"/>
                <a:gd name="T26" fmla="*/ 203 w 240"/>
                <a:gd name="T27" fmla="*/ 205 h 370"/>
                <a:gd name="T28" fmla="*/ 152 w 240"/>
                <a:gd name="T29" fmla="*/ 370 h 370"/>
                <a:gd name="T30" fmla="*/ 122 w 240"/>
                <a:gd name="T31" fmla="*/ 360 h 370"/>
                <a:gd name="T32" fmla="*/ 125 w 240"/>
                <a:gd name="T33" fmla="*/ 333 h 370"/>
                <a:gd name="T34" fmla="*/ 37 w 240"/>
                <a:gd name="T35" fmla="*/ 326 h 370"/>
                <a:gd name="T36" fmla="*/ 1 w 240"/>
                <a:gd name="T37" fmla="*/ 236 h 370"/>
                <a:gd name="T38" fmla="*/ 30 w 240"/>
                <a:gd name="T39" fmla="*/ 115 h 370"/>
                <a:gd name="T40" fmla="*/ 91 w 240"/>
                <a:gd name="T41"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370">
                  <a:moveTo>
                    <a:pt x="91" y="28"/>
                  </a:moveTo>
                  <a:cubicBezTo>
                    <a:pt x="117" y="9"/>
                    <a:pt x="152" y="0"/>
                    <a:pt x="184" y="10"/>
                  </a:cubicBezTo>
                  <a:cubicBezTo>
                    <a:pt x="207" y="17"/>
                    <a:pt x="223" y="38"/>
                    <a:pt x="231" y="60"/>
                  </a:cubicBezTo>
                  <a:cubicBezTo>
                    <a:pt x="240" y="84"/>
                    <a:pt x="239" y="109"/>
                    <a:pt x="236" y="134"/>
                  </a:cubicBezTo>
                  <a:cubicBezTo>
                    <a:pt x="221" y="133"/>
                    <a:pt x="206" y="132"/>
                    <a:pt x="190" y="130"/>
                  </a:cubicBezTo>
                  <a:cubicBezTo>
                    <a:pt x="195" y="105"/>
                    <a:pt x="197" y="74"/>
                    <a:pt x="176" y="55"/>
                  </a:cubicBezTo>
                  <a:cubicBezTo>
                    <a:pt x="151" y="39"/>
                    <a:pt x="116" y="50"/>
                    <a:pt x="100" y="73"/>
                  </a:cubicBezTo>
                  <a:cubicBezTo>
                    <a:pt x="77" y="106"/>
                    <a:pt x="65" y="145"/>
                    <a:pt x="54" y="183"/>
                  </a:cubicBezTo>
                  <a:cubicBezTo>
                    <a:pt x="45" y="217"/>
                    <a:pt x="36" y="256"/>
                    <a:pt x="55" y="288"/>
                  </a:cubicBezTo>
                  <a:cubicBezTo>
                    <a:pt x="68" y="310"/>
                    <a:pt x="100" y="317"/>
                    <a:pt x="120" y="301"/>
                  </a:cubicBezTo>
                  <a:cubicBezTo>
                    <a:pt x="142" y="284"/>
                    <a:pt x="148" y="255"/>
                    <a:pt x="157" y="230"/>
                  </a:cubicBezTo>
                  <a:cubicBezTo>
                    <a:pt x="139" y="224"/>
                    <a:pt x="121" y="218"/>
                    <a:pt x="102" y="212"/>
                  </a:cubicBezTo>
                  <a:cubicBezTo>
                    <a:pt x="106" y="200"/>
                    <a:pt x="110" y="188"/>
                    <a:pt x="113" y="176"/>
                  </a:cubicBezTo>
                  <a:cubicBezTo>
                    <a:pt x="143" y="186"/>
                    <a:pt x="173" y="196"/>
                    <a:pt x="203" y="205"/>
                  </a:cubicBezTo>
                  <a:cubicBezTo>
                    <a:pt x="186" y="260"/>
                    <a:pt x="169" y="315"/>
                    <a:pt x="152" y="370"/>
                  </a:cubicBezTo>
                  <a:cubicBezTo>
                    <a:pt x="142" y="367"/>
                    <a:pt x="132" y="363"/>
                    <a:pt x="122" y="360"/>
                  </a:cubicBezTo>
                  <a:cubicBezTo>
                    <a:pt x="123" y="351"/>
                    <a:pt x="124" y="342"/>
                    <a:pt x="125" y="333"/>
                  </a:cubicBezTo>
                  <a:cubicBezTo>
                    <a:pt x="98" y="351"/>
                    <a:pt x="61" y="347"/>
                    <a:pt x="37" y="326"/>
                  </a:cubicBezTo>
                  <a:cubicBezTo>
                    <a:pt x="12" y="304"/>
                    <a:pt x="0" y="269"/>
                    <a:pt x="1" y="236"/>
                  </a:cubicBezTo>
                  <a:cubicBezTo>
                    <a:pt x="2" y="194"/>
                    <a:pt x="15" y="154"/>
                    <a:pt x="30" y="115"/>
                  </a:cubicBezTo>
                  <a:cubicBezTo>
                    <a:pt x="44" y="82"/>
                    <a:pt x="61" y="49"/>
                    <a:pt x="9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1">
              <a:extLst>
                <a:ext uri="{FF2B5EF4-FFF2-40B4-BE49-F238E27FC236}">
                  <a16:creationId xmlns:a16="http://schemas.microsoft.com/office/drawing/2014/main" id="{67543463-9F44-43E2-AE51-4DFBA7E597EC}"/>
                </a:ext>
              </a:extLst>
            </p:cNvPr>
            <p:cNvSpPr>
              <a:spLocks/>
            </p:cNvSpPr>
            <p:nvPr/>
          </p:nvSpPr>
          <p:spPr bwMode="auto">
            <a:xfrm>
              <a:off x="2640013" y="4792663"/>
              <a:ext cx="153988" cy="269875"/>
            </a:xfrm>
            <a:custGeom>
              <a:avLst/>
              <a:gdLst>
                <a:gd name="T0" fmla="*/ 132 w 211"/>
                <a:gd name="T1" fmla="*/ 6 h 370"/>
                <a:gd name="T2" fmla="*/ 170 w 211"/>
                <a:gd name="T3" fmla="*/ 0 h 370"/>
                <a:gd name="T4" fmla="*/ 211 w 211"/>
                <a:gd name="T5" fmla="*/ 341 h 370"/>
                <a:gd name="T6" fmla="*/ 173 w 211"/>
                <a:gd name="T7" fmla="*/ 347 h 370"/>
                <a:gd name="T8" fmla="*/ 53 w 211"/>
                <a:gd name="T9" fmla="*/ 117 h 370"/>
                <a:gd name="T10" fmla="*/ 72 w 211"/>
                <a:gd name="T11" fmla="*/ 364 h 370"/>
                <a:gd name="T12" fmla="*/ 26 w 211"/>
                <a:gd name="T13" fmla="*/ 370 h 370"/>
                <a:gd name="T14" fmla="*/ 0 w 211"/>
                <a:gd name="T15" fmla="*/ 23 h 370"/>
                <a:gd name="T16" fmla="*/ 52 w 211"/>
                <a:gd name="T17" fmla="*/ 19 h 370"/>
                <a:gd name="T18" fmla="*/ 150 w 211"/>
                <a:gd name="T19" fmla="*/ 180 h 370"/>
                <a:gd name="T20" fmla="*/ 132 w 211"/>
                <a:gd name="T21" fmla="*/ 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370">
                  <a:moveTo>
                    <a:pt x="132" y="6"/>
                  </a:moveTo>
                  <a:cubicBezTo>
                    <a:pt x="145" y="4"/>
                    <a:pt x="157" y="2"/>
                    <a:pt x="170" y="0"/>
                  </a:cubicBezTo>
                  <a:cubicBezTo>
                    <a:pt x="183" y="114"/>
                    <a:pt x="197" y="227"/>
                    <a:pt x="211" y="341"/>
                  </a:cubicBezTo>
                  <a:cubicBezTo>
                    <a:pt x="198" y="343"/>
                    <a:pt x="185" y="345"/>
                    <a:pt x="173" y="347"/>
                  </a:cubicBezTo>
                  <a:cubicBezTo>
                    <a:pt x="133" y="270"/>
                    <a:pt x="93" y="193"/>
                    <a:pt x="53" y="117"/>
                  </a:cubicBezTo>
                  <a:cubicBezTo>
                    <a:pt x="59" y="199"/>
                    <a:pt x="65" y="281"/>
                    <a:pt x="72" y="364"/>
                  </a:cubicBezTo>
                  <a:cubicBezTo>
                    <a:pt x="56" y="366"/>
                    <a:pt x="41" y="368"/>
                    <a:pt x="26" y="370"/>
                  </a:cubicBezTo>
                  <a:cubicBezTo>
                    <a:pt x="18" y="255"/>
                    <a:pt x="9" y="139"/>
                    <a:pt x="0" y="23"/>
                  </a:cubicBezTo>
                  <a:cubicBezTo>
                    <a:pt x="17" y="22"/>
                    <a:pt x="34" y="20"/>
                    <a:pt x="52" y="19"/>
                  </a:cubicBezTo>
                  <a:cubicBezTo>
                    <a:pt x="85" y="72"/>
                    <a:pt x="117" y="126"/>
                    <a:pt x="150" y="180"/>
                  </a:cubicBezTo>
                  <a:cubicBezTo>
                    <a:pt x="144" y="122"/>
                    <a:pt x="138" y="64"/>
                    <a:pt x="13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2">
              <a:extLst>
                <a:ext uri="{FF2B5EF4-FFF2-40B4-BE49-F238E27FC236}">
                  <a16:creationId xmlns:a16="http://schemas.microsoft.com/office/drawing/2014/main" id="{DCC0287D-9A40-4DD1-B3E7-280303F2A5FC}"/>
                </a:ext>
              </a:extLst>
            </p:cNvPr>
            <p:cNvSpPr>
              <a:spLocks/>
            </p:cNvSpPr>
            <p:nvPr/>
          </p:nvSpPr>
          <p:spPr bwMode="auto">
            <a:xfrm>
              <a:off x="2476500" y="4813300"/>
              <a:ext cx="146050" cy="257175"/>
            </a:xfrm>
            <a:custGeom>
              <a:avLst/>
              <a:gdLst>
                <a:gd name="T0" fmla="*/ 8 w 201"/>
                <a:gd name="T1" fmla="*/ 0 h 353"/>
                <a:gd name="T2" fmla="*/ 51 w 201"/>
                <a:gd name="T3" fmla="*/ 2 h 353"/>
                <a:gd name="T4" fmla="*/ 43 w 201"/>
                <a:gd name="T5" fmla="*/ 241 h 353"/>
                <a:gd name="T6" fmla="*/ 54 w 201"/>
                <a:gd name="T7" fmla="*/ 291 h 353"/>
                <a:gd name="T8" fmla="*/ 138 w 201"/>
                <a:gd name="T9" fmla="*/ 291 h 353"/>
                <a:gd name="T10" fmla="*/ 151 w 201"/>
                <a:gd name="T11" fmla="*/ 233 h 353"/>
                <a:gd name="T12" fmla="*/ 158 w 201"/>
                <a:gd name="T13" fmla="*/ 6 h 353"/>
                <a:gd name="T14" fmla="*/ 201 w 201"/>
                <a:gd name="T15" fmla="*/ 7 h 353"/>
                <a:gd name="T16" fmla="*/ 192 w 201"/>
                <a:gd name="T17" fmla="*/ 253 h 353"/>
                <a:gd name="T18" fmla="*/ 146 w 201"/>
                <a:gd name="T19" fmla="*/ 339 h 353"/>
                <a:gd name="T20" fmla="*/ 49 w 201"/>
                <a:gd name="T21" fmla="*/ 340 h 353"/>
                <a:gd name="T22" fmla="*/ 0 w 201"/>
                <a:gd name="T23" fmla="*/ 249 h 353"/>
                <a:gd name="T24" fmla="*/ 8 w 201"/>
                <a:gd name="T25"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353">
                  <a:moveTo>
                    <a:pt x="8" y="0"/>
                  </a:moveTo>
                  <a:cubicBezTo>
                    <a:pt x="22" y="0"/>
                    <a:pt x="36" y="1"/>
                    <a:pt x="51" y="2"/>
                  </a:cubicBezTo>
                  <a:cubicBezTo>
                    <a:pt x="48" y="81"/>
                    <a:pt x="45" y="161"/>
                    <a:pt x="43" y="241"/>
                  </a:cubicBezTo>
                  <a:cubicBezTo>
                    <a:pt x="43" y="258"/>
                    <a:pt x="44" y="277"/>
                    <a:pt x="54" y="291"/>
                  </a:cubicBezTo>
                  <a:cubicBezTo>
                    <a:pt x="74" y="317"/>
                    <a:pt x="119" y="318"/>
                    <a:pt x="138" y="291"/>
                  </a:cubicBezTo>
                  <a:cubicBezTo>
                    <a:pt x="150" y="274"/>
                    <a:pt x="150" y="253"/>
                    <a:pt x="151" y="233"/>
                  </a:cubicBezTo>
                  <a:cubicBezTo>
                    <a:pt x="153" y="157"/>
                    <a:pt x="156" y="81"/>
                    <a:pt x="158" y="6"/>
                  </a:cubicBezTo>
                  <a:cubicBezTo>
                    <a:pt x="172" y="6"/>
                    <a:pt x="186" y="7"/>
                    <a:pt x="201" y="7"/>
                  </a:cubicBezTo>
                  <a:cubicBezTo>
                    <a:pt x="198" y="89"/>
                    <a:pt x="195" y="171"/>
                    <a:pt x="192" y="253"/>
                  </a:cubicBezTo>
                  <a:cubicBezTo>
                    <a:pt x="191" y="286"/>
                    <a:pt x="178" y="324"/>
                    <a:pt x="146" y="339"/>
                  </a:cubicBezTo>
                  <a:cubicBezTo>
                    <a:pt x="116" y="353"/>
                    <a:pt x="80" y="352"/>
                    <a:pt x="49" y="340"/>
                  </a:cubicBezTo>
                  <a:cubicBezTo>
                    <a:pt x="14" y="325"/>
                    <a:pt x="0" y="285"/>
                    <a:pt x="0" y="249"/>
                  </a:cubicBezTo>
                  <a:cubicBezTo>
                    <a:pt x="2" y="166"/>
                    <a:pt x="6" y="8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5" name="文本框 114">
            <a:extLst>
              <a:ext uri="{FF2B5EF4-FFF2-40B4-BE49-F238E27FC236}">
                <a16:creationId xmlns:a16="http://schemas.microsoft.com/office/drawing/2014/main" id="{ADD95D3F-B755-4318-B19A-E72C59321AF1}"/>
              </a:ext>
            </a:extLst>
          </p:cNvPr>
          <p:cNvSpPr txBox="1"/>
          <p:nvPr/>
        </p:nvSpPr>
        <p:spPr>
          <a:xfrm>
            <a:off x="1626480" y="1217101"/>
            <a:ext cx="8939040" cy="1754326"/>
          </a:xfrm>
          <a:prstGeom prst="rect">
            <a:avLst/>
          </a:prstGeom>
          <a:noFill/>
        </p:spPr>
        <p:txBody>
          <a:bodyPr wrap="square" rtlCol="0">
            <a:spAutoFit/>
          </a:bodyPr>
          <a:lstStyle/>
          <a:p>
            <a:pPr algn="ctr"/>
            <a:r>
              <a:rPr lang="zh-CN" altLang="en-US" sz="5400" dirty="0">
                <a:solidFill>
                  <a:schemeClr val="bg1"/>
                </a:solidFill>
                <a:latin typeface="黑体" panose="02010609060101010101" pitchFamily="49" charset="-122"/>
                <a:ea typeface="黑体" panose="02010609060101010101" pitchFamily="49" charset="-122"/>
              </a:rPr>
              <a:t>大规模二分图中的极大二分团枚举方法研究</a:t>
            </a:r>
          </a:p>
        </p:txBody>
      </p:sp>
      <p:sp>
        <p:nvSpPr>
          <p:cNvPr id="118" name="文本框 117">
            <a:extLst>
              <a:ext uri="{FF2B5EF4-FFF2-40B4-BE49-F238E27FC236}">
                <a16:creationId xmlns:a16="http://schemas.microsoft.com/office/drawing/2014/main" id="{513F180B-3404-42C9-BD39-8B4EB3B5CCAE}"/>
              </a:ext>
            </a:extLst>
          </p:cNvPr>
          <p:cNvSpPr txBox="1"/>
          <p:nvPr/>
        </p:nvSpPr>
        <p:spPr>
          <a:xfrm>
            <a:off x="4453613" y="4323561"/>
            <a:ext cx="3284774" cy="400110"/>
          </a:xfrm>
          <a:prstGeom prst="rect">
            <a:avLst/>
          </a:prstGeom>
          <a:noFill/>
        </p:spPr>
        <p:txBody>
          <a:bodyPr wrap="square" rtlCol="0">
            <a:spAutoFit/>
          </a:bodyPr>
          <a:lstStyle/>
          <a:p>
            <a:pPr algn="ctr"/>
            <a:r>
              <a:rPr lang="zh-CN" altLang="en-US" sz="2000" b="1" dirty="0">
                <a:solidFill>
                  <a:schemeClr val="bg1">
                    <a:alpha val="70000"/>
                  </a:schemeClr>
                </a:solidFill>
                <a:latin typeface="宋体" panose="02010600030101010101" pitchFamily="2" charset="-122"/>
                <a:ea typeface="宋体" panose="02010600030101010101" pitchFamily="2" charset="-122"/>
              </a:rPr>
              <a:t>浙江大学博士论文答辩</a:t>
            </a:r>
          </a:p>
        </p:txBody>
      </p:sp>
      <p:cxnSp>
        <p:nvCxnSpPr>
          <p:cNvPr id="120" name="直接连接符 119">
            <a:extLst>
              <a:ext uri="{FF2B5EF4-FFF2-40B4-BE49-F238E27FC236}">
                <a16:creationId xmlns:a16="http://schemas.microsoft.com/office/drawing/2014/main" id="{0486E615-5907-4D64-98AE-03FF8D4C4676}"/>
              </a:ext>
            </a:extLst>
          </p:cNvPr>
          <p:cNvCxnSpPr>
            <a:cxnSpLocks/>
          </p:cNvCxnSpPr>
          <p:nvPr/>
        </p:nvCxnSpPr>
        <p:spPr>
          <a:xfrm>
            <a:off x="5727038" y="4787900"/>
            <a:ext cx="737925" cy="0"/>
          </a:xfrm>
          <a:prstGeom prst="line">
            <a:avLst/>
          </a:prstGeom>
          <a:ln w="12700" cap="rnd">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24" name="文本框 123">
            <a:extLst>
              <a:ext uri="{FF2B5EF4-FFF2-40B4-BE49-F238E27FC236}">
                <a16:creationId xmlns:a16="http://schemas.microsoft.com/office/drawing/2014/main" id="{25A8ED22-EFA8-4254-9EB0-4268B7F601E2}"/>
              </a:ext>
            </a:extLst>
          </p:cNvPr>
          <p:cNvSpPr txBox="1"/>
          <p:nvPr/>
        </p:nvSpPr>
        <p:spPr>
          <a:xfrm>
            <a:off x="1429697" y="5757806"/>
            <a:ext cx="2381578"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答辩人：潘哲</a:t>
            </a:r>
          </a:p>
        </p:txBody>
      </p:sp>
      <p:sp>
        <p:nvSpPr>
          <p:cNvPr id="125" name="文本框 124">
            <a:extLst>
              <a:ext uri="{FF2B5EF4-FFF2-40B4-BE49-F238E27FC236}">
                <a16:creationId xmlns:a16="http://schemas.microsoft.com/office/drawing/2014/main" id="{A900B9A0-5B6A-4880-9E4A-3DBF0D2FD75D}"/>
              </a:ext>
            </a:extLst>
          </p:cNvPr>
          <p:cNvSpPr txBox="1"/>
          <p:nvPr/>
        </p:nvSpPr>
        <p:spPr>
          <a:xfrm>
            <a:off x="4945610" y="5757806"/>
            <a:ext cx="2300780"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指导老师：何水兵</a:t>
            </a:r>
          </a:p>
        </p:txBody>
      </p:sp>
      <p:sp>
        <p:nvSpPr>
          <p:cNvPr id="126" name="文本框 125">
            <a:extLst>
              <a:ext uri="{FF2B5EF4-FFF2-40B4-BE49-F238E27FC236}">
                <a16:creationId xmlns:a16="http://schemas.microsoft.com/office/drawing/2014/main" id="{D2A23395-6015-44AC-B4CE-FDED4AE2CC59}"/>
              </a:ext>
            </a:extLst>
          </p:cNvPr>
          <p:cNvSpPr txBox="1"/>
          <p:nvPr/>
        </p:nvSpPr>
        <p:spPr>
          <a:xfrm>
            <a:off x="8380725" y="5757806"/>
            <a:ext cx="2496366"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答辩时间：</a:t>
            </a:r>
            <a:r>
              <a:rPr lang="en-US" altLang="zh-CN" sz="2000" dirty="0">
                <a:solidFill>
                  <a:schemeClr val="tx1">
                    <a:lumMod val="75000"/>
                    <a:lumOff val="25000"/>
                  </a:schemeClr>
                </a:solidFill>
                <a:latin typeface="仿宋" panose="02010609060101010101" pitchFamily="49" charset="-122"/>
                <a:ea typeface="仿宋" panose="02010609060101010101" pitchFamily="49" charset="-122"/>
              </a:rPr>
              <a:t>2024.6.4</a:t>
            </a:r>
            <a:endParaRPr lang="zh-CN" altLang="en-US" sz="2000" dirty="0">
              <a:solidFill>
                <a:schemeClr val="tx1">
                  <a:lumMod val="75000"/>
                  <a:lumOff val="25000"/>
                </a:schemeClr>
              </a:solidFill>
              <a:latin typeface="仿宋" panose="02010609060101010101" pitchFamily="49" charset="-122"/>
              <a:ea typeface="仿宋" panose="02010609060101010101" pitchFamily="49" charset="-122"/>
            </a:endParaRPr>
          </a:p>
        </p:txBody>
      </p:sp>
      <p:sp>
        <p:nvSpPr>
          <p:cNvPr id="50" name="文本框 49">
            <a:extLst>
              <a:ext uri="{FF2B5EF4-FFF2-40B4-BE49-F238E27FC236}">
                <a16:creationId xmlns:a16="http://schemas.microsoft.com/office/drawing/2014/main" id="{CD115A0B-92B0-4102-B362-D49E08E62154}"/>
              </a:ext>
            </a:extLst>
          </p:cNvPr>
          <p:cNvSpPr txBox="1"/>
          <p:nvPr/>
        </p:nvSpPr>
        <p:spPr>
          <a:xfrm>
            <a:off x="1626480" y="2980041"/>
            <a:ext cx="8939040" cy="1200329"/>
          </a:xfrm>
          <a:prstGeom prst="rect">
            <a:avLst/>
          </a:prstGeom>
          <a:noFill/>
        </p:spPr>
        <p:txBody>
          <a:bodyPr wrap="square" rtlCol="0">
            <a:spAutoFit/>
          </a:bodyPr>
          <a:lstStyle/>
          <a:p>
            <a:pPr algn="ctr"/>
            <a:r>
              <a:rPr lang="en-US" altLang="zh-CN" sz="360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rPr>
              <a:t>Research on Maximal Biclique Enumeration in Large Bipartite Graphs</a:t>
            </a:r>
            <a:endParaRPr lang="zh-CN" altLang="en-US" sz="360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781572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86621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绪论</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研究内容与论文组织结构</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01</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2" name="表格 21">
            <a:extLst>
              <a:ext uri="{FF2B5EF4-FFF2-40B4-BE49-F238E27FC236}">
                <a16:creationId xmlns:a16="http://schemas.microsoft.com/office/drawing/2014/main" id="{B1D5E9B7-76F1-4594-A357-0EA732782842}"/>
              </a:ext>
            </a:extLst>
          </p:cNvPr>
          <p:cNvGraphicFramePr>
            <a:graphicFrameLocks noGrp="1"/>
          </p:cNvGraphicFramePr>
          <p:nvPr>
            <p:extLst>
              <p:ext uri="{D42A27DB-BD31-4B8C-83A1-F6EECF244321}">
                <p14:modId xmlns:p14="http://schemas.microsoft.com/office/powerpoint/2010/main" val="2061018836"/>
              </p:ext>
            </p:extLst>
          </p:nvPr>
        </p:nvGraphicFramePr>
        <p:xfrm>
          <a:off x="1530349" y="1403338"/>
          <a:ext cx="9384031" cy="4680000"/>
        </p:xfrm>
        <a:graphic>
          <a:graphicData uri="http://schemas.openxmlformats.org/drawingml/2006/table">
            <a:tbl>
              <a:tblPr firstRow="1" bandRow="1">
                <a:tableStyleId>{5C22544A-7EE6-4342-B048-85BDC9FD1C3A}</a:tableStyleId>
              </a:tblPr>
              <a:tblGrid>
                <a:gridCol w="3221478">
                  <a:extLst>
                    <a:ext uri="{9D8B030D-6E8A-4147-A177-3AD203B41FA5}">
                      <a16:colId xmlns:a16="http://schemas.microsoft.com/office/drawing/2014/main" val="3325242010"/>
                    </a:ext>
                  </a:extLst>
                </a:gridCol>
                <a:gridCol w="4526267">
                  <a:extLst>
                    <a:ext uri="{9D8B030D-6E8A-4147-A177-3AD203B41FA5}">
                      <a16:colId xmlns:a16="http://schemas.microsoft.com/office/drawing/2014/main" val="799172101"/>
                    </a:ext>
                  </a:extLst>
                </a:gridCol>
                <a:gridCol w="1636286">
                  <a:extLst>
                    <a:ext uri="{9D8B030D-6E8A-4147-A177-3AD203B41FA5}">
                      <a16:colId xmlns:a16="http://schemas.microsoft.com/office/drawing/2014/main" val="11200919"/>
                    </a:ext>
                  </a:extLst>
                </a:gridCol>
              </a:tblGrid>
              <a:tr h="1332000">
                <a:tc rowSpan="3">
                  <a:txBody>
                    <a:bodyPr/>
                    <a:lstStyle/>
                    <a:p>
                      <a:r>
                        <a:rPr lang="zh-CN" altLang="en-US" b="1" dirty="0">
                          <a:solidFill>
                            <a:schemeClr val="accent1">
                              <a:lumMod val="75000"/>
                            </a:schemeClr>
                          </a:solidFill>
                          <a:latin typeface="黑体" panose="02010609060101010101" pitchFamily="49" charset="-122"/>
                          <a:ea typeface="黑体" panose="02010609060101010101" pitchFamily="49" charset="-122"/>
                        </a:rPr>
                        <a:t>第一章</a:t>
                      </a:r>
                    </a:p>
                  </a:txBody>
                  <a:tcPr>
                    <a:lnL w="12700" cap="flat" cmpd="sng" algn="ctr">
                      <a:solidFill>
                        <a:schemeClr val="bg1">
                          <a:lumMod val="50000"/>
                        </a:schemeClr>
                      </a:solidFill>
                      <a:prstDash val="lgDash"/>
                      <a:round/>
                      <a:headEnd type="none" w="med" len="med"/>
                      <a:tailEnd type="none" w="med" len="med"/>
                    </a:lnL>
                    <a:lnR w="12700" cap="flat" cmpd="sng" algn="ctr">
                      <a:solidFill>
                        <a:schemeClr val="bg1">
                          <a:lumMod val="50000"/>
                        </a:schemeClr>
                      </a:solidFill>
                      <a:prstDash val="lgDash"/>
                      <a:round/>
                      <a:headEnd type="none" w="med" len="med"/>
                      <a:tailEnd type="none" w="med" len="med"/>
                    </a:lnR>
                    <a:lnT w="12700" cap="flat" cmpd="sng" algn="ctr">
                      <a:solidFill>
                        <a:schemeClr val="bg1">
                          <a:lumMod val="50000"/>
                        </a:schemeClr>
                      </a:solidFill>
                      <a:prstDash val="lgDash"/>
                      <a:round/>
                      <a:headEnd type="none" w="med" len="med"/>
                      <a:tailEnd type="none" w="med" len="med"/>
                    </a:lnT>
                    <a:lnB w="12700" cap="flat" cmpd="sng" algn="ctr">
                      <a:solidFill>
                        <a:schemeClr val="bg1">
                          <a:lumMod val="50000"/>
                        </a:schemeClr>
                      </a:solidFill>
                      <a:prstDash val="lg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黑体" panose="02010609060101010101" pitchFamily="49" charset="-122"/>
                          <a:ea typeface="黑体" panose="02010609060101010101" pitchFamily="49" charset="-122"/>
                        </a:rPr>
                        <a:t>第二章</a:t>
                      </a:r>
                    </a:p>
                    <a:p>
                      <a:endParaRPr lang="zh-CN" altLang="en-US" b="1" dirty="0">
                        <a:solidFill>
                          <a:schemeClr val="accent1">
                            <a:lumMod val="75000"/>
                          </a:schemeClr>
                        </a:solidFill>
                        <a:latin typeface="黑体" panose="02010609060101010101" pitchFamily="49" charset="-122"/>
                        <a:ea typeface="黑体" panose="02010609060101010101" pitchFamily="49" charset="-122"/>
                      </a:endParaRPr>
                    </a:p>
                  </a:txBody>
                  <a:tcPr>
                    <a:lnL w="12700" cap="flat" cmpd="sng" algn="ctr">
                      <a:solidFill>
                        <a:schemeClr val="bg1">
                          <a:lumMod val="50000"/>
                        </a:schemeClr>
                      </a:solidFill>
                      <a:prstDash val="lgDash"/>
                      <a:round/>
                      <a:headEnd type="none" w="med" len="med"/>
                      <a:tailEnd type="none" w="med" len="med"/>
                    </a:lnL>
                    <a:lnR w="12700" cap="flat" cmpd="sng" algn="ctr">
                      <a:solidFill>
                        <a:schemeClr val="bg1">
                          <a:lumMod val="50000"/>
                        </a:schemeClr>
                      </a:solidFill>
                      <a:prstDash val="lgDash"/>
                      <a:round/>
                      <a:headEnd type="none" w="med" len="med"/>
                      <a:tailEnd type="none" w="med" len="med"/>
                    </a:lnR>
                    <a:lnT w="12700" cap="flat" cmpd="sng" algn="ctr">
                      <a:solidFill>
                        <a:schemeClr val="bg1">
                          <a:lumMod val="50000"/>
                        </a:schemeClr>
                      </a:solidFill>
                      <a:prstDash val="lgDash"/>
                      <a:round/>
                      <a:headEnd type="none" w="med" len="med"/>
                      <a:tailEnd type="none" w="med" len="med"/>
                    </a:lnT>
                    <a:lnB w="12700" cap="flat" cmpd="sng" algn="ctr">
                      <a:solidFill>
                        <a:schemeClr val="bg1">
                          <a:lumMod val="50000"/>
                        </a:schemeClr>
                      </a:solidFill>
                      <a:prstDash val="lgDash"/>
                      <a:round/>
                      <a:headEnd type="none" w="med" len="med"/>
                      <a:tailEnd type="none" w="med" len="med"/>
                    </a:lnB>
                    <a:noFill/>
                  </a:tcPr>
                </a:tc>
                <a:tc rowSpan="3">
                  <a:txBody>
                    <a:bodyPr/>
                    <a:lstStyle/>
                    <a:p>
                      <a:r>
                        <a:rPr lang="zh-CN" altLang="en-US" b="1" dirty="0">
                          <a:solidFill>
                            <a:schemeClr val="accent1">
                              <a:lumMod val="75000"/>
                            </a:schemeClr>
                          </a:solidFill>
                          <a:latin typeface="黑体" panose="02010609060101010101" pitchFamily="49" charset="-122"/>
                          <a:ea typeface="黑体" panose="02010609060101010101" pitchFamily="49" charset="-122"/>
                        </a:rPr>
                        <a:t>第五章</a:t>
                      </a:r>
                    </a:p>
                  </a:txBody>
                  <a:tcPr>
                    <a:lnL w="12700" cap="flat" cmpd="sng" algn="ctr">
                      <a:solidFill>
                        <a:schemeClr val="bg1">
                          <a:lumMod val="50000"/>
                        </a:schemeClr>
                      </a:solidFill>
                      <a:prstDash val="lgDash"/>
                      <a:round/>
                      <a:headEnd type="none" w="med" len="med"/>
                      <a:tailEnd type="none" w="med" len="med"/>
                    </a:lnL>
                    <a:lnR w="12700" cap="flat" cmpd="sng" algn="ctr">
                      <a:solidFill>
                        <a:schemeClr val="bg1">
                          <a:lumMod val="50000"/>
                        </a:schemeClr>
                      </a:solidFill>
                      <a:prstDash val="lgDash"/>
                      <a:round/>
                      <a:headEnd type="none" w="med" len="med"/>
                      <a:tailEnd type="none" w="med" len="med"/>
                    </a:lnR>
                    <a:lnT w="12700" cap="flat" cmpd="sng" algn="ctr">
                      <a:solidFill>
                        <a:schemeClr val="bg1">
                          <a:lumMod val="50000"/>
                        </a:schemeClr>
                      </a:solidFill>
                      <a:prstDash val="lgDash"/>
                      <a:round/>
                      <a:headEnd type="none" w="med" len="med"/>
                      <a:tailEnd type="none" w="med" len="med"/>
                    </a:lnT>
                    <a:lnB w="12700" cap="flat" cmpd="sng" algn="ctr">
                      <a:solidFill>
                        <a:schemeClr val="bg1">
                          <a:lumMod val="50000"/>
                        </a:schemeClr>
                      </a:solidFill>
                      <a:prstDash val="lgDash"/>
                      <a:round/>
                      <a:headEnd type="none" w="med" len="med"/>
                      <a:tailEnd type="none" w="med" len="med"/>
                    </a:lnB>
                    <a:noFill/>
                  </a:tcPr>
                </a:tc>
                <a:extLst>
                  <a:ext uri="{0D108BD9-81ED-4DB2-BD59-A6C34878D82A}">
                    <a16:rowId xmlns:a16="http://schemas.microsoft.com/office/drawing/2014/main" val="3139343292"/>
                  </a:ext>
                </a:extLst>
              </a:tr>
              <a:tr h="1332000">
                <a:tc vMerge="1">
                  <a:txBody>
                    <a:bodyPr/>
                    <a:lstStyle/>
                    <a:p>
                      <a:endParaRPr lang="zh-CN"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黑体" panose="02010609060101010101" pitchFamily="49" charset="-122"/>
                          <a:ea typeface="黑体" panose="02010609060101010101" pitchFamily="49" charset="-122"/>
                        </a:rPr>
                        <a:t>第三章</a:t>
                      </a:r>
                    </a:p>
                    <a:p>
                      <a:endParaRPr lang="zh-CN" altLang="en-US" b="1" dirty="0">
                        <a:solidFill>
                          <a:schemeClr val="accent1">
                            <a:lumMod val="75000"/>
                          </a:schemeClr>
                        </a:solidFill>
                        <a:latin typeface="黑体" panose="02010609060101010101" pitchFamily="49" charset="-122"/>
                        <a:ea typeface="黑体" panose="02010609060101010101" pitchFamily="49" charset="-122"/>
                      </a:endParaRPr>
                    </a:p>
                  </a:txBody>
                  <a:tcPr>
                    <a:lnL w="12700" cap="flat" cmpd="sng" algn="ctr">
                      <a:solidFill>
                        <a:schemeClr val="bg1">
                          <a:lumMod val="50000"/>
                        </a:schemeClr>
                      </a:solidFill>
                      <a:prstDash val="lgDash"/>
                      <a:round/>
                      <a:headEnd type="none" w="med" len="med"/>
                      <a:tailEnd type="none" w="med" len="med"/>
                    </a:lnL>
                    <a:lnR w="12700" cap="flat" cmpd="sng" algn="ctr">
                      <a:solidFill>
                        <a:schemeClr val="bg1">
                          <a:lumMod val="50000"/>
                        </a:schemeClr>
                      </a:solidFill>
                      <a:prstDash val="lgDash"/>
                      <a:round/>
                      <a:headEnd type="none" w="med" len="med"/>
                      <a:tailEnd type="none" w="med" len="med"/>
                    </a:lnR>
                    <a:lnT w="12700" cap="flat" cmpd="sng" algn="ctr">
                      <a:solidFill>
                        <a:schemeClr val="bg1">
                          <a:lumMod val="50000"/>
                        </a:schemeClr>
                      </a:solidFill>
                      <a:prstDash val="lgDash"/>
                      <a:round/>
                      <a:headEnd type="none" w="med" len="med"/>
                      <a:tailEnd type="none" w="med" len="med"/>
                    </a:lnT>
                    <a:lnB w="12700" cap="flat" cmpd="sng" algn="ctr">
                      <a:solidFill>
                        <a:schemeClr val="bg1">
                          <a:lumMod val="50000"/>
                        </a:schemeClr>
                      </a:solidFill>
                      <a:prstDash val="lgDash"/>
                      <a:round/>
                      <a:headEnd type="none" w="med" len="med"/>
                      <a:tailEnd type="none" w="med" len="med"/>
                    </a:lnB>
                    <a:noFill/>
                  </a:tcPr>
                </a:tc>
                <a:tc vMerge="1">
                  <a:txBody>
                    <a:bodyPr/>
                    <a:lstStyle/>
                    <a:p>
                      <a:endParaRPr lang="zh-CN"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extLst>
                  <a:ext uri="{0D108BD9-81ED-4DB2-BD59-A6C34878D82A}">
                    <a16:rowId xmlns:a16="http://schemas.microsoft.com/office/drawing/2014/main" val="2527419952"/>
                  </a:ext>
                </a:extLst>
              </a:tr>
              <a:tr h="2016000">
                <a:tc vMerge="1">
                  <a:txBody>
                    <a:bodyPr/>
                    <a:lstStyle/>
                    <a:p>
                      <a:endParaRPr lang="zh-CN"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黑体" panose="02010609060101010101" pitchFamily="49" charset="-122"/>
                          <a:ea typeface="黑体" panose="02010609060101010101" pitchFamily="49" charset="-122"/>
                        </a:rPr>
                        <a:t>第四章</a:t>
                      </a:r>
                    </a:p>
                    <a:p>
                      <a:endParaRPr lang="zh-CN" altLang="en-US" b="1" dirty="0">
                        <a:solidFill>
                          <a:schemeClr val="accent1">
                            <a:lumMod val="75000"/>
                          </a:schemeClr>
                        </a:solidFill>
                        <a:latin typeface="黑体" panose="02010609060101010101" pitchFamily="49" charset="-122"/>
                        <a:ea typeface="黑体" panose="02010609060101010101" pitchFamily="49" charset="-122"/>
                      </a:endParaRPr>
                    </a:p>
                  </a:txBody>
                  <a:tcPr>
                    <a:lnL w="12700" cap="flat" cmpd="sng" algn="ctr">
                      <a:solidFill>
                        <a:schemeClr val="bg1">
                          <a:lumMod val="50000"/>
                        </a:schemeClr>
                      </a:solidFill>
                      <a:prstDash val="lgDash"/>
                      <a:round/>
                      <a:headEnd type="none" w="med" len="med"/>
                      <a:tailEnd type="none" w="med" len="med"/>
                    </a:lnL>
                    <a:lnR w="12700" cap="flat" cmpd="sng" algn="ctr">
                      <a:solidFill>
                        <a:schemeClr val="bg1">
                          <a:lumMod val="50000"/>
                        </a:schemeClr>
                      </a:solidFill>
                      <a:prstDash val="lgDash"/>
                      <a:round/>
                      <a:headEnd type="none" w="med" len="med"/>
                      <a:tailEnd type="none" w="med" len="med"/>
                    </a:lnR>
                    <a:lnT w="12700" cap="flat" cmpd="sng" algn="ctr">
                      <a:solidFill>
                        <a:schemeClr val="bg1">
                          <a:lumMod val="50000"/>
                        </a:schemeClr>
                      </a:solidFill>
                      <a:prstDash val="lgDash"/>
                      <a:round/>
                      <a:headEnd type="none" w="med" len="med"/>
                      <a:tailEnd type="none" w="med" len="med"/>
                    </a:lnT>
                    <a:lnB w="12700" cap="flat" cmpd="sng" algn="ctr">
                      <a:solidFill>
                        <a:schemeClr val="bg1">
                          <a:lumMod val="50000"/>
                        </a:schemeClr>
                      </a:solidFill>
                      <a:prstDash val="lgDash"/>
                      <a:round/>
                      <a:headEnd type="none" w="med" len="med"/>
                      <a:tailEnd type="none" w="med" len="med"/>
                    </a:lnB>
                    <a:noFill/>
                  </a:tcPr>
                </a:tc>
                <a:tc vMerge="1">
                  <a:txBody>
                    <a:bodyPr/>
                    <a:lstStyle/>
                    <a:p>
                      <a:endParaRPr lang="zh-CN"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extLst>
                  <a:ext uri="{0D108BD9-81ED-4DB2-BD59-A6C34878D82A}">
                    <a16:rowId xmlns:a16="http://schemas.microsoft.com/office/drawing/2014/main" val="295285281"/>
                  </a:ext>
                </a:extLst>
              </a:tr>
            </a:tbl>
          </a:graphicData>
        </a:graphic>
      </p:graphicFrame>
      <p:grpSp>
        <p:nvGrpSpPr>
          <p:cNvPr id="23" name="组合 22">
            <a:extLst>
              <a:ext uri="{FF2B5EF4-FFF2-40B4-BE49-F238E27FC236}">
                <a16:creationId xmlns:a16="http://schemas.microsoft.com/office/drawing/2014/main" id="{17AF6783-09E9-4A79-B39B-4B365FE9DAA5}"/>
              </a:ext>
            </a:extLst>
          </p:cNvPr>
          <p:cNvGrpSpPr/>
          <p:nvPr/>
        </p:nvGrpSpPr>
        <p:grpSpPr>
          <a:xfrm>
            <a:off x="1620326" y="2926489"/>
            <a:ext cx="1306331" cy="3636274"/>
            <a:chOff x="778435" y="1918265"/>
            <a:chExt cx="1306331" cy="3636274"/>
          </a:xfrm>
        </p:grpSpPr>
        <p:sp>
          <p:nvSpPr>
            <p:cNvPr id="24" name="矩形: 圆角 23">
              <a:extLst>
                <a:ext uri="{FF2B5EF4-FFF2-40B4-BE49-F238E27FC236}">
                  <a16:creationId xmlns:a16="http://schemas.microsoft.com/office/drawing/2014/main" id="{69AF486A-1CBB-49A7-BF75-AF4E0A876BFE}"/>
                </a:ext>
              </a:extLst>
            </p:cNvPr>
            <p:cNvSpPr/>
            <p:nvPr/>
          </p:nvSpPr>
          <p:spPr>
            <a:xfrm>
              <a:off x="778435" y="1918265"/>
              <a:ext cx="1306331" cy="1607434"/>
            </a:xfrm>
            <a:prstGeom prst="roundRect">
              <a:avLst>
                <a:gd name="adj" fmla="val 8579"/>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200"/>
                </a:spcAft>
              </a:pPr>
              <a:r>
                <a:rPr lang="zh-CN" altLang="en-US" b="1" dirty="0">
                  <a:solidFill>
                    <a:schemeClr val="tx1"/>
                  </a:solidFill>
                  <a:latin typeface="黑体" panose="02010609060101010101" pitchFamily="49" charset="-122"/>
                  <a:ea typeface="黑体" panose="02010609060101010101" pitchFamily="49" charset="-122"/>
                </a:rPr>
                <a:t>大规模二分图中的极大二分团枚举方法研究</a:t>
              </a:r>
              <a:endParaRPr lang="en-US" altLang="zh-CN" b="1" dirty="0">
                <a:solidFill>
                  <a:schemeClr val="tx1"/>
                </a:solidFill>
                <a:latin typeface="黑体" panose="02010609060101010101" pitchFamily="49" charset="-122"/>
                <a:ea typeface="黑体" panose="02010609060101010101" pitchFamily="49" charset="-122"/>
              </a:endParaRPr>
            </a:p>
          </p:txBody>
        </p:sp>
        <p:sp>
          <p:nvSpPr>
            <p:cNvPr id="25" name="文本框 24">
              <a:extLst>
                <a:ext uri="{FF2B5EF4-FFF2-40B4-BE49-F238E27FC236}">
                  <a16:creationId xmlns:a16="http://schemas.microsoft.com/office/drawing/2014/main" id="{4F8011A2-D91D-4AAF-862F-2C42379ECB17}"/>
                </a:ext>
              </a:extLst>
            </p:cNvPr>
            <p:cNvSpPr txBox="1"/>
            <p:nvPr/>
          </p:nvSpPr>
          <p:spPr>
            <a:xfrm>
              <a:off x="858456" y="5185207"/>
              <a:ext cx="1146289" cy="369332"/>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研究问题</a:t>
              </a:r>
            </a:p>
          </p:txBody>
        </p:sp>
      </p:grpSp>
      <p:grpSp>
        <p:nvGrpSpPr>
          <p:cNvPr id="26" name="组合 25">
            <a:extLst>
              <a:ext uri="{FF2B5EF4-FFF2-40B4-BE49-F238E27FC236}">
                <a16:creationId xmlns:a16="http://schemas.microsoft.com/office/drawing/2014/main" id="{51248D1F-75B7-4A71-BD7C-A9C89E2FA965}"/>
              </a:ext>
            </a:extLst>
          </p:cNvPr>
          <p:cNvGrpSpPr/>
          <p:nvPr/>
        </p:nvGrpSpPr>
        <p:grpSpPr>
          <a:xfrm>
            <a:off x="3165166" y="1811044"/>
            <a:ext cx="1476000" cy="4751719"/>
            <a:chOff x="2428133" y="802820"/>
            <a:chExt cx="1476000" cy="4751719"/>
          </a:xfrm>
        </p:grpSpPr>
        <p:sp>
          <p:nvSpPr>
            <p:cNvPr id="27" name="矩形: 圆角 26">
              <a:extLst>
                <a:ext uri="{FF2B5EF4-FFF2-40B4-BE49-F238E27FC236}">
                  <a16:creationId xmlns:a16="http://schemas.microsoft.com/office/drawing/2014/main" id="{F15C949E-CB81-446B-8C61-3F53192E0DCE}"/>
                </a:ext>
              </a:extLst>
            </p:cNvPr>
            <p:cNvSpPr/>
            <p:nvPr/>
          </p:nvSpPr>
          <p:spPr>
            <a:xfrm>
              <a:off x="2428133" y="802820"/>
              <a:ext cx="1476000" cy="540000"/>
            </a:xfrm>
            <a:prstGeom prst="roundRect">
              <a:avLst/>
            </a:prstGeom>
            <a:solidFill>
              <a:srgbClr val="F0CE8E">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rPr>
                <a:t>搜索空间大，剪枝方法欠佳</a:t>
              </a:r>
            </a:p>
          </p:txBody>
        </p:sp>
        <p:sp>
          <p:nvSpPr>
            <p:cNvPr id="28" name="矩形: 圆角 27">
              <a:extLst>
                <a:ext uri="{FF2B5EF4-FFF2-40B4-BE49-F238E27FC236}">
                  <a16:creationId xmlns:a16="http://schemas.microsoft.com/office/drawing/2014/main" id="{7D770A3C-72B4-48B7-8AAC-CB275011544A}"/>
                </a:ext>
              </a:extLst>
            </p:cNvPr>
            <p:cNvSpPr/>
            <p:nvPr/>
          </p:nvSpPr>
          <p:spPr>
            <a:xfrm>
              <a:off x="2428133" y="2123098"/>
              <a:ext cx="1476000" cy="540000"/>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rPr>
                <a:t>计算不规则，静态结构低效</a:t>
              </a:r>
            </a:p>
          </p:txBody>
        </p:sp>
        <p:sp>
          <p:nvSpPr>
            <p:cNvPr id="29" name="矩形: 圆角 28">
              <a:extLst>
                <a:ext uri="{FF2B5EF4-FFF2-40B4-BE49-F238E27FC236}">
                  <a16:creationId xmlns:a16="http://schemas.microsoft.com/office/drawing/2014/main" id="{D9E73846-1300-4F20-92AC-5EB80E996E84}"/>
                </a:ext>
              </a:extLst>
            </p:cNvPr>
            <p:cNvSpPr/>
            <p:nvPr/>
          </p:nvSpPr>
          <p:spPr>
            <a:xfrm>
              <a:off x="2428133" y="3767520"/>
              <a:ext cx="1476000" cy="54000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rPr>
                <a:t>负载不均匀，并行扩展性差</a:t>
              </a:r>
            </a:p>
          </p:txBody>
        </p:sp>
        <p:sp>
          <p:nvSpPr>
            <p:cNvPr id="30" name="文本框 29">
              <a:extLst>
                <a:ext uri="{FF2B5EF4-FFF2-40B4-BE49-F238E27FC236}">
                  <a16:creationId xmlns:a16="http://schemas.microsoft.com/office/drawing/2014/main" id="{C704734E-4078-42F5-9659-E597CA2CDB95}"/>
                </a:ext>
              </a:extLst>
            </p:cNvPr>
            <p:cNvSpPr txBox="1"/>
            <p:nvPr/>
          </p:nvSpPr>
          <p:spPr>
            <a:xfrm>
              <a:off x="2592989" y="5185207"/>
              <a:ext cx="1146289" cy="369332"/>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研究挑战</a:t>
              </a:r>
            </a:p>
          </p:txBody>
        </p:sp>
      </p:grpSp>
      <p:grpSp>
        <p:nvGrpSpPr>
          <p:cNvPr id="32" name="组合 31">
            <a:extLst>
              <a:ext uri="{FF2B5EF4-FFF2-40B4-BE49-F238E27FC236}">
                <a16:creationId xmlns:a16="http://schemas.microsoft.com/office/drawing/2014/main" id="{D59A697D-3F8D-47EE-B55E-A31674F5AE1D}"/>
              </a:ext>
            </a:extLst>
          </p:cNvPr>
          <p:cNvGrpSpPr/>
          <p:nvPr/>
        </p:nvGrpSpPr>
        <p:grpSpPr>
          <a:xfrm>
            <a:off x="4879675" y="1811044"/>
            <a:ext cx="2304000" cy="4751719"/>
            <a:chOff x="4453973" y="802820"/>
            <a:chExt cx="2304000" cy="4751719"/>
          </a:xfrm>
        </p:grpSpPr>
        <p:sp>
          <p:nvSpPr>
            <p:cNvPr id="33" name="文本框 32">
              <a:extLst>
                <a:ext uri="{FF2B5EF4-FFF2-40B4-BE49-F238E27FC236}">
                  <a16:creationId xmlns:a16="http://schemas.microsoft.com/office/drawing/2014/main" id="{8160729C-216F-4DDF-9862-C05E799499A2}"/>
                </a:ext>
              </a:extLst>
            </p:cNvPr>
            <p:cNvSpPr txBox="1"/>
            <p:nvPr/>
          </p:nvSpPr>
          <p:spPr>
            <a:xfrm>
              <a:off x="5032829" y="5185207"/>
              <a:ext cx="1146289" cy="369332"/>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研究内容</a:t>
              </a:r>
            </a:p>
          </p:txBody>
        </p:sp>
        <p:sp>
          <p:nvSpPr>
            <p:cNvPr id="34" name="矩形: 圆角 33">
              <a:extLst>
                <a:ext uri="{FF2B5EF4-FFF2-40B4-BE49-F238E27FC236}">
                  <a16:creationId xmlns:a16="http://schemas.microsoft.com/office/drawing/2014/main" id="{627C050B-0AF6-4A79-B3D9-0E9139709F9D}"/>
                </a:ext>
              </a:extLst>
            </p:cNvPr>
            <p:cNvSpPr/>
            <p:nvPr/>
          </p:nvSpPr>
          <p:spPr>
            <a:xfrm>
              <a:off x="4453973" y="802820"/>
              <a:ext cx="2304000" cy="540000"/>
            </a:xfrm>
            <a:prstGeom prst="roundRect">
              <a:avLst/>
            </a:prstGeom>
            <a:solidFill>
              <a:srgbClr val="F0CE8E">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主动的极大二分团枚举</a:t>
              </a:r>
              <a:r>
                <a:rPr lang="zh-CN" altLang="en-US" sz="1600" b="1" dirty="0">
                  <a:solidFill>
                    <a:srgbClr val="FF0000"/>
                  </a:solidFill>
                </a:rPr>
                <a:t>剪枝方法 </a:t>
              </a:r>
              <a:r>
                <a:rPr lang="zh-CN" altLang="en-US" sz="1600" b="1" dirty="0">
                  <a:solidFill>
                    <a:schemeClr val="tx1"/>
                  </a:solidFill>
                </a:rPr>
                <a:t>：</a:t>
              </a:r>
              <a:r>
                <a:rPr lang="en-US" altLang="zh-CN" sz="1600" b="1" dirty="0">
                  <a:solidFill>
                    <a:schemeClr val="tx1"/>
                  </a:solidFill>
                </a:rPr>
                <a:t>AMBEA</a:t>
              </a:r>
              <a:endParaRPr lang="zh-CN" altLang="en-US" sz="1600" b="1" dirty="0">
                <a:solidFill>
                  <a:srgbClr val="FF0000"/>
                </a:solidFill>
              </a:endParaRPr>
            </a:p>
          </p:txBody>
        </p:sp>
        <p:sp>
          <p:nvSpPr>
            <p:cNvPr id="35" name="矩形: 圆角 34">
              <a:extLst>
                <a:ext uri="{FF2B5EF4-FFF2-40B4-BE49-F238E27FC236}">
                  <a16:creationId xmlns:a16="http://schemas.microsoft.com/office/drawing/2014/main" id="{F890D9B4-A449-4445-9AA7-4DFEDEBCF9AC}"/>
                </a:ext>
              </a:extLst>
            </p:cNvPr>
            <p:cNvSpPr/>
            <p:nvPr/>
          </p:nvSpPr>
          <p:spPr>
            <a:xfrm>
              <a:off x="4453973" y="2123098"/>
              <a:ext cx="2304000" cy="540000"/>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自适应的极大二分团枚举</a:t>
              </a:r>
              <a:r>
                <a:rPr lang="zh-CN" altLang="en-US" sz="1600" b="1" dirty="0">
                  <a:solidFill>
                    <a:srgbClr val="FF0000"/>
                  </a:solidFill>
                </a:rPr>
                <a:t>数据结构</a:t>
              </a:r>
              <a:r>
                <a:rPr lang="zh-CN" altLang="en-US" sz="1600" b="1" dirty="0">
                  <a:solidFill>
                    <a:schemeClr val="tx1"/>
                  </a:solidFill>
                </a:rPr>
                <a:t>：</a:t>
              </a:r>
              <a:r>
                <a:rPr lang="en-US" altLang="zh-CN" sz="1600" b="1" dirty="0" err="1">
                  <a:solidFill>
                    <a:schemeClr val="tx1"/>
                  </a:solidFill>
                </a:rPr>
                <a:t>AdaMBE</a:t>
              </a:r>
              <a:endParaRPr lang="zh-CN" altLang="en-US" sz="1600" b="1" dirty="0">
                <a:solidFill>
                  <a:srgbClr val="FF0000"/>
                </a:solidFill>
              </a:endParaRPr>
            </a:p>
          </p:txBody>
        </p:sp>
        <p:sp>
          <p:nvSpPr>
            <p:cNvPr id="36" name="矩形: 圆角 35">
              <a:extLst>
                <a:ext uri="{FF2B5EF4-FFF2-40B4-BE49-F238E27FC236}">
                  <a16:creationId xmlns:a16="http://schemas.microsoft.com/office/drawing/2014/main" id="{B9B3D835-1BC0-42B3-A34F-989623013CDB}"/>
                </a:ext>
              </a:extLst>
            </p:cNvPr>
            <p:cNvSpPr/>
            <p:nvPr/>
          </p:nvSpPr>
          <p:spPr>
            <a:xfrm>
              <a:off x="4453973" y="3767520"/>
              <a:ext cx="2304000" cy="54000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ysClr val="windowText" lastClr="000000"/>
                  </a:solidFill>
                </a:rPr>
                <a:t>基于</a:t>
              </a:r>
              <a:r>
                <a:rPr lang="en-US" altLang="zh-CN" sz="1600" b="1" dirty="0">
                  <a:solidFill>
                    <a:sysClr val="windowText" lastClr="000000"/>
                  </a:solidFill>
                </a:rPr>
                <a:t>GPU</a:t>
              </a:r>
              <a:r>
                <a:rPr lang="zh-CN" altLang="en-US" sz="1600" b="1" dirty="0">
                  <a:solidFill>
                    <a:sysClr val="windowText" lastClr="000000"/>
                  </a:solidFill>
                </a:rPr>
                <a:t>的极大二分团枚举</a:t>
              </a:r>
              <a:r>
                <a:rPr lang="zh-CN" altLang="en-US" sz="1600" b="1" dirty="0">
                  <a:solidFill>
                    <a:srgbClr val="FF0000"/>
                  </a:solidFill>
                </a:rPr>
                <a:t>并行算法</a:t>
              </a:r>
              <a:r>
                <a:rPr lang="zh-CN" altLang="en-US" sz="1600" b="1" dirty="0">
                  <a:solidFill>
                    <a:schemeClr val="tx1"/>
                  </a:solidFill>
                </a:rPr>
                <a:t>：</a:t>
              </a:r>
              <a:r>
                <a:rPr lang="en-US" altLang="zh-CN" sz="1600" b="1" dirty="0">
                  <a:solidFill>
                    <a:schemeClr val="tx1"/>
                  </a:solidFill>
                </a:rPr>
                <a:t>GMBE</a:t>
              </a:r>
              <a:endParaRPr lang="zh-CN" altLang="en-US" sz="1600" b="1" dirty="0">
                <a:solidFill>
                  <a:srgbClr val="FF0000"/>
                </a:solidFill>
              </a:endParaRPr>
            </a:p>
          </p:txBody>
        </p:sp>
      </p:grpSp>
      <p:grpSp>
        <p:nvGrpSpPr>
          <p:cNvPr id="37" name="组合 36">
            <a:extLst>
              <a:ext uri="{FF2B5EF4-FFF2-40B4-BE49-F238E27FC236}">
                <a16:creationId xmlns:a16="http://schemas.microsoft.com/office/drawing/2014/main" id="{3E49E125-9BAC-4825-BE39-74346453FC6D}"/>
              </a:ext>
            </a:extLst>
          </p:cNvPr>
          <p:cNvGrpSpPr/>
          <p:nvPr/>
        </p:nvGrpSpPr>
        <p:grpSpPr>
          <a:xfrm>
            <a:off x="7422184" y="1486899"/>
            <a:ext cx="1728000" cy="5075864"/>
            <a:chOff x="7315566" y="478675"/>
            <a:chExt cx="1728000" cy="5075864"/>
          </a:xfrm>
        </p:grpSpPr>
        <p:sp>
          <p:nvSpPr>
            <p:cNvPr id="38" name="文本框 37">
              <a:extLst>
                <a:ext uri="{FF2B5EF4-FFF2-40B4-BE49-F238E27FC236}">
                  <a16:creationId xmlns:a16="http://schemas.microsoft.com/office/drawing/2014/main" id="{BCE60347-CB5D-493B-A662-6C49AF55C788}"/>
                </a:ext>
              </a:extLst>
            </p:cNvPr>
            <p:cNvSpPr txBox="1"/>
            <p:nvPr/>
          </p:nvSpPr>
          <p:spPr>
            <a:xfrm>
              <a:off x="7460541" y="5185207"/>
              <a:ext cx="1438050" cy="369332"/>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相关技术点</a:t>
              </a:r>
            </a:p>
          </p:txBody>
        </p:sp>
        <p:sp>
          <p:nvSpPr>
            <p:cNvPr id="39" name="矩形: 圆角 38">
              <a:extLst>
                <a:ext uri="{FF2B5EF4-FFF2-40B4-BE49-F238E27FC236}">
                  <a16:creationId xmlns:a16="http://schemas.microsoft.com/office/drawing/2014/main" id="{92E6A956-7C95-4CFA-B11C-9CFA2DBB1D35}"/>
                </a:ext>
              </a:extLst>
            </p:cNvPr>
            <p:cNvSpPr/>
            <p:nvPr/>
          </p:nvSpPr>
          <p:spPr>
            <a:xfrm>
              <a:off x="7315566" y="478675"/>
              <a:ext cx="1728000" cy="540000"/>
            </a:xfrm>
            <a:prstGeom prst="roundRect">
              <a:avLst/>
            </a:prstGeom>
            <a:solidFill>
              <a:srgbClr val="F0CE8E">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latin typeface="仿宋" panose="02010609060101010101" pitchFamily="49" charset="-122"/>
                  <a:ea typeface="仿宋" panose="02010609060101010101" pitchFamily="49" charset="-122"/>
                </a:rPr>
                <a:t>主动的集</a:t>
              </a:r>
              <a:endParaRPr lang="en-US" altLang="zh-CN" sz="1600" dirty="0">
                <a:solidFill>
                  <a:sysClr val="windowText" lastClr="000000"/>
                </a:solidFill>
                <a:latin typeface="仿宋" panose="02010609060101010101" pitchFamily="49" charset="-122"/>
                <a:ea typeface="仿宋" panose="02010609060101010101" pitchFamily="49" charset="-122"/>
              </a:endParaRPr>
            </a:p>
            <a:p>
              <a:pPr algn="ctr"/>
              <a:r>
                <a:rPr lang="zh-CN" altLang="en-US" sz="1600" dirty="0">
                  <a:solidFill>
                    <a:sysClr val="windowText" lastClr="000000"/>
                  </a:solidFill>
                  <a:latin typeface="仿宋" panose="02010609060101010101" pitchFamily="49" charset="-122"/>
                  <a:ea typeface="仿宋" panose="02010609060101010101" pitchFamily="49" charset="-122"/>
                </a:rPr>
                <a:t>合枚举树</a:t>
              </a:r>
            </a:p>
          </p:txBody>
        </p:sp>
        <p:sp>
          <p:nvSpPr>
            <p:cNvPr id="40" name="矩形: 圆角 39">
              <a:extLst>
                <a:ext uri="{FF2B5EF4-FFF2-40B4-BE49-F238E27FC236}">
                  <a16:creationId xmlns:a16="http://schemas.microsoft.com/office/drawing/2014/main" id="{D288A732-EEA6-4606-93AA-F72B636289EC}"/>
                </a:ext>
              </a:extLst>
            </p:cNvPr>
            <p:cNvSpPr/>
            <p:nvPr/>
          </p:nvSpPr>
          <p:spPr>
            <a:xfrm>
              <a:off x="7315566" y="1136444"/>
              <a:ext cx="1728000" cy="540000"/>
            </a:xfrm>
            <a:prstGeom prst="roundRect">
              <a:avLst/>
            </a:prstGeom>
            <a:solidFill>
              <a:srgbClr val="F0CE8E">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latin typeface="仿宋" panose="02010609060101010101" pitchFamily="49" charset="-122"/>
                  <a:ea typeface="仿宋" panose="02010609060101010101" pitchFamily="49" charset="-122"/>
                </a:rPr>
                <a:t>主动的顶点合</a:t>
              </a:r>
              <a:endParaRPr lang="en-US" altLang="zh-CN" sz="1600" dirty="0">
                <a:solidFill>
                  <a:sysClr val="windowText" lastClr="000000"/>
                </a:solidFill>
                <a:latin typeface="仿宋" panose="02010609060101010101" pitchFamily="49" charset="-122"/>
                <a:ea typeface="仿宋" panose="02010609060101010101" pitchFamily="49" charset="-122"/>
              </a:endParaRPr>
            </a:p>
            <a:p>
              <a:pPr algn="ctr"/>
              <a:r>
                <a:rPr lang="zh-CN" altLang="en-US" sz="1600" dirty="0">
                  <a:solidFill>
                    <a:sysClr val="windowText" lastClr="000000"/>
                  </a:solidFill>
                  <a:latin typeface="仿宋" panose="02010609060101010101" pitchFamily="49" charset="-122"/>
                  <a:ea typeface="仿宋" panose="02010609060101010101" pitchFamily="49" charset="-122"/>
                </a:rPr>
                <a:t>并剪枝方法</a:t>
              </a:r>
            </a:p>
          </p:txBody>
        </p:sp>
        <p:sp>
          <p:nvSpPr>
            <p:cNvPr id="41" name="矩形: 圆角 40">
              <a:extLst>
                <a:ext uri="{FF2B5EF4-FFF2-40B4-BE49-F238E27FC236}">
                  <a16:creationId xmlns:a16="http://schemas.microsoft.com/office/drawing/2014/main" id="{D107A318-C5B4-4355-A441-B2EF738CE9A7}"/>
                </a:ext>
              </a:extLst>
            </p:cNvPr>
            <p:cNvSpPr/>
            <p:nvPr/>
          </p:nvSpPr>
          <p:spPr>
            <a:xfrm>
              <a:off x="7315566" y="1794213"/>
              <a:ext cx="1728000" cy="540000"/>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latin typeface="仿宋" panose="02010609060101010101" pitchFamily="49" charset="-122"/>
                  <a:ea typeface="仿宋" panose="02010609060101010101" pitchFamily="49" charset="-122"/>
                </a:rPr>
                <a:t>基于局部计算子图的优化方法</a:t>
              </a:r>
            </a:p>
          </p:txBody>
        </p:sp>
        <p:sp>
          <p:nvSpPr>
            <p:cNvPr id="42" name="矩形: 圆角 41">
              <a:extLst>
                <a:ext uri="{FF2B5EF4-FFF2-40B4-BE49-F238E27FC236}">
                  <a16:creationId xmlns:a16="http://schemas.microsoft.com/office/drawing/2014/main" id="{37EEC380-B614-4F5F-9BA2-687C519AC95E}"/>
                </a:ext>
              </a:extLst>
            </p:cNvPr>
            <p:cNvSpPr/>
            <p:nvPr/>
          </p:nvSpPr>
          <p:spPr>
            <a:xfrm>
              <a:off x="7315566" y="2451982"/>
              <a:ext cx="1728000" cy="540000"/>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latin typeface="仿宋" panose="02010609060101010101" pitchFamily="49" charset="-122"/>
                  <a:ea typeface="仿宋" panose="02010609060101010101" pitchFamily="49" charset="-122"/>
                </a:rPr>
                <a:t>基于位图的动</a:t>
              </a:r>
              <a:endParaRPr lang="en-US" altLang="zh-CN" sz="1600" dirty="0">
                <a:solidFill>
                  <a:sysClr val="windowText" lastClr="000000"/>
                </a:solidFill>
                <a:latin typeface="仿宋" panose="02010609060101010101" pitchFamily="49" charset="-122"/>
                <a:ea typeface="仿宋" panose="02010609060101010101" pitchFamily="49" charset="-122"/>
              </a:endParaRPr>
            </a:p>
            <a:p>
              <a:pPr algn="ctr"/>
              <a:r>
                <a:rPr lang="zh-CN" altLang="en-US" sz="1600" dirty="0">
                  <a:solidFill>
                    <a:sysClr val="windowText" lastClr="000000"/>
                  </a:solidFill>
                  <a:latin typeface="仿宋" panose="02010609060101010101" pitchFamily="49" charset="-122"/>
                  <a:ea typeface="仿宋" panose="02010609060101010101" pitchFamily="49" charset="-122"/>
                </a:rPr>
                <a:t>态子图方法</a:t>
              </a:r>
            </a:p>
          </p:txBody>
        </p:sp>
        <p:sp>
          <p:nvSpPr>
            <p:cNvPr id="43" name="矩形: 圆角 42">
              <a:extLst>
                <a:ext uri="{FF2B5EF4-FFF2-40B4-BE49-F238E27FC236}">
                  <a16:creationId xmlns:a16="http://schemas.microsoft.com/office/drawing/2014/main" id="{347CBC15-B747-45AE-8C22-532191D25E3C}"/>
                </a:ext>
              </a:extLst>
            </p:cNvPr>
            <p:cNvSpPr/>
            <p:nvPr/>
          </p:nvSpPr>
          <p:spPr>
            <a:xfrm>
              <a:off x="7315566" y="3109751"/>
              <a:ext cx="1728000" cy="54000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latin typeface="仿宋" panose="02010609060101010101" pitchFamily="49" charset="-122"/>
                  <a:ea typeface="仿宋" panose="02010609060101010101" pitchFamily="49" charset="-122"/>
                </a:rPr>
                <a:t>基于枚举节点重用的迭代方法</a:t>
              </a:r>
            </a:p>
          </p:txBody>
        </p:sp>
        <p:sp>
          <p:nvSpPr>
            <p:cNvPr id="44" name="矩形: 圆角 43">
              <a:extLst>
                <a:ext uri="{FF2B5EF4-FFF2-40B4-BE49-F238E27FC236}">
                  <a16:creationId xmlns:a16="http://schemas.microsoft.com/office/drawing/2014/main" id="{8999B38D-E43C-4B05-8E1B-1B9F905F82A6}"/>
                </a:ext>
              </a:extLst>
            </p:cNvPr>
            <p:cNvSpPr/>
            <p:nvPr/>
          </p:nvSpPr>
          <p:spPr>
            <a:xfrm>
              <a:off x="7315566" y="3767520"/>
              <a:ext cx="1728000" cy="54000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latin typeface="仿宋" panose="02010609060101010101" pitchFamily="49" charset="-122"/>
                  <a:ea typeface="仿宋" panose="02010609060101010101" pitchFamily="49" charset="-122"/>
                </a:rPr>
                <a:t>局部邻居数量感知的剪枝方法</a:t>
              </a:r>
            </a:p>
          </p:txBody>
        </p:sp>
        <p:sp>
          <p:nvSpPr>
            <p:cNvPr id="45" name="矩形: 圆角 44">
              <a:extLst>
                <a:ext uri="{FF2B5EF4-FFF2-40B4-BE49-F238E27FC236}">
                  <a16:creationId xmlns:a16="http://schemas.microsoft.com/office/drawing/2014/main" id="{727EDF60-054F-4AF7-9283-99377502F64E}"/>
                </a:ext>
              </a:extLst>
            </p:cNvPr>
            <p:cNvSpPr/>
            <p:nvPr/>
          </p:nvSpPr>
          <p:spPr>
            <a:xfrm>
              <a:off x="7315566" y="4425290"/>
              <a:ext cx="1728000" cy="54000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latin typeface="仿宋" panose="02010609060101010101" pitchFamily="49" charset="-122"/>
                  <a:ea typeface="仿宋" panose="02010609060101010101" pitchFamily="49" charset="-122"/>
                </a:rPr>
                <a:t>负载感知的任</a:t>
              </a:r>
              <a:endParaRPr lang="en-US" altLang="zh-CN" sz="1600" dirty="0">
                <a:solidFill>
                  <a:sysClr val="windowText" lastClr="000000"/>
                </a:solidFill>
                <a:latin typeface="仿宋" panose="02010609060101010101" pitchFamily="49" charset="-122"/>
                <a:ea typeface="仿宋" panose="02010609060101010101" pitchFamily="49" charset="-122"/>
              </a:endParaRPr>
            </a:p>
            <a:p>
              <a:pPr algn="ctr"/>
              <a:r>
                <a:rPr lang="zh-CN" altLang="en-US" sz="1600" dirty="0">
                  <a:solidFill>
                    <a:sysClr val="windowText" lastClr="000000"/>
                  </a:solidFill>
                  <a:latin typeface="仿宋" panose="02010609060101010101" pitchFamily="49" charset="-122"/>
                  <a:ea typeface="仿宋" panose="02010609060101010101" pitchFamily="49" charset="-122"/>
                </a:rPr>
                <a:t>务调度方法</a:t>
              </a:r>
            </a:p>
          </p:txBody>
        </p:sp>
      </p:grpSp>
      <p:grpSp>
        <p:nvGrpSpPr>
          <p:cNvPr id="46" name="组合 45">
            <a:extLst>
              <a:ext uri="{FF2B5EF4-FFF2-40B4-BE49-F238E27FC236}">
                <a16:creationId xmlns:a16="http://schemas.microsoft.com/office/drawing/2014/main" id="{D9B75193-E3A4-4825-A3B1-30547E82A99A}"/>
              </a:ext>
            </a:extLst>
          </p:cNvPr>
          <p:cNvGrpSpPr/>
          <p:nvPr/>
        </p:nvGrpSpPr>
        <p:grpSpPr>
          <a:xfrm>
            <a:off x="9388695" y="3536322"/>
            <a:ext cx="1438050" cy="3026441"/>
            <a:chOff x="9239637" y="2528098"/>
            <a:chExt cx="1438050" cy="3026441"/>
          </a:xfrm>
        </p:grpSpPr>
        <p:sp>
          <p:nvSpPr>
            <p:cNvPr id="47" name="文本框 46">
              <a:extLst>
                <a:ext uri="{FF2B5EF4-FFF2-40B4-BE49-F238E27FC236}">
                  <a16:creationId xmlns:a16="http://schemas.microsoft.com/office/drawing/2014/main" id="{74DCA717-508F-4831-9164-8F5B693A78F2}"/>
                </a:ext>
              </a:extLst>
            </p:cNvPr>
            <p:cNvSpPr txBox="1"/>
            <p:nvPr/>
          </p:nvSpPr>
          <p:spPr>
            <a:xfrm>
              <a:off x="9239637" y="5185207"/>
              <a:ext cx="1438050" cy="369332"/>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研究展望</a:t>
              </a:r>
            </a:p>
          </p:txBody>
        </p:sp>
        <p:sp>
          <p:nvSpPr>
            <p:cNvPr id="48" name="矩形: 圆角 47">
              <a:extLst>
                <a:ext uri="{FF2B5EF4-FFF2-40B4-BE49-F238E27FC236}">
                  <a16:creationId xmlns:a16="http://schemas.microsoft.com/office/drawing/2014/main" id="{D22ED3A3-11C7-4BD3-BB6D-8C8871FF81C9}"/>
                </a:ext>
              </a:extLst>
            </p:cNvPr>
            <p:cNvSpPr/>
            <p:nvPr/>
          </p:nvSpPr>
          <p:spPr>
            <a:xfrm>
              <a:off x="9239637" y="2528098"/>
              <a:ext cx="1438050" cy="387769"/>
            </a:xfrm>
            <a:prstGeom prst="roundRect">
              <a:avLst>
                <a:gd name="adj" fmla="val 8579"/>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200"/>
                </a:spcAft>
              </a:pPr>
              <a:r>
                <a:rPr lang="zh-CN" altLang="en-US" b="1" dirty="0">
                  <a:solidFill>
                    <a:schemeClr val="tx1"/>
                  </a:solidFill>
                  <a:latin typeface="黑体" panose="02010609060101010101" pitchFamily="49" charset="-122"/>
                  <a:ea typeface="黑体" panose="02010609060101010101" pitchFamily="49" charset="-122"/>
                </a:rPr>
                <a:t>总结与展望</a:t>
              </a:r>
              <a:endParaRPr lang="en-US" altLang="zh-CN" b="1" dirty="0">
                <a:solidFill>
                  <a:schemeClr val="tx1"/>
                </a:solidFill>
                <a:latin typeface="黑体" panose="02010609060101010101" pitchFamily="49" charset="-122"/>
                <a:ea typeface="黑体" panose="02010609060101010101" pitchFamily="49" charset="-122"/>
              </a:endParaRPr>
            </a:p>
          </p:txBody>
        </p:sp>
      </p:grpSp>
      <p:cxnSp>
        <p:nvCxnSpPr>
          <p:cNvPr id="49" name="直接箭头连接符 48">
            <a:extLst>
              <a:ext uri="{FF2B5EF4-FFF2-40B4-BE49-F238E27FC236}">
                <a16:creationId xmlns:a16="http://schemas.microsoft.com/office/drawing/2014/main" id="{75F79CBA-783E-4180-BE24-F6C7D7E52411}"/>
              </a:ext>
            </a:extLst>
          </p:cNvPr>
          <p:cNvCxnSpPr>
            <a:stCxn id="24" idx="3"/>
            <a:endCxn id="27" idx="1"/>
          </p:cNvCxnSpPr>
          <p:nvPr/>
        </p:nvCxnSpPr>
        <p:spPr>
          <a:xfrm flipV="1">
            <a:off x="2926657" y="2081044"/>
            <a:ext cx="238509" cy="1649162"/>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0" name="直接箭头连接符 49">
            <a:extLst>
              <a:ext uri="{FF2B5EF4-FFF2-40B4-BE49-F238E27FC236}">
                <a16:creationId xmlns:a16="http://schemas.microsoft.com/office/drawing/2014/main" id="{617FBBF8-95D5-4261-8D1E-9FEB3453068C}"/>
              </a:ext>
            </a:extLst>
          </p:cNvPr>
          <p:cNvCxnSpPr>
            <a:cxnSpLocks/>
            <a:stCxn id="24" idx="3"/>
            <a:endCxn id="28" idx="1"/>
          </p:cNvCxnSpPr>
          <p:nvPr/>
        </p:nvCxnSpPr>
        <p:spPr>
          <a:xfrm flipV="1">
            <a:off x="2926657" y="3401322"/>
            <a:ext cx="238509" cy="328884"/>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D0C56FAA-AC0B-46FD-9E5A-3EE7E6BCA336}"/>
              </a:ext>
            </a:extLst>
          </p:cNvPr>
          <p:cNvCxnSpPr>
            <a:cxnSpLocks/>
            <a:stCxn id="24" idx="3"/>
            <a:endCxn id="29" idx="1"/>
          </p:cNvCxnSpPr>
          <p:nvPr/>
        </p:nvCxnSpPr>
        <p:spPr>
          <a:xfrm>
            <a:off x="2926657" y="3730206"/>
            <a:ext cx="238509" cy="1315538"/>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2" name="直接箭头连接符 51">
            <a:extLst>
              <a:ext uri="{FF2B5EF4-FFF2-40B4-BE49-F238E27FC236}">
                <a16:creationId xmlns:a16="http://schemas.microsoft.com/office/drawing/2014/main" id="{1C2AC00A-74D0-47E8-9504-FDABAFF37DA3}"/>
              </a:ext>
            </a:extLst>
          </p:cNvPr>
          <p:cNvCxnSpPr>
            <a:cxnSpLocks/>
            <a:stCxn id="27" idx="3"/>
            <a:endCxn id="34" idx="1"/>
          </p:cNvCxnSpPr>
          <p:nvPr/>
        </p:nvCxnSpPr>
        <p:spPr>
          <a:xfrm>
            <a:off x="4641166" y="2081044"/>
            <a:ext cx="238509"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3" name="直接箭头连接符 52">
            <a:extLst>
              <a:ext uri="{FF2B5EF4-FFF2-40B4-BE49-F238E27FC236}">
                <a16:creationId xmlns:a16="http://schemas.microsoft.com/office/drawing/2014/main" id="{91EDAB6B-C870-404E-B3A3-D04EAA46E6C1}"/>
              </a:ext>
            </a:extLst>
          </p:cNvPr>
          <p:cNvCxnSpPr>
            <a:cxnSpLocks/>
            <a:stCxn id="28" idx="3"/>
            <a:endCxn id="35" idx="1"/>
          </p:cNvCxnSpPr>
          <p:nvPr/>
        </p:nvCxnSpPr>
        <p:spPr>
          <a:xfrm>
            <a:off x="4641166" y="3401322"/>
            <a:ext cx="238509"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a:extLst>
              <a:ext uri="{FF2B5EF4-FFF2-40B4-BE49-F238E27FC236}">
                <a16:creationId xmlns:a16="http://schemas.microsoft.com/office/drawing/2014/main" id="{AD709502-7482-40B8-B726-0DFEEE3141A5}"/>
              </a:ext>
            </a:extLst>
          </p:cNvPr>
          <p:cNvCxnSpPr>
            <a:cxnSpLocks/>
            <a:stCxn id="29" idx="3"/>
            <a:endCxn id="36" idx="1"/>
          </p:cNvCxnSpPr>
          <p:nvPr/>
        </p:nvCxnSpPr>
        <p:spPr>
          <a:xfrm>
            <a:off x="4641166" y="5045744"/>
            <a:ext cx="238509"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a:extLst>
              <a:ext uri="{FF2B5EF4-FFF2-40B4-BE49-F238E27FC236}">
                <a16:creationId xmlns:a16="http://schemas.microsoft.com/office/drawing/2014/main" id="{EEFFB1A1-CDE7-4175-92F8-0CA4F7C2E6FC}"/>
              </a:ext>
            </a:extLst>
          </p:cNvPr>
          <p:cNvCxnSpPr>
            <a:cxnSpLocks/>
            <a:stCxn id="34" idx="3"/>
            <a:endCxn id="39" idx="1"/>
          </p:cNvCxnSpPr>
          <p:nvPr/>
        </p:nvCxnSpPr>
        <p:spPr>
          <a:xfrm flipV="1">
            <a:off x="7183675" y="1756899"/>
            <a:ext cx="238509" cy="324145"/>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6" name="直接箭头连接符 55">
            <a:extLst>
              <a:ext uri="{FF2B5EF4-FFF2-40B4-BE49-F238E27FC236}">
                <a16:creationId xmlns:a16="http://schemas.microsoft.com/office/drawing/2014/main" id="{98D72F58-99E3-4556-A96F-92CA1FB659DC}"/>
              </a:ext>
            </a:extLst>
          </p:cNvPr>
          <p:cNvCxnSpPr>
            <a:cxnSpLocks/>
            <a:stCxn id="34" idx="3"/>
            <a:endCxn id="40" idx="1"/>
          </p:cNvCxnSpPr>
          <p:nvPr/>
        </p:nvCxnSpPr>
        <p:spPr>
          <a:xfrm>
            <a:off x="7183675" y="2081044"/>
            <a:ext cx="238509" cy="333624"/>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7" name="直接箭头连接符 56">
            <a:extLst>
              <a:ext uri="{FF2B5EF4-FFF2-40B4-BE49-F238E27FC236}">
                <a16:creationId xmlns:a16="http://schemas.microsoft.com/office/drawing/2014/main" id="{D3332A4B-AAD7-418F-86EA-1AD18CEFAF97}"/>
              </a:ext>
            </a:extLst>
          </p:cNvPr>
          <p:cNvCxnSpPr>
            <a:cxnSpLocks/>
            <a:stCxn id="35" idx="3"/>
            <a:endCxn id="41" idx="1"/>
          </p:cNvCxnSpPr>
          <p:nvPr/>
        </p:nvCxnSpPr>
        <p:spPr>
          <a:xfrm flipV="1">
            <a:off x="7183675" y="3072437"/>
            <a:ext cx="238509" cy="328885"/>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8" name="直接箭头连接符 57">
            <a:extLst>
              <a:ext uri="{FF2B5EF4-FFF2-40B4-BE49-F238E27FC236}">
                <a16:creationId xmlns:a16="http://schemas.microsoft.com/office/drawing/2014/main" id="{A400C5AB-3D85-4689-B20D-0F385904A91E}"/>
              </a:ext>
            </a:extLst>
          </p:cNvPr>
          <p:cNvCxnSpPr>
            <a:cxnSpLocks/>
            <a:stCxn id="35" idx="3"/>
            <a:endCxn id="42" idx="1"/>
          </p:cNvCxnSpPr>
          <p:nvPr/>
        </p:nvCxnSpPr>
        <p:spPr>
          <a:xfrm>
            <a:off x="7183675" y="3401322"/>
            <a:ext cx="238509" cy="328884"/>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9" name="直接箭头连接符 58">
            <a:extLst>
              <a:ext uri="{FF2B5EF4-FFF2-40B4-BE49-F238E27FC236}">
                <a16:creationId xmlns:a16="http://schemas.microsoft.com/office/drawing/2014/main" id="{3099F646-F305-436D-AEBA-9A69B45D7DAA}"/>
              </a:ext>
            </a:extLst>
          </p:cNvPr>
          <p:cNvCxnSpPr>
            <a:cxnSpLocks/>
            <a:stCxn id="36" idx="3"/>
            <a:endCxn id="43" idx="1"/>
          </p:cNvCxnSpPr>
          <p:nvPr/>
        </p:nvCxnSpPr>
        <p:spPr>
          <a:xfrm flipV="1">
            <a:off x="7183675" y="4387975"/>
            <a:ext cx="238509" cy="657769"/>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a:extLst>
              <a:ext uri="{FF2B5EF4-FFF2-40B4-BE49-F238E27FC236}">
                <a16:creationId xmlns:a16="http://schemas.microsoft.com/office/drawing/2014/main" id="{267CAA36-C4E0-41E3-B420-0759E1DE15EE}"/>
              </a:ext>
            </a:extLst>
          </p:cNvPr>
          <p:cNvCxnSpPr>
            <a:cxnSpLocks/>
            <a:stCxn id="36" idx="3"/>
            <a:endCxn id="44" idx="1"/>
          </p:cNvCxnSpPr>
          <p:nvPr/>
        </p:nvCxnSpPr>
        <p:spPr>
          <a:xfrm>
            <a:off x="7183675" y="5045744"/>
            <a:ext cx="238509"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61" name="直接箭头连接符 60">
            <a:extLst>
              <a:ext uri="{FF2B5EF4-FFF2-40B4-BE49-F238E27FC236}">
                <a16:creationId xmlns:a16="http://schemas.microsoft.com/office/drawing/2014/main" id="{C96DE0B2-7D96-4D8F-A5D6-8A09EEA95313}"/>
              </a:ext>
            </a:extLst>
          </p:cNvPr>
          <p:cNvCxnSpPr>
            <a:cxnSpLocks/>
            <a:stCxn id="36" idx="3"/>
            <a:endCxn id="45" idx="1"/>
          </p:cNvCxnSpPr>
          <p:nvPr/>
        </p:nvCxnSpPr>
        <p:spPr>
          <a:xfrm>
            <a:off x="7183675" y="5045744"/>
            <a:ext cx="238509" cy="65777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8" name="灯片编号占位符 7">
            <a:extLst>
              <a:ext uri="{FF2B5EF4-FFF2-40B4-BE49-F238E27FC236}">
                <a16:creationId xmlns:a16="http://schemas.microsoft.com/office/drawing/2014/main" id="{9EB99253-E4ED-4C4C-9EBB-733A0EFFDE51}"/>
              </a:ext>
            </a:extLst>
          </p:cNvPr>
          <p:cNvSpPr>
            <a:spLocks noGrp="1"/>
          </p:cNvSpPr>
          <p:nvPr>
            <p:ph type="sldNum" sz="quarter" idx="12"/>
          </p:nvPr>
        </p:nvSpPr>
        <p:spPr/>
        <p:txBody>
          <a:bodyPr/>
          <a:lstStyle/>
          <a:p>
            <a:fld id="{FBACCE8E-693F-4A26-8C07-7C954F1ED21F}" type="slidenum">
              <a:rPr lang="zh-CN" altLang="en-US" smtClean="0"/>
              <a:t>9</a:t>
            </a:fld>
            <a:endParaRPr lang="zh-CN" altLang="en-US"/>
          </a:p>
        </p:txBody>
      </p:sp>
    </p:spTree>
    <p:extLst>
      <p:ext uri="{BB962C8B-B14F-4D97-AF65-F5344CB8AC3E}">
        <p14:creationId xmlns:p14="http://schemas.microsoft.com/office/powerpoint/2010/main" val="3232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34C9C"/>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72E72EC6-537D-44B6-AA2E-E8E2E59B802B}"/>
              </a:ext>
            </a:extLst>
          </p:cNvPr>
          <p:cNvSpPr/>
          <p:nvPr/>
        </p:nvSpPr>
        <p:spPr>
          <a:xfrm>
            <a:off x="323850" y="787400"/>
            <a:ext cx="11544300" cy="528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29A6B31-39A8-4BB6-9C2B-50D080CE3358}"/>
              </a:ext>
            </a:extLst>
          </p:cNvPr>
          <p:cNvSpPr/>
          <p:nvPr/>
        </p:nvSpPr>
        <p:spPr>
          <a:xfrm>
            <a:off x="948000" y="1269000"/>
            <a:ext cx="10296000" cy="4320000"/>
          </a:xfrm>
          <a:prstGeom prst="rect">
            <a:avLst/>
          </a:prstGeom>
        </p:spPr>
        <p:txBody>
          <a:bodyPr wrap="square">
            <a:spAutoFit/>
          </a:bodyPr>
          <a:lstStyle/>
          <a:p>
            <a:pPr>
              <a:spcAft>
                <a:spcPts val="3000"/>
              </a:spcAft>
              <a:defRPr/>
            </a:pPr>
            <a:r>
              <a:rPr lang="en-US" altLang="zh-CN" sz="6000" baseline="30000" dirty="0">
                <a:solidFill>
                  <a:srgbClr val="9E0000"/>
                </a:solidFill>
                <a:latin typeface="宋体" panose="02010600030101010101" pitchFamily="2" charset="-122"/>
                <a:ea typeface="宋体" panose="02010600030101010101" pitchFamily="2" charset="-122"/>
              </a:rPr>
              <a:t>#</a:t>
            </a:r>
            <a:r>
              <a:rPr lang="en-US" altLang="zh-CN" sz="6000" baseline="-25000" dirty="0">
                <a:solidFill>
                  <a:schemeClr val="tx1">
                    <a:lumMod val="75000"/>
                    <a:lumOff val="25000"/>
                  </a:schemeClr>
                </a:solidFill>
                <a:latin typeface="宋体" panose="02010600030101010101" pitchFamily="2" charset="-122"/>
                <a:ea typeface="宋体" panose="02010600030101010101" pitchFamily="2" charset="-122"/>
              </a:rPr>
              <a:t> </a:t>
            </a:r>
            <a:r>
              <a:rPr lang="en-US" altLang="zh-CN" sz="6000" b="1" dirty="0">
                <a:solidFill>
                  <a:srgbClr val="034C9C"/>
                </a:solidFill>
                <a:latin typeface="宋体" panose="02010600030101010101" pitchFamily="2" charset="-122"/>
                <a:ea typeface="宋体" panose="02010600030101010101" pitchFamily="2" charset="-122"/>
              </a:rPr>
              <a:t>2</a:t>
            </a:r>
            <a:r>
              <a:rPr lang="en-US" altLang="zh-CN" sz="6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4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endParaRPr lang="en-US" altLang="zh-CN" sz="4400" b="1" dirty="0">
              <a:solidFill>
                <a:schemeClr val="tx1">
                  <a:lumMod val="75000"/>
                  <a:lumOff val="25000"/>
                </a:schemeClr>
              </a:solidFill>
              <a:latin typeface="黑体" panose="02010609060101010101" pitchFamily="49" charset="-122"/>
              <a:ea typeface="黑体" panose="02010609060101010101" pitchFamily="49"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研究背景与动机</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a:t>
            </a:r>
            <a:r>
              <a:rPr lang="en-US" altLang="zh-CN" sz="40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AMBEA</a:t>
            </a: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算法</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实验评估</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本章小结</a:t>
            </a:r>
            <a:endParaRPr lang="en-US" altLang="zh-CN" sz="4800"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6" name="灯片编号占位符 5">
            <a:extLst>
              <a:ext uri="{FF2B5EF4-FFF2-40B4-BE49-F238E27FC236}">
                <a16:creationId xmlns:a16="http://schemas.microsoft.com/office/drawing/2014/main" id="{E6EEF4AB-94F5-4193-AB56-E8DFBBD81283}"/>
              </a:ext>
            </a:extLst>
          </p:cNvPr>
          <p:cNvSpPr>
            <a:spLocks noGrp="1"/>
          </p:cNvSpPr>
          <p:nvPr>
            <p:ph type="sldNum" sz="quarter" idx="12"/>
          </p:nvPr>
        </p:nvSpPr>
        <p:spPr/>
        <p:txBody>
          <a:bodyPr/>
          <a:lstStyle/>
          <a:p>
            <a:fld id="{FBACCE8E-693F-4A26-8C07-7C954F1ED21F}" type="slidenum">
              <a:rPr lang="zh-CN" altLang="en-US" smtClean="0"/>
              <a:pPr/>
              <a:t>10</a:t>
            </a:fld>
            <a:endParaRPr lang="zh-CN" altLang="en-US" dirty="0"/>
          </a:p>
        </p:txBody>
      </p:sp>
    </p:spTree>
    <p:extLst>
      <p:ext uri="{BB962C8B-B14F-4D97-AF65-F5344CB8AC3E}">
        <p14:creationId xmlns:p14="http://schemas.microsoft.com/office/powerpoint/2010/main" val="2337911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研究背景与动机</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现有搜索空间优化方法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90B6FD25-9814-4F96-AE3C-FB1691951593}"/>
              </a:ext>
            </a:extLst>
          </p:cNvPr>
          <p:cNvSpPr/>
          <p:nvPr/>
        </p:nvSpPr>
        <p:spPr>
          <a:xfrm>
            <a:off x="760855" y="2080043"/>
            <a:ext cx="3220926" cy="324473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0029481-29D1-43C5-8809-89FC65CE3ECF}"/>
              </a:ext>
            </a:extLst>
          </p:cNvPr>
          <p:cNvSpPr/>
          <p:nvPr/>
        </p:nvSpPr>
        <p:spPr>
          <a:xfrm>
            <a:off x="914187" y="2155393"/>
            <a:ext cx="2940593" cy="461665"/>
          </a:xfrm>
          <a:prstGeom prst="rect">
            <a:avLst/>
          </a:prstGeom>
        </p:spPr>
        <p:txBody>
          <a:bodyPr wrap="square">
            <a:spAutoFit/>
          </a:bodyPr>
          <a:lstStyle/>
          <a:p>
            <a:pPr>
              <a:defRPr/>
            </a:pPr>
            <a:r>
              <a:rPr lang="zh-CN" altLang="en-US" sz="2400" dirty="0">
                <a:solidFill>
                  <a:srgbClr val="045FC4"/>
                </a:solidFill>
                <a:latin typeface="黑体" panose="02010609060101010101" pitchFamily="49" charset="-122"/>
                <a:ea typeface="黑体" panose="02010609060101010101" pitchFamily="49" charset="-122"/>
              </a:rPr>
              <a:t>顶点排序方法</a:t>
            </a:r>
            <a:endParaRPr lang="en-US" altLang="zh-CN" sz="2400" dirty="0">
              <a:solidFill>
                <a:srgbClr val="045FC4"/>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F08F512-01E0-4006-872F-4B54CEEE9137}"/>
                  </a:ext>
                </a:extLst>
              </p:cNvPr>
              <p:cNvSpPr txBox="1"/>
              <p:nvPr/>
            </p:nvSpPr>
            <p:spPr>
              <a:xfrm>
                <a:off x="914187" y="2807211"/>
                <a:ext cx="2940593" cy="2454005"/>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改变枚举节点</a:t>
                </a:r>
                <a14:m>
                  <m:oMath xmlns:m="http://schemas.openxmlformats.org/officeDocument/2006/math">
                    <m:r>
                      <a:rPr lang="en-US" altLang="zh-CN" sz="2000" i="1">
                        <a:latin typeface="Cambria Math" panose="02040503050406030204" pitchFamily="18" charset="0"/>
                      </a:rPr>
                      <m:t>(</m:t>
                    </m:r>
                    <m:r>
                      <a:rPr lang="en-US" altLang="zh-CN" sz="2000" i="1">
                        <a:latin typeface="Cambria Math" panose="02040503050406030204" pitchFamily="18" charset="0"/>
                      </a:rPr>
                      <m:t>𝐿</m:t>
                    </m:r>
                    <m:r>
                      <a:rPr lang="en-US" altLang="zh-CN" sz="2000" i="1">
                        <a:latin typeface="Cambria Math" panose="02040503050406030204" pitchFamily="18" charset="0"/>
                      </a:rPr>
                      <m:t>,</m:t>
                    </m:r>
                    <m:r>
                      <a:rPr lang="en-US" altLang="zh-CN" sz="2000" i="1">
                        <a:latin typeface="Cambria Math" panose="02040503050406030204" pitchFamily="18" charset="0"/>
                      </a:rPr>
                      <m:t>𝑅</m:t>
                    </m:r>
                    <m:r>
                      <a:rPr lang="en-US" altLang="zh-CN" sz="2000" i="1">
                        <a:latin typeface="Cambria Math" panose="02040503050406030204" pitchFamily="18" charset="0"/>
                      </a:rPr>
                      <m:t>,</m:t>
                    </m:r>
                    <m:r>
                      <a:rPr lang="en-US" altLang="zh-CN" sz="2000" i="1">
                        <a:latin typeface="Cambria Math" panose="02040503050406030204" pitchFamily="18" charset="0"/>
                      </a:rPr>
                      <m:t>𝐶</m:t>
                    </m:r>
                    <m:r>
                      <a:rPr lang="en-US" altLang="zh-CN" sz="2000" i="1">
                        <a:latin typeface="Cambria Math" panose="02040503050406030204" pitchFamily="18" charset="0"/>
                      </a:rPr>
                      <m:t>)</m:t>
                    </m:r>
                    <m:r>
                      <a:rPr lang="zh-CN" altLang="en-US" sz="2000" i="1" smtClean="0">
                        <a:latin typeface="Cambria Math" panose="02040503050406030204" pitchFamily="18" charset="0"/>
                      </a:rPr>
                      <m:t>中</m:t>
                    </m:r>
                  </m:oMath>
                </a14:m>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候选集合</a:t>
                </a:r>
                <a14:m>
                  <m:oMath xmlns:m="http://schemas.openxmlformats.org/officeDocument/2006/math">
                    <m:r>
                      <a:rPr lang="en-US" altLang="zh-CN" sz="2000" i="1">
                        <a:latin typeface="Cambria Math" panose="02040503050406030204" pitchFamily="18" charset="0"/>
                      </a:rPr>
                      <m:t>𝐶</m:t>
                    </m:r>
                  </m:oMath>
                </a14:m>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的</a:t>
                </a:r>
                <a:r>
                  <a:rPr lang="zh-CN" altLang="en-US" sz="2000" dirty="0">
                    <a:solidFill>
                      <a:srgbClr val="1019FE"/>
                    </a:solidFill>
                    <a:latin typeface="微软雅黑" panose="020B0503020204020204" pitchFamily="34" charset="-122"/>
                    <a:ea typeface="微软雅黑" panose="020B0503020204020204" pitchFamily="34" charset="-122"/>
                  </a:rPr>
                  <a:t>遍历顺序</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。常见方法有：顶点度数升序排序、顶点度数降序排序、逆拓扑排序和单边排序。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17" name="文本框 16">
                <a:extLst>
                  <a:ext uri="{FF2B5EF4-FFF2-40B4-BE49-F238E27FC236}">
                    <a16:creationId xmlns:a16="http://schemas.microsoft.com/office/drawing/2014/main" id="{8F08F512-01E0-4006-872F-4B54CEEE9137}"/>
                  </a:ext>
                </a:extLst>
              </p:cNvPr>
              <p:cNvSpPr txBox="1">
                <a:spLocks noRot="1" noChangeAspect="1" noMove="1" noResize="1" noEditPoints="1" noAdjustHandles="1" noChangeArrowheads="1" noChangeShapeType="1" noTextEdit="1"/>
              </p:cNvSpPr>
              <p:nvPr/>
            </p:nvSpPr>
            <p:spPr>
              <a:xfrm>
                <a:off x="914187" y="2807211"/>
                <a:ext cx="2940593" cy="2454005"/>
              </a:xfrm>
              <a:prstGeom prst="rect">
                <a:avLst/>
              </a:prstGeom>
              <a:blipFill>
                <a:blip r:embed="rId2"/>
                <a:stretch>
                  <a:fillRect l="-2282" r="-2075" b="-3483"/>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042DA463-71C3-46B1-9561-9933A4951FB6}"/>
              </a:ext>
            </a:extLst>
          </p:cNvPr>
          <p:cNvSpPr/>
          <p:nvPr/>
        </p:nvSpPr>
        <p:spPr>
          <a:xfrm>
            <a:off x="4599702" y="2080044"/>
            <a:ext cx="3220926" cy="32447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5FDA2CD8-E336-40A2-95DF-EB650C1CFF83}"/>
              </a:ext>
            </a:extLst>
          </p:cNvPr>
          <p:cNvSpPr/>
          <p:nvPr/>
        </p:nvSpPr>
        <p:spPr>
          <a:xfrm>
            <a:off x="4753034" y="2155393"/>
            <a:ext cx="2940593" cy="461665"/>
          </a:xfrm>
          <a:prstGeom prst="rect">
            <a:avLst/>
          </a:prstGeom>
        </p:spPr>
        <p:txBody>
          <a:bodyPr wrap="square">
            <a:spAutoFit/>
          </a:bodyPr>
          <a:lstStyle/>
          <a:p>
            <a:pPr>
              <a:defRPr/>
            </a:pPr>
            <a:r>
              <a:rPr lang="zh-CN" altLang="en-US" sz="2400" dirty="0">
                <a:solidFill>
                  <a:srgbClr val="045FC4"/>
                </a:solidFill>
                <a:latin typeface="黑体" panose="02010609060101010101" pitchFamily="49" charset="-122"/>
                <a:ea typeface="黑体" panose="02010609060101010101" pitchFamily="49" charset="-122"/>
              </a:rPr>
              <a:t>基于枢纽顶点的剪枝</a:t>
            </a:r>
            <a:endParaRPr lang="en-US" altLang="zh-CN" sz="2400" dirty="0">
              <a:solidFill>
                <a:srgbClr val="045FC4"/>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01713B1F-4C2E-4E5F-A5BF-0F6C37971186}"/>
              </a:ext>
            </a:extLst>
          </p:cNvPr>
          <p:cNvSpPr txBox="1"/>
          <p:nvPr/>
        </p:nvSpPr>
        <p:spPr>
          <a:xfrm>
            <a:off x="4739868" y="2807211"/>
            <a:ext cx="2940593" cy="2454005"/>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在枚举过程中选择特定</a:t>
            </a:r>
            <a:r>
              <a:rPr lang="zh-CN" altLang="en-US" sz="2000" dirty="0">
                <a:solidFill>
                  <a:srgbClr val="1019FE"/>
                </a:solidFill>
                <a:latin typeface="微软雅黑" panose="020B0503020204020204" pitchFamily="34" charset="-122"/>
                <a:ea typeface="微软雅黑" panose="020B0503020204020204" pitchFamily="34" charset="-122"/>
              </a:rPr>
              <a:t>枢纽顶点</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Pivot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），通过判断枢纽顶点与其他顶点的连接情况来裁剪掉不可能产生极大二分团的无效枚举节点。</a:t>
            </a:r>
            <a:endParaRPr lang="zh-CN" altLang="en-US" sz="2000" dirty="0">
              <a:solidFill>
                <a:srgbClr val="9E0000"/>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1A03486-1509-4F30-8578-1D45E4FA45F4}"/>
              </a:ext>
            </a:extLst>
          </p:cNvPr>
          <p:cNvSpPr/>
          <p:nvPr/>
        </p:nvSpPr>
        <p:spPr>
          <a:xfrm>
            <a:off x="8438549" y="2080044"/>
            <a:ext cx="3220926" cy="32447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DA44B7D3-F1A6-429D-9C32-26DB289AB7AA}"/>
              </a:ext>
            </a:extLst>
          </p:cNvPr>
          <p:cNvSpPr/>
          <p:nvPr/>
        </p:nvSpPr>
        <p:spPr>
          <a:xfrm>
            <a:off x="8591881" y="2155393"/>
            <a:ext cx="2940593" cy="461665"/>
          </a:xfrm>
          <a:prstGeom prst="rect">
            <a:avLst/>
          </a:prstGeom>
        </p:spPr>
        <p:txBody>
          <a:bodyPr wrap="square">
            <a:spAutoFit/>
          </a:bodyPr>
          <a:lstStyle/>
          <a:p>
            <a:pPr>
              <a:defRPr/>
            </a:pPr>
            <a:r>
              <a:rPr lang="zh-CN" altLang="en-US" sz="2400" dirty="0">
                <a:solidFill>
                  <a:srgbClr val="045FC4"/>
                </a:solidFill>
                <a:latin typeface="黑体" panose="02010609060101010101" pitchFamily="49" charset="-122"/>
                <a:ea typeface="黑体" panose="02010609060101010101" pitchFamily="49" charset="-122"/>
              </a:rPr>
              <a:t>被动的顶点合并</a:t>
            </a:r>
            <a:endParaRPr lang="en-US" altLang="zh-CN" sz="2400" dirty="0">
              <a:solidFill>
                <a:srgbClr val="045FC4"/>
              </a:solidFill>
              <a:latin typeface="黑体" panose="02010609060101010101" pitchFamily="49" charset="-122"/>
              <a:ea typeface="黑体" panose="02010609060101010101" pitchFamily="49" charset="-122"/>
            </a:endParaRPr>
          </a:p>
        </p:txBody>
      </p:sp>
      <p:sp>
        <p:nvSpPr>
          <p:cNvPr id="23" name="文本框 22">
            <a:extLst>
              <a:ext uri="{FF2B5EF4-FFF2-40B4-BE49-F238E27FC236}">
                <a16:creationId xmlns:a16="http://schemas.microsoft.com/office/drawing/2014/main" id="{4B788B39-CEDC-41CA-ABAA-DAAB70860A54}"/>
              </a:ext>
            </a:extLst>
          </p:cNvPr>
          <p:cNvSpPr txBox="1"/>
          <p:nvPr/>
        </p:nvSpPr>
        <p:spPr>
          <a:xfrm>
            <a:off x="8578715" y="2807211"/>
            <a:ext cx="2940593" cy="1653786"/>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在枚举过程中，合并与当前遍历顶点</a:t>
            </a:r>
            <a:r>
              <a:rPr lang="zh-CN" altLang="en-US" sz="2000" dirty="0">
                <a:solidFill>
                  <a:srgbClr val="1019FE"/>
                </a:solidFill>
                <a:latin typeface="微软雅黑" panose="020B0503020204020204" pitchFamily="34" charset="-122"/>
                <a:ea typeface="微软雅黑" panose="020B0503020204020204" pitchFamily="34" charset="-122"/>
              </a:rPr>
              <a:t>具有相同局部邻居</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的候选顶点，以达到剪枝的效果。</a:t>
            </a:r>
            <a:endParaRPr lang="zh-CN" altLang="en-US" sz="2000" dirty="0">
              <a:solidFill>
                <a:srgbClr val="9E0000"/>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D2C6E760-8E74-4731-B2DB-9332C9C809E1}"/>
              </a:ext>
            </a:extLst>
          </p:cNvPr>
          <p:cNvSpPr txBox="1"/>
          <p:nvPr/>
        </p:nvSpPr>
        <p:spPr>
          <a:xfrm>
            <a:off x="703841" y="5477863"/>
            <a:ext cx="10864382" cy="830997"/>
          </a:xfrm>
          <a:prstGeom prst="rect">
            <a:avLst/>
          </a:prstGeom>
          <a:noFill/>
          <a:ln w="28575">
            <a:solidFill>
              <a:schemeClr val="tx1"/>
            </a:solidFill>
            <a:prstDash val="dash"/>
          </a:ln>
        </p:spPr>
        <p:txBody>
          <a:bodyPr wrap="square" rtlCol="0">
            <a:spAutoFit/>
          </a:bodyPr>
          <a:lstStyle/>
          <a:p>
            <a:r>
              <a:rPr lang="zh-CN" altLang="en-US" sz="2400" dirty="0">
                <a:latin typeface="仿宋" panose="02010609060101010101" pitchFamily="49" charset="-122"/>
                <a:ea typeface="仿宋" panose="02010609060101010101" pitchFamily="49" charset="-122"/>
              </a:rPr>
              <a:t>然而，在枚举过程中，现有方法仍会生成</a:t>
            </a:r>
            <a:r>
              <a:rPr lang="zh-CN" altLang="en-US" sz="2400" dirty="0">
                <a:solidFill>
                  <a:srgbClr val="FF0000"/>
                </a:solidFill>
                <a:latin typeface="仿宋" panose="02010609060101010101" pitchFamily="49" charset="-122"/>
                <a:ea typeface="仿宋" panose="02010609060101010101" pitchFamily="49" charset="-122"/>
              </a:rPr>
              <a:t>大量的非极大二分团</a:t>
            </a:r>
            <a:r>
              <a:rPr lang="zh-CN" altLang="en-US" sz="2400" dirty="0">
                <a:latin typeface="仿宋" panose="02010609060101010101" pitchFamily="49" charset="-122"/>
                <a:ea typeface="仿宋" panose="02010609060101010101" pitchFamily="49" charset="-122"/>
              </a:rPr>
              <a:t>，并对相应节点进行</a:t>
            </a:r>
            <a:r>
              <a:rPr lang="zh-CN" altLang="en-US" sz="2400" dirty="0">
                <a:solidFill>
                  <a:srgbClr val="1019FE"/>
                </a:solidFill>
                <a:latin typeface="仿宋" panose="02010609060101010101" pitchFamily="49" charset="-122"/>
                <a:ea typeface="仿宋" panose="02010609060101010101" pitchFamily="49" charset="-122"/>
              </a:rPr>
              <a:t>节点检查</a:t>
            </a:r>
            <a:r>
              <a:rPr lang="zh-CN" altLang="en-US" sz="2400" dirty="0">
                <a:latin typeface="仿宋" panose="02010609060101010101" pitchFamily="49" charset="-122"/>
                <a:ea typeface="仿宋" panose="02010609060101010101" pitchFamily="49" charset="-122"/>
              </a:rPr>
              <a:t>，导致高昂的计算开销。</a:t>
            </a:r>
          </a:p>
        </p:txBody>
      </p:sp>
      <p:sp>
        <p:nvSpPr>
          <p:cNvPr id="8" name="灯片编号占位符 7">
            <a:extLst>
              <a:ext uri="{FF2B5EF4-FFF2-40B4-BE49-F238E27FC236}">
                <a16:creationId xmlns:a16="http://schemas.microsoft.com/office/drawing/2014/main" id="{3E2D7EEE-B3BA-4CC7-8C07-C5785CF1B21A}"/>
              </a:ext>
            </a:extLst>
          </p:cNvPr>
          <p:cNvSpPr>
            <a:spLocks noGrp="1"/>
          </p:cNvSpPr>
          <p:nvPr>
            <p:ph type="sldNum" sz="quarter" idx="12"/>
          </p:nvPr>
        </p:nvSpPr>
        <p:spPr/>
        <p:txBody>
          <a:bodyPr/>
          <a:lstStyle/>
          <a:p>
            <a:fld id="{FBACCE8E-693F-4A26-8C07-7C954F1ED21F}" type="slidenum">
              <a:rPr lang="zh-CN" altLang="en-US" smtClean="0"/>
              <a:t>11</a:t>
            </a:fld>
            <a:endParaRPr lang="zh-CN" altLang="en-US"/>
          </a:p>
        </p:txBody>
      </p:sp>
    </p:spTree>
    <p:extLst>
      <p:ext uri="{BB962C8B-B14F-4D97-AF65-F5344CB8AC3E}">
        <p14:creationId xmlns:p14="http://schemas.microsoft.com/office/powerpoint/2010/main" val="3306159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研究背景与动机</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现有方法存在的问题</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研究动机</a:t>
            </a:r>
            <a:r>
              <a:rPr lang="en-US" altLang="zh-CN" dirty="0">
                <a:latin typeface="宋体" panose="02010600030101010101" pitchFamily="2" charset="-122"/>
                <a:ea typeface="宋体" panose="02010600030101010101" pitchFamily="2" charset="-122"/>
              </a:rPr>
              <a:t>)</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90B6FD25-9814-4F96-AE3C-FB1691951593}"/>
              </a:ext>
            </a:extLst>
          </p:cNvPr>
          <p:cNvSpPr/>
          <p:nvPr/>
        </p:nvSpPr>
        <p:spPr>
          <a:xfrm>
            <a:off x="760855" y="2080045"/>
            <a:ext cx="4255646" cy="164105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0029481-29D1-43C5-8809-89FC65CE3ECF}"/>
              </a:ext>
            </a:extLst>
          </p:cNvPr>
          <p:cNvSpPr/>
          <p:nvPr/>
        </p:nvSpPr>
        <p:spPr>
          <a:xfrm>
            <a:off x="914187" y="2155393"/>
            <a:ext cx="3880450" cy="461665"/>
          </a:xfrm>
          <a:prstGeom prst="rect">
            <a:avLst/>
          </a:prstGeom>
        </p:spPr>
        <p:txBody>
          <a:bodyPr wrap="square">
            <a:spAutoFit/>
          </a:bodyPr>
          <a:lstStyle/>
          <a:p>
            <a:pPr>
              <a:defRPr/>
            </a:pPr>
            <a:r>
              <a:rPr lang="en-US" altLang="zh-CN" sz="2400" dirty="0">
                <a:solidFill>
                  <a:srgbClr val="C00000"/>
                </a:solidFill>
                <a:latin typeface="黑体" panose="02010609060101010101" pitchFamily="49" charset="-122"/>
                <a:ea typeface="黑体" panose="02010609060101010101" pitchFamily="49" charset="-122"/>
              </a:rPr>
              <a:t>1)</a:t>
            </a:r>
            <a:r>
              <a:rPr lang="zh-CN" altLang="en-US" sz="2400" dirty="0">
                <a:solidFill>
                  <a:srgbClr val="C00000"/>
                </a:solidFill>
                <a:latin typeface="黑体" panose="02010609060101010101" pitchFamily="49" charset="-122"/>
                <a:ea typeface="黑体" panose="02010609060101010101" pitchFamily="49" charset="-122"/>
              </a:rPr>
              <a:t>集合枚举树的结构限制</a:t>
            </a:r>
            <a:endParaRPr lang="en-US" altLang="zh-CN" sz="2400" dirty="0">
              <a:solidFill>
                <a:srgbClr val="C00000"/>
              </a:solidFill>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8F08F512-01E0-4006-872F-4B54CEEE9137}"/>
              </a:ext>
            </a:extLst>
          </p:cNvPr>
          <p:cNvSpPr txBox="1"/>
          <p:nvPr/>
        </p:nvSpPr>
        <p:spPr>
          <a:xfrm>
            <a:off x="914187" y="2705611"/>
            <a:ext cx="3822913" cy="853567"/>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仅允许使用节点内未被访问的候选顶点来扩展该节点的集合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R</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205A697E-77FE-4C6E-9E06-5E25EEC0D53A}"/>
              </a:ext>
            </a:extLst>
          </p:cNvPr>
          <p:cNvSpPr/>
          <p:nvPr/>
        </p:nvSpPr>
        <p:spPr>
          <a:xfrm>
            <a:off x="760855" y="4254666"/>
            <a:ext cx="4255646" cy="164105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F7BB993E-DA81-499E-AB43-F2FBA7A66BF9}"/>
              </a:ext>
            </a:extLst>
          </p:cNvPr>
          <p:cNvSpPr/>
          <p:nvPr/>
        </p:nvSpPr>
        <p:spPr>
          <a:xfrm>
            <a:off x="914187" y="4330014"/>
            <a:ext cx="3467313" cy="461665"/>
          </a:xfrm>
          <a:prstGeom prst="rect">
            <a:avLst/>
          </a:prstGeom>
        </p:spPr>
        <p:txBody>
          <a:bodyPr wrap="square">
            <a:spAutoFit/>
          </a:bodyPr>
          <a:lstStyle/>
          <a:p>
            <a:pPr>
              <a:defRPr/>
            </a:pPr>
            <a:r>
              <a:rPr lang="en-US" altLang="zh-CN" sz="2400" dirty="0">
                <a:solidFill>
                  <a:srgbClr val="C00000"/>
                </a:solidFill>
                <a:latin typeface="黑体" panose="02010609060101010101" pitchFamily="49" charset="-122"/>
                <a:ea typeface="黑体" panose="02010609060101010101" pitchFamily="49" charset="-122"/>
              </a:rPr>
              <a:t>2)</a:t>
            </a:r>
            <a:r>
              <a:rPr lang="zh-CN" altLang="en-US" sz="2400" dirty="0">
                <a:solidFill>
                  <a:srgbClr val="C00000"/>
                </a:solidFill>
                <a:latin typeface="黑体" panose="02010609060101010101" pitchFamily="49" charset="-122"/>
                <a:ea typeface="黑体" panose="02010609060101010101" pitchFamily="49" charset="-122"/>
              </a:rPr>
              <a:t>被动的剪枝方法</a:t>
            </a:r>
            <a:endParaRPr lang="en-US" altLang="zh-CN" sz="2400" dirty="0">
              <a:solidFill>
                <a:srgbClr val="C00000"/>
              </a:solidFill>
              <a:latin typeface="黑体" panose="02010609060101010101" pitchFamily="49" charset="-122"/>
              <a:ea typeface="黑体" panose="02010609060101010101" pitchFamily="49" charset="-122"/>
            </a:endParaRPr>
          </a:p>
        </p:txBody>
      </p:sp>
      <p:sp>
        <p:nvSpPr>
          <p:cNvPr id="28" name="文本框 27">
            <a:extLst>
              <a:ext uri="{FF2B5EF4-FFF2-40B4-BE49-F238E27FC236}">
                <a16:creationId xmlns:a16="http://schemas.microsoft.com/office/drawing/2014/main" id="{9C22A415-512A-4FA0-93E6-0C77F936ECDA}"/>
              </a:ext>
            </a:extLst>
          </p:cNvPr>
          <p:cNvSpPr txBox="1"/>
          <p:nvPr/>
        </p:nvSpPr>
        <p:spPr>
          <a:xfrm>
            <a:off x="914187" y="4880232"/>
            <a:ext cx="3822913" cy="853567"/>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现有的剪枝方法的执行依赖于特定的顶点。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1" name="矩形: 圆角 80">
            <a:extLst>
              <a:ext uri="{FF2B5EF4-FFF2-40B4-BE49-F238E27FC236}">
                <a16:creationId xmlns:a16="http://schemas.microsoft.com/office/drawing/2014/main" id="{305DF6A6-6401-4B87-8390-1D97078A4B65}"/>
              </a:ext>
            </a:extLst>
          </p:cNvPr>
          <p:cNvSpPr/>
          <p:nvPr/>
        </p:nvSpPr>
        <p:spPr>
          <a:xfrm>
            <a:off x="7786130" y="1024775"/>
            <a:ext cx="1656000" cy="648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0" rIns="36000" bIns="0" rtlCol="0" anchor="ctr">
            <a:noAutofit/>
          </a:bodyPr>
          <a:lstStyle/>
          <a:p>
            <a:r>
              <a:rPr lang="en-US" altLang="zh-CN" sz="1300" b="1" dirty="0">
                <a:solidFill>
                  <a:schemeClr val="tx1"/>
                </a:solidFill>
              </a:rPr>
              <a:t>L: u</a:t>
            </a:r>
            <a:r>
              <a:rPr lang="en-US" altLang="zh-CN" sz="1300" b="1" baseline="-25000" dirty="0">
                <a:solidFill>
                  <a:schemeClr val="tx1"/>
                </a:solidFill>
              </a:rPr>
              <a:t>1 </a:t>
            </a:r>
            <a:r>
              <a:rPr lang="en-US" altLang="zh-CN" sz="1300" b="1" dirty="0">
                <a:solidFill>
                  <a:schemeClr val="tx1"/>
                </a:solidFill>
              </a:rPr>
              <a:t>u</a:t>
            </a:r>
            <a:r>
              <a:rPr lang="en-US" altLang="zh-CN" sz="1300" b="1" baseline="-25000" dirty="0">
                <a:solidFill>
                  <a:schemeClr val="tx1"/>
                </a:solidFill>
              </a:rPr>
              <a:t>2 </a:t>
            </a:r>
            <a:r>
              <a:rPr lang="en-US" altLang="zh-CN" sz="1300" b="1" dirty="0">
                <a:solidFill>
                  <a:schemeClr val="tx1"/>
                </a:solidFill>
              </a:rPr>
              <a:t>u</a:t>
            </a:r>
            <a:r>
              <a:rPr lang="en-US" altLang="zh-CN" sz="1300" b="1" baseline="-25000" dirty="0">
                <a:solidFill>
                  <a:schemeClr val="tx1"/>
                </a:solidFill>
              </a:rPr>
              <a:t>3 </a:t>
            </a:r>
            <a:r>
              <a:rPr lang="en-US" altLang="zh-CN" sz="1300" b="1" dirty="0">
                <a:solidFill>
                  <a:schemeClr val="tx1"/>
                </a:solidFill>
              </a:rPr>
              <a:t>u</a:t>
            </a:r>
            <a:r>
              <a:rPr lang="en-US" altLang="zh-CN" sz="1300" b="1" baseline="-25000" dirty="0">
                <a:solidFill>
                  <a:schemeClr val="tx1"/>
                </a:solidFill>
              </a:rPr>
              <a:t>4</a:t>
            </a:r>
            <a:r>
              <a:rPr lang="en-US" altLang="zh-CN" sz="1300" b="1" dirty="0">
                <a:solidFill>
                  <a:schemeClr val="tx1"/>
                </a:solidFill>
              </a:rPr>
              <a:t> u</a:t>
            </a:r>
            <a:r>
              <a:rPr lang="en-US" altLang="zh-CN" sz="1300" b="1" baseline="-25000" dirty="0">
                <a:solidFill>
                  <a:schemeClr val="tx1"/>
                </a:solidFill>
              </a:rPr>
              <a:t>5 </a:t>
            </a:r>
            <a:r>
              <a:rPr lang="en-US" altLang="zh-CN" sz="1300" b="1" dirty="0">
                <a:solidFill>
                  <a:schemeClr val="tx1"/>
                </a:solidFill>
              </a:rPr>
              <a:t>u</a:t>
            </a:r>
            <a:r>
              <a:rPr lang="en-US" altLang="zh-CN" sz="1300" b="1" baseline="-25000" dirty="0">
                <a:solidFill>
                  <a:schemeClr val="tx1"/>
                </a:solidFill>
              </a:rPr>
              <a:t>6 </a:t>
            </a:r>
            <a:r>
              <a:rPr lang="en-US" altLang="zh-CN" sz="1300" b="1" dirty="0">
                <a:solidFill>
                  <a:schemeClr val="tx1"/>
                </a:solidFill>
              </a:rPr>
              <a:t>u</a:t>
            </a:r>
            <a:r>
              <a:rPr lang="en-US" altLang="zh-CN" sz="1300" b="1" baseline="-25000" dirty="0">
                <a:solidFill>
                  <a:schemeClr val="tx1"/>
                </a:solidFill>
              </a:rPr>
              <a:t>7</a:t>
            </a:r>
            <a:r>
              <a:rPr lang="en-US" altLang="zh-CN" sz="1300" b="1" dirty="0">
                <a:solidFill>
                  <a:schemeClr val="tx1"/>
                </a:solidFill>
              </a:rPr>
              <a:t> </a:t>
            </a:r>
          </a:p>
          <a:p>
            <a:r>
              <a:rPr lang="en-US" altLang="zh-CN" sz="1300" b="1" dirty="0">
                <a:solidFill>
                  <a:schemeClr val="tx1"/>
                </a:solidFill>
              </a:rPr>
              <a:t>R: </a:t>
            </a:r>
            <a:r>
              <a:rPr lang="zh-CN" altLang="en-US" sz="1300" b="1" dirty="0">
                <a:solidFill>
                  <a:schemeClr val="tx1"/>
                </a:solidFill>
              </a:rPr>
              <a:t>空</a:t>
            </a:r>
            <a:endParaRPr lang="en-US" altLang="zh-CN" sz="1300" b="1" dirty="0">
              <a:solidFill>
                <a:schemeClr val="tx1"/>
              </a:solidFill>
            </a:endParaRPr>
          </a:p>
          <a:p>
            <a:r>
              <a:rPr lang="en-US" altLang="zh-CN" sz="1300" b="1" dirty="0">
                <a:solidFill>
                  <a:schemeClr val="tx1"/>
                </a:solidFill>
              </a:rPr>
              <a:t>C: v</a:t>
            </a:r>
            <a:r>
              <a:rPr lang="en-US" altLang="zh-CN" sz="1300" b="1" baseline="-25000" dirty="0">
                <a:solidFill>
                  <a:schemeClr val="tx1"/>
                </a:solidFill>
              </a:rPr>
              <a:t>1 </a:t>
            </a:r>
            <a:r>
              <a:rPr lang="en-US" altLang="zh-CN" sz="1300" b="1" dirty="0">
                <a:solidFill>
                  <a:schemeClr val="tx1"/>
                </a:solidFill>
              </a:rPr>
              <a:t>v</a:t>
            </a:r>
            <a:r>
              <a:rPr lang="en-US" altLang="zh-CN" sz="1300" b="1" baseline="-25000" dirty="0">
                <a:solidFill>
                  <a:schemeClr val="tx1"/>
                </a:solidFill>
              </a:rPr>
              <a:t>2 </a:t>
            </a:r>
            <a:r>
              <a:rPr lang="en-US" altLang="zh-CN" sz="1300" b="1" dirty="0">
                <a:solidFill>
                  <a:schemeClr val="tx1"/>
                </a:solidFill>
              </a:rPr>
              <a:t>v</a:t>
            </a:r>
            <a:r>
              <a:rPr lang="en-US" altLang="zh-CN" sz="1300" b="1" baseline="-25000" dirty="0">
                <a:solidFill>
                  <a:schemeClr val="tx1"/>
                </a:solidFill>
              </a:rPr>
              <a:t>3</a:t>
            </a:r>
            <a:r>
              <a:rPr lang="en-US" altLang="zh-CN" sz="1300" b="1" dirty="0">
                <a:solidFill>
                  <a:schemeClr val="tx1"/>
                </a:solidFill>
              </a:rPr>
              <a:t> v</a:t>
            </a:r>
            <a:r>
              <a:rPr lang="en-US" altLang="zh-CN" sz="1300" b="1" baseline="-25000" dirty="0">
                <a:solidFill>
                  <a:schemeClr val="tx1"/>
                </a:solidFill>
              </a:rPr>
              <a:t>4 </a:t>
            </a:r>
            <a:r>
              <a:rPr lang="en-US" altLang="zh-CN" sz="1300" b="1" dirty="0">
                <a:solidFill>
                  <a:schemeClr val="tx1"/>
                </a:solidFill>
              </a:rPr>
              <a:t>v</a:t>
            </a:r>
            <a:r>
              <a:rPr lang="en-US" altLang="zh-CN" sz="1300" b="1" baseline="-25000" dirty="0">
                <a:solidFill>
                  <a:schemeClr val="tx1"/>
                </a:solidFill>
              </a:rPr>
              <a:t>5</a:t>
            </a:r>
            <a:r>
              <a:rPr lang="en-US" altLang="zh-CN" sz="1300" b="1" dirty="0">
                <a:solidFill>
                  <a:schemeClr val="tx1"/>
                </a:solidFill>
              </a:rPr>
              <a:t> v</a:t>
            </a:r>
            <a:r>
              <a:rPr lang="en-US" altLang="zh-CN" sz="1300" b="1" baseline="-25000" dirty="0">
                <a:solidFill>
                  <a:schemeClr val="tx1"/>
                </a:solidFill>
              </a:rPr>
              <a:t>6</a:t>
            </a:r>
            <a:endParaRPr lang="en-US" altLang="zh-CN" sz="1300" b="1" dirty="0">
              <a:solidFill>
                <a:schemeClr val="tx1"/>
              </a:solidFill>
            </a:endParaRPr>
          </a:p>
        </p:txBody>
      </p:sp>
      <p:sp>
        <p:nvSpPr>
          <p:cNvPr id="82" name="矩形: 圆角 81">
            <a:extLst>
              <a:ext uri="{FF2B5EF4-FFF2-40B4-BE49-F238E27FC236}">
                <a16:creationId xmlns:a16="http://schemas.microsoft.com/office/drawing/2014/main" id="{32585137-E1EF-4806-8181-BA2A8FB614DE}"/>
              </a:ext>
            </a:extLst>
          </p:cNvPr>
          <p:cNvSpPr/>
          <p:nvPr/>
        </p:nvSpPr>
        <p:spPr>
          <a:xfrm>
            <a:off x="8020130" y="2607864"/>
            <a:ext cx="1080000" cy="6480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88000" tIns="0" rIns="36000" bIns="0" rtlCol="0" anchor="ctr">
            <a:noAutofit/>
          </a:bodyPr>
          <a:lstStyle/>
          <a:p>
            <a:r>
              <a:rPr lang="en-US" altLang="zh-CN" sz="1200" b="1" dirty="0">
                <a:solidFill>
                  <a:schemeClr val="tx1"/>
                </a:solidFill>
              </a:rPr>
              <a:t>L: u</a:t>
            </a:r>
            <a:r>
              <a:rPr lang="en-US" altLang="zh-CN" sz="1200" b="1" baseline="-25000" dirty="0">
                <a:solidFill>
                  <a:schemeClr val="tx1"/>
                </a:solidFill>
              </a:rPr>
              <a:t>1 </a:t>
            </a:r>
            <a:r>
              <a:rPr lang="en-US" altLang="zh-CN" sz="1200" b="1" dirty="0">
                <a:solidFill>
                  <a:schemeClr val="tx1"/>
                </a:solidFill>
              </a:rPr>
              <a:t>u</a:t>
            </a:r>
            <a:r>
              <a:rPr lang="en-US" altLang="zh-CN" sz="1200" b="1" baseline="-25000" dirty="0">
                <a:solidFill>
                  <a:schemeClr val="tx1"/>
                </a:solidFill>
              </a:rPr>
              <a:t>2 </a:t>
            </a:r>
            <a:r>
              <a:rPr lang="en-US" altLang="zh-CN" sz="1200" b="1" dirty="0">
                <a:solidFill>
                  <a:schemeClr val="tx1"/>
                </a:solidFill>
              </a:rPr>
              <a:t>u</a:t>
            </a:r>
            <a:r>
              <a:rPr lang="en-US" altLang="zh-CN" sz="1200" b="1" baseline="-25000" dirty="0">
                <a:solidFill>
                  <a:schemeClr val="tx1"/>
                </a:solidFill>
              </a:rPr>
              <a:t>5 </a:t>
            </a:r>
          </a:p>
          <a:p>
            <a:r>
              <a:rPr lang="en-US" altLang="zh-CN" sz="1200" b="1" dirty="0">
                <a:solidFill>
                  <a:schemeClr val="tx1"/>
                </a:solidFill>
              </a:rPr>
              <a:t>R: v</a:t>
            </a:r>
            <a:r>
              <a:rPr lang="en-US" altLang="zh-CN" sz="1200" b="1" baseline="-25000" dirty="0">
                <a:solidFill>
                  <a:schemeClr val="tx1"/>
                </a:solidFill>
              </a:rPr>
              <a:t>3</a:t>
            </a:r>
            <a:r>
              <a:rPr lang="en-US" altLang="zh-CN" sz="1200" b="1" dirty="0">
                <a:solidFill>
                  <a:schemeClr val="tx1"/>
                </a:solidFill>
              </a:rPr>
              <a:t> v</a:t>
            </a:r>
            <a:r>
              <a:rPr lang="en-US" altLang="zh-CN" sz="1200" b="1" baseline="-25000" dirty="0">
                <a:solidFill>
                  <a:schemeClr val="tx1"/>
                </a:solidFill>
              </a:rPr>
              <a:t>4 </a:t>
            </a:r>
          </a:p>
          <a:p>
            <a:r>
              <a:rPr lang="en-US" altLang="zh-CN" sz="1200" b="1" dirty="0">
                <a:solidFill>
                  <a:schemeClr val="tx1"/>
                </a:solidFill>
              </a:rPr>
              <a:t>C: v</a:t>
            </a:r>
            <a:r>
              <a:rPr lang="en-US" altLang="zh-CN" sz="1200" b="1" baseline="-25000" dirty="0">
                <a:solidFill>
                  <a:schemeClr val="tx1"/>
                </a:solidFill>
              </a:rPr>
              <a:t>5</a:t>
            </a:r>
            <a:r>
              <a:rPr lang="en-US" altLang="zh-CN" sz="1200" b="1" dirty="0">
                <a:solidFill>
                  <a:schemeClr val="tx1"/>
                </a:solidFill>
              </a:rPr>
              <a:t> v</a:t>
            </a:r>
            <a:r>
              <a:rPr lang="en-US" altLang="zh-CN" sz="1200" b="1" baseline="-25000" dirty="0">
                <a:solidFill>
                  <a:schemeClr val="tx1"/>
                </a:solidFill>
              </a:rPr>
              <a:t>6</a:t>
            </a:r>
            <a:endParaRPr lang="zh-CN" altLang="en-US" sz="1200" b="1" dirty="0">
              <a:solidFill>
                <a:schemeClr val="tx1"/>
              </a:solidFill>
            </a:endParaRPr>
          </a:p>
        </p:txBody>
      </p:sp>
      <p:cxnSp>
        <p:nvCxnSpPr>
          <p:cNvPr id="85" name="直接箭头连接符 84">
            <a:extLst>
              <a:ext uri="{FF2B5EF4-FFF2-40B4-BE49-F238E27FC236}">
                <a16:creationId xmlns:a16="http://schemas.microsoft.com/office/drawing/2014/main" id="{6F3188A4-10E3-4774-A76F-E688E08DFC36}"/>
              </a:ext>
            </a:extLst>
          </p:cNvPr>
          <p:cNvCxnSpPr>
            <a:cxnSpLocks/>
            <a:stCxn id="81" idx="2"/>
            <a:endCxn id="82" idx="0"/>
          </p:cNvCxnSpPr>
          <p:nvPr/>
        </p:nvCxnSpPr>
        <p:spPr>
          <a:xfrm flipH="1">
            <a:off x="8560130" y="1672775"/>
            <a:ext cx="54000" cy="9350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直接箭头连接符 85">
            <a:extLst>
              <a:ext uri="{FF2B5EF4-FFF2-40B4-BE49-F238E27FC236}">
                <a16:creationId xmlns:a16="http://schemas.microsoft.com/office/drawing/2014/main" id="{35F9DEBF-DF74-4B7B-8242-513BBAE6B5E5}"/>
              </a:ext>
            </a:extLst>
          </p:cNvPr>
          <p:cNvCxnSpPr>
            <a:cxnSpLocks/>
            <a:stCxn id="82" idx="2"/>
            <a:endCxn id="88" idx="0"/>
          </p:cNvCxnSpPr>
          <p:nvPr/>
        </p:nvCxnSpPr>
        <p:spPr>
          <a:xfrm flipH="1">
            <a:off x="7484106" y="3255864"/>
            <a:ext cx="1076024" cy="9350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7" name="文本框 86">
            <a:extLst>
              <a:ext uri="{FF2B5EF4-FFF2-40B4-BE49-F238E27FC236}">
                <a16:creationId xmlns:a16="http://schemas.microsoft.com/office/drawing/2014/main" id="{C414DD86-B9A7-4FD8-B726-CC5EA9474637}"/>
              </a:ext>
            </a:extLst>
          </p:cNvPr>
          <p:cNvSpPr txBox="1"/>
          <p:nvPr/>
        </p:nvSpPr>
        <p:spPr>
          <a:xfrm>
            <a:off x="8298416" y="2005064"/>
            <a:ext cx="629920" cy="338554"/>
          </a:xfrm>
          <a:prstGeom prst="rect">
            <a:avLst/>
          </a:prstGeom>
          <a:noFill/>
        </p:spPr>
        <p:txBody>
          <a:bodyPr wrap="square" rtlCol="0">
            <a:spAutoFit/>
          </a:bodyPr>
          <a:lstStyle/>
          <a:p>
            <a:r>
              <a:rPr lang="en-US" altLang="zh-CN" sz="1600" b="1" dirty="0"/>
              <a:t>v</a:t>
            </a:r>
            <a:r>
              <a:rPr lang="en-US" altLang="zh-CN" sz="1600" b="1" baseline="-25000" dirty="0"/>
              <a:t>3 </a:t>
            </a:r>
            <a:r>
              <a:rPr lang="en-US" altLang="zh-CN" sz="1600" b="1" dirty="0"/>
              <a:t>(v</a:t>
            </a:r>
            <a:r>
              <a:rPr lang="en-US" altLang="zh-CN" sz="1600" b="1" baseline="-25000" dirty="0"/>
              <a:t>4</a:t>
            </a:r>
            <a:r>
              <a:rPr lang="en-US" altLang="zh-CN" sz="1600" b="1" dirty="0"/>
              <a:t>)</a:t>
            </a:r>
            <a:endParaRPr lang="zh-CN" altLang="en-US" sz="1600" b="1" dirty="0"/>
          </a:p>
        </p:txBody>
      </p:sp>
      <p:sp>
        <p:nvSpPr>
          <p:cNvPr id="88" name="矩形: 圆角 87">
            <a:extLst>
              <a:ext uri="{FF2B5EF4-FFF2-40B4-BE49-F238E27FC236}">
                <a16:creationId xmlns:a16="http://schemas.microsoft.com/office/drawing/2014/main" id="{4698758D-A91A-4066-BF8B-D40EF8C89427}"/>
              </a:ext>
            </a:extLst>
          </p:cNvPr>
          <p:cNvSpPr/>
          <p:nvPr/>
        </p:nvSpPr>
        <p:spPr>
          <a:xfrm>
            <a:off x="6872106" y="4190954"/>
            <a:ext cx="1224000" cy="648000"/>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0" rIns="36000" bIns="0" rtlCol="0" anchor="ctr">
            <a:normAutofit fontScale="85000" lnSpcReduction="10000"/>
          </a:bodyPr>
          <a:lstStyle/>
          <a:p>
            <a:r>
              <a:rPr lang="en-US" altLang="zh-CN" sz="1400" b="1" dirty="0">
                <a:solidFill>
                  <a:schemeClr val="tx1"/>
                </a:solidFill>
              </a:rPr>
              <a:t>L: u</a:t>
            </a:r>
            <a:r>
              <a:rPr lang="en-US" altLang="zh-CN" sz="1400" b="1" baseline="-25000" dirty="0">
                <a:solidFill>
                  <a:schemeClr val="tx1"/>
                </a:solidFill>
              </a:rPr>
              <a:t>5</a:t>
            </a:r>
            <a:r>
              <a:rPr lang="en-US" altLang="zh-CN" sz="1400" b="1" dirty="0">
                <a:solidFill>
                  <a:schemeClr val="tx1"/>
                </a:solidFill>
              </a:rPr>
              <a:t> </a:t>
            </a:r>
            <a:endParaRPr lang="zh-CN" altLang="en-US" sz="1400" b="1" dirty="0">
              <a:solidFill>
                <a:schemeClr val="tx1"/>
              </a:solidFill>
            </a:endParaRPr>
          </a:p>
          <a:p>
            <a:r>
              <a:rPr lang="en-US" altLang="zh-CN" sz="1400" b="1" dirty="0">
                <a:solidFill>
                  <a:schemeClr val="tx1"/>
                </a:solidFill>
              </a:rPr>
              <a:t>R: v</a:t>
            </a:r>
            <a:r>
              <a:rPr lang="en-US" altLang="zh-CN" sz="1400" b="1" baseline="-25000" dirty="0">
                <a:solidFill>
                  <a:schemeClr val="tx1"/>
                </a:solidFill>
              </a:rPr>
              <a:t>3</a:t>
            </a:r>
            <a:r>
              <a:rPr lang="en-US" altLang="zh-CN" sz="1400" b="1" dirty="0">
                <a:solidFill>
                  <a:schemeClr val="tx1"/>
                </a:solidFill>
              </a:rPr>
              <a:t> v</a:t>
            </a:r>
            <a:r>
              <a:rPr lang="en-US" altLang="zh-CN" sz="1400" b="1" baseline="-25000" dirty="0">
                <a:solidFill>
                  <a:schemeClr val="tx1"/>
                </a:solidFill>
              </a:rPr>
              <a:t>4 </a:t>
            </a:r>
            <a:r>
              <a:rPr lang="en-US" altLang="zh-CN" sz="1400" b="1" dirty="0">
                <a:solidFill>
                  <a:schemeClr val="tx1"/>
                </a:solidFill>
              </a:rPr>
              <a:t>v</a:t>
            </a:r>
            <a:r>
              <a:rPr lang="en-US" altLang="zh-CN" sz="1400" b="1" baseline="-25000" dirty="0">
                <a:solidFill>
                  <a:schemeClr val="tx1"/>
                </a:solidFill>
              </a:rPr>
              <a:t>5</a:t>
            </a:r>
            <a:r>
              <a:rPr lang="en-US" altLang="zh-CN" sz="1400" b="1" dirty="0">
                <a:solidFill>
                  <a:schemeClr val="tx1"/>
                </a:solidFill>
              </a:rPr>
              <a:t> v</a:t>
            </a:r>
            <a:r>
              <a:rPr lang="en-US" altLang="zh-CN" sz="1400" b="1" baseline="-25000" dirty="0">
                <a:solidFill>
                  <a:schemeClr val="tx1"/>
                </a:solidFill>
              </a:rPr>
              <a:t>6 </a:t>
            </a:r>
          </a:p>
          <a:p>
            <a:r>
              <a:rPr lang="en-US" altLang="zh-CN" sz="1400" b="1" dirty="0">
                <a:solidFill>
                  <a:schemeClr val="tx1"/>
                </a:solidFill>
              </a:rPr>
              <a:t>C: </a:t>
            </a:r>
            <a:r>
              <a:rPr lang="zh-CN" altLang="en-US" sz="1400" b="1" dirty="0">
                <a:solidFill>
                  <a:schemeClr val="tx1"/>
                </a:solidFill>
              </a:rPr>
              <a:t>空</a:t>
            </a:r>
          </a:p>
        </p:txBody>
      </p:sp>
      <p:sp>
        <p:nvSpPr>
          <p:cNvPr id="89" name="矩形: 圆角 88">
            <a:extLst>
              <a:ext uri="{FF2B5EF4-FFF2-40B4-BE49-F238E27FC236}">
                <a16:creationId xmlns:a16="http://schemas.microsoft.com/office/drawing/2014/main" id="{69DE1D59-C832-4852-A0CF-B4CF8AB7C91F}"/>
              </a:ext>
            </a:extLst>
          </p:cNvPr>
          <p:cNvSpPr/>
          <p:nvPr/>
        </p:nvSpPr>
        <p:spPr>
          <a:xfrm>
            <a:off x="9024155" y="4192674"/>
            <a:ext cx="1080000" cy="648000"/>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0" rIns="36000" bIns="0" rtlCol="0" anchor="ctr">
            <a:normAutofit fontScale="85000" lnSpcReduction="10000"/>
          </a:bodyPr>
          <a:lstStyle/>
          <a:p>
            <a:r>
              <a:rPr lang="en-US" altLang="zh-CN" sz="1400" b="1" dirty="0">
                <a:solidFill>
                  <a:schemeClr val="tx1"/>
                </a:solidFill>
              </a:rPr>
              <a:t>L: u</a:t>
            </a:r>
            <a:r>
              <a:rPr lang="en-US" altLang="zh-CN" sz="1400" b="1" baseline="-25000" dirty="0">
                <a:solidFill>
                  <a:schemeClr val="tx1"/>
                </a:solidFill>
              </a:rPr>
              <a:t>5</a:t>
            </a:r>
            <a:r>
              <a:rPr lang="en-US" altLang="zh-CN" sz="1400" b="1" dirty="0">
                <a:solidFill>
                  <a:schemeClr val="tx1"/>
                </a:solidFill>
              </a:rPr>
              <a:t> </a:t>
            </a:r>
            <a:endParaRPr lang="zh-CN" altLang="en-US" sz="1400" b="1" dirty="0">
              <a:solidFill>
                <a:schemeClr val="tx1"/>
              </a:solidFill>
            </a:endParaRPr>
          </a:p>
          <a:p>
            <a:r>
              <a:rPr lang="en-US" altLang="zh-CN" sz="1400" b="1" dirty="0">
                <a:solidFill>
                  <a:schemeClr val="tx1"/>
                </a:solidFill>
              </a:rPr>
              <a:t>R: v</a:t>
            </a:r>
            <a:r>
              <a:rPr lang="en-US" altLang="zh-CN" sz="1400" b="1" baseline="-25000" dirty="0">
                <a:solidFill>
                  <a:schemeClr val="tx1"/>
                </a:solidFill>
              </a:rPr>
              <a:t>3</a:t>
            </a:r>
            <a:r>
              <a:rPr lang="en-US" altLang="zh-CN" sz="1400" b="1" dirty="0">
                <a:solidFill>
                  <a:schemeClr val="tx1"/>
                </a:solidFill>
              </a:rPr>
              <a:t> v</a:t>
            </a:r>
            <a:r>
              <a:rPr lang="en-US" altLang="zh-CN" sz="1400" b="1" baseline="-25000" dirty="0">
                <a:solidFill>
                  <a:schemeClr val="tx1"/>
                </a:solidFill>
              </a:rPr>
              <a:t>4</a:t>
            </a:r>
            <a:r>
              <a:rPr lang="en-US" altLang="zh-CN" sz="1400" b="1" dirty="0">
                <a:solidFill>
                  <a:schemeClr val="tx1"/>
                </a:solidFill>
              </a:rPr>
              <a:t> v</a:t>
            </a:r>
            <a:r>
              <a:rPr lang="en-US" altLang="zh-CN" sz="1400" b="1" baseline="-25000" dirty="0">
                <a:solidFill>
                  <a:schemeClr val="tx1"/>
                </a:solidFill>
              </a:rPr>
              <a:t>6 </a:t>
            </a:r>
          </a:p>
          <a:p>
            <a:r>
              <a:rPr lang="en-US" altLang="zh-CN" sz="1400" b="1" dirty="0">
                <a:solidFill>
                  <a:schemeClr val="tx1"/>
                </a:solidFill>
              </a:rPr>
              <a:t>C: </a:t>
            </a:r>
            <a:r>
              <a:rPr lang="zh-CN" altLang="en-US" sz="1400" b="1" dirty="0">
                <a:solidFill>
                  <a:schemeClr val="tx1"/>
                </a:solidFill>
              </a:rPr>
              <a:t>空</a:t>
            </a:r>
          </a:p>
        </p:txBody>
      </p:sp>
      <p:cxnSp>
        <p:nvCxnSpPr>
          <p:cNvPr id="90" name="直接箭头连接符 89">
            <a:extLst>
              <a:ext uri="{FF2B5EF4-FFF2-40B4-BE49-F238E27FC236}">
                <a16:creationId xmlns:a16="http://schemas.microsoft.com/office/drawing/2014/main" id="{AA8169DE-410E-4299-839A-278F9572077D}"/>
              </a:ext>
            </a:extLst>
          </p:cNvPr>
          <p:cNvCxnSpPr>
            <a:cxnSpLocks/>
            <a:stCxn id="82" idx="2"/>
            <a:endCxn id="89" idx="0"/>
          </p:cNvCxnSpPr>
          <p:nvPr/>
        </p:nvCxnSpPr>
        <p:spPr>
          <a:xfrm>
            <a:off x="8560130" y="3255864"/>
            <a:ext cx="1004025" cy="936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1" name="文本框 90">
            <a:extLst>
              <a:ext uri="{FF2B5EF4-FFF2-40B4-BE49-F238E27FC236}">
                <a16:creationId xmlns:a16="http://schemas.microsoft.com/office/drawing/2014/main" id="{F5544FD3-8D0E-4AB2-9B50-8EDE25E84484}"/>
              </a:ext>
            </a:extLst>
          </p:cNvPr>
          <p:cNvSpPr txBox="1"/>
          <p:nvPr/>
        </p:nvSpPr>
        <p:spPr>
          <a:xfrm>
            <a:off x="7704845" y="3618238"/>
            <a:ext cx="629920" cy="338554"/>
          </a:xfrm>
          <a:prstGeom prst="rect">
            <a:avLst/>
          </a:prstGeom>
          <a:noFill/>
        </p:spPr>
        <p:txBody>
          <a:bodyPr wrap="square" rtlCol="0">
            <a:spAutoFit/>
          </a:bodyPr>
          <a:lstStyle/>
          <a:p>
            <a:r>
              <a:rPr lang="en-US" altLang="zh-CN" sz="1600" b="1" dirty="0"/>
              <a:t>v</a:t>
            </a:r>
            <a:r>
              <a:rPr lang="en-US" altLang="zh-CN" sz="1600" b="1" baseline="-25000" dirty="0"/>
              <a:t>5 </a:t>
            </a:r>
            <a:r>
              <a:rPr lang="en-US" altLang="zh-CN" sz="1600" b="1" dirty="0"/>
              <a:t>(v</a:t>
            </a:r>
            <a:r>
              <a:rPr lang="en-US" altLang="zh-CN" sz="1600" b="1" baseline="-25000" dirty="0"/>
              <a:t>6</a:t>
            </a:r>
            <a:r>
              <a:rPr lang="en-US" altLang="zh-CN" sz="1600" b="1" dirty="0"/>
              <a:t>)</a:t>
            </a:r>
            <a:endParaRPr lang="zh-CN" altLang="en-US" sz="1600" b="1" dirty="0"/>
          </a:p>
        </p:txBody>
      </p:sp>
      <p:sp>
        <p:nvSpPr>
          <p:cNvPr id="92" name="文本框 91">
            <a:extLst>
              <a:ext uri="{FF2B5EF4-FFF2-40B4-BE49-F238E27FC236}">
                <a16:creationId xmlns:a16="http://schemas.microsoft.com/office/drawing/2014/main" id="{136169D9-DDA4-461D-BF57-C1F1D0B94A44}"/>
              </a:ext>
            </a:extLst>
          </p:cNvPr>
          <p:cNvSpPr txBox="1"/>
          <p:nvPr/>
        </p:nvSpPr>
        <p:spPr>
          <a:xfrm>
            <a:off x="8965710" y="3616204"/>
            <a:ext cx="629920" cy="338554"/>
          </a:xfrm>
          <a:prstGeom prst="rect">
            <a:avLst/>
          </a:prstGeom>
          <a:noFill/>
        </p:spPr>
        <p:txBody>
          <a:bodyPr wrap="square" rtlCol="0">
            <a:spAutoFit/>
          </a:bodyPr>
          <a:lstStyle/>
          <a:p>
            <a:r>
              <a:rPr lang="en-US" altLang="zh-CN" sz="1600" b="1" dirty="0"/>
              <a:t>v</a:t>
            </a:r>
            <a:r>
              <a:rPr lang="en-US" altLang="zh-CN" sz="1600" b="1" baseline="-25000" dirty="0"/>
              <a:t>6</a:t>
            </a:r>
            <a:endParaRPr lang="zh-CN" altLang="en-US" sz="1600" b="1" dirty="0"/>
          </a:p>
        </p:txBody>
      </p:sp>
      <p:grpSp>
        <p:nvGrpSpPr>
          <p:cNvPr id="93" name="组合 92">
            <a:extLst>
              <a:ext uri="{FF2B5EF4-FFF2-40B4-BE49-F238E27FC236}">
                <a16:creationId xmlns:a16="http://schemas.microsoft.com/office/drawing/2014/main" id="{A746A878-BA6E-4455-8D95-39F3774D9FF6}"/>
              </a:ext>
            </a:extLst>
          </p:cNvPr>
          <p:cNvGrpSpPr/>
          <p:nvPr/>
        </p:nvGrpSpPr>
        <p:grpSpPr>
          <a:xfrm>
            <a:off x="6789922" y="4190954"/>
            <a:ext cx="470385" cy="648000"/>
            <a:chOff x="1699499" y="1512728"/>
            <a:chExt cx="470385" cy="711200"/>
          </a:xfrm>
        </p:grpSpPr>
        <p:cxnSp>
          <p:nvCxnSpPr>
            <p:cNvPr id="94" name="直接连接符 93">
              <a:extLst>
                <a:ext uri="{FF2B5EF4-FFF2-40B4-BE49-F238E27FC236}">
                  <a16:creationId xmlns:a16="http://schemas.microsoft.com/office/drawing/2014/main" id="{FA9569CD-2524-4D18-B826-045801A65AED}"/>
                </a:ext>
              </a:extLst>
            </p:cNvPr>
            <p:cNvCxnSpPr/>
            <p:nvPr/>
          </p:nvCxnSpPr>
          <p:spPr>
            <a:xfrm>
              <a:off x="2045652" y="1512728"/>
              <a:ext cx="0" cy="711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D7939ECB-FE21-4E82-93A1-379B049D9C2C}"/>
                    </a:ext>
                  </a:extLst>
                </p:cNvPr>
                <p:cNvSpPr txBox="1"/>
                <p:nvPr/>
              </p:nvSpPr>
              <p:spPr>
                <a:xfrm>
                  <a:off x="1699499" y="1658145"/>
                  <a:ext cx="470385" cy="405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154" name="文本框 153">
                  <a:extLst>
                    <a:ext uri="{FF2B5EF4-FFF2-40B4-BE49-F238E27FC236}">
                      <a16:creationId xmlns:a16="http://schemas.microsoft.com/office/drawing/2014/main" id="{F9961ABF-B5E9-47FC-876F-8E42C8A77F6E}"/>
                    </a:ext>
                  </a:extLst>
                </p:cNvPr>
                <p:cNvSpPr txBox="1">
                  <a:spLocks noRot="1" noChangeAspect="1" noMove="1" noResize="1" noEditPoints="1" noAdjustHandles="1" noChangeArrowheads="1" noChangeShapeType="1" noTextEdit="1"/>
                </p:cNvSpPr>
                <p:nvPr/>
              </p:nvSpPr>
              <p:spPr>
                <a:xfrm>
                  <a:off x="1699499" y="1658145"/>
                  <a:ext cx="470385" cy="405353"/>
                </a:xfrm>
                <a:prstGeom prst="rect">
                  <a:avLst/>
                </a:prstGeom>
                <a:blipFill>
                  <a:blip r:embed="rId2"/>
                  <a:stretch>
                    <a:fillRect/>
                  </a:stretch>
                </a:blipFill>
              </p:spPr>
              <p:txBody>
                <a:bodyPr/>
                <a:lstStyle/>
                <a:p>
                  <a:r>
                    <a:rPr lang="zh-CN" altLang="en-US">
                      <a:noFill/>
                    </a:rPr>
                    <a:t> </a:t>
                  </a:r>
                </a:p>
              </p:txBody>
            </p:sp>
          </mc:Fallback>
        </mc:AlternateContent>
      </p:grpSp>
      <p:grpSp>
        <p:nvGrpSpPr>
          <p:cNvPr id="96" name="组合 95">
            <a:extLst>
              <a:ext uri="{FF2B5EF4-FFF2-40B4-BE49-F238E27FC236}">
                <a16:creationId xmlns:a16="http://schemas.microsoft.com/office/drawing/2014/main" id="{7AE3E517-59D8-4DE1-AFAD-4FA075D25587}"/>
              </a:ext>
            </a:extLst>
          </p:cNvPr>
          <p:cNvGrpSpPr/>
          <p:nvPr/>
        </p:nvGrpSpPr>
        <p:grpSpPr>
          <a:xfrm>
            <a:off x="8945074" y="4192674"/>
            <a:ext cx="475708" cy="648000"/>
            <a:chOff x="1699499" y="1512728"/>
            <a:chExt cx="475708" cy="711200"/>
          </a:xfrm>
        </p:grpSpPr>
        <p:cxnSp>
          <p:nvCxnSpPr>
            <p:cNvPr id="97" name="直接连接符 96">
              <a:extLst>
                <a:ext uri="{FF2B5EF4-FFF2-40B4-BE49-F238E27FC236}">
                  <a16:creationId xmlns:a16="http://schemas.microsoft.com/office/drawing/2014/main" id="{6E4EAA80-9ABE-417F-AE63-82BB4C8387A4}"/>
                </a:ext>
              </a:extLst>
            </p:cNvPr>
            <p:cNvCxnSpPr/>
            <p:nvPr/>
          </p:nvCxnSpPr>
          <p:spPr>
            <a:xfrm>
              <a:off x="2045652" y="1512728"/>
              <a:ext cx="0" cy="711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F8188B0C-E9BA-44BC-AEEF-23E92183D66F}"/>
                    </a:ext>
                  </a:extLst>
                </p:cNvPr>
                <p:cNvSpPr txBox="1"/>
                <p:nvPr/>
              </p:nvSpPr>
              <p:spPr>
                <a:xfrm>
                  <a:off x="1699499" y="1658145"/>
                  <a:ext cx="475708" cy="405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157" name="文本框 156">
                  <a:extLst>
                    <a:ext uri="{FF2B5EF4-FFF2-40B4-BE49-F238E27FC236}">
                      <a16:creationId xmlns:a16="http://schemas.microsoft.com/office/drawing/2014/main" id="{96637DD2-6D52-4FA7-9902-F662CADE9125}"/>
                    </a:ext>
                  </a:extLst>
                </p:cNvPr>
                <p:cNvSpPr txBox="1">
                  <a:spLocks noRot="1" noChangeAspect="1" noMove="1" noResize="1" noEditPoints="1" noAdjustHandles="1" noChangeArrowheads="1" noChangeShapeType="1" noTextEdit="1"/>
                </p:cNvSpPr>
                <p:nvPr/>
              </p:nvSpPr>
              <p:spPr>
                <a:xfrm>
                  <a:off x="1699499" y="1658145"/>
                  <a:ext cx="475708" cy="405353"/>
                </a:xfrm>
                <a:prstGeom prst="rect">
                  <a:avLst/>
                </a:prstGeom>
                <a:blipFill>
                  <a:blip r:embed="rId3"/>
                  <a:stretch>
                    <a:fillRect/>
                  </a:stretch>
                </a:blipFill>
              </p:spPr>
              <p:txBody>
                <a:bodyPr/>
                <a:lstStyle/>
                <a:p>
                  <a:r>
                    <a:rPr lang="zh-CN" altLang="en-US">
                      <a:noFill/>
                    </a:rPr>
                    <a:t> </a:t>
                  </a:r>
                </a:p>
              </p:txBody>
            </p:sp>
          </mc:Fallback>
        </mc:AlternateContent>
      </p:grpSp>
      <p:grpSp>
        <p:nvGrpSpPr>
          <p:cNvPr id="99" name="组合 98">
            <a:extLst>
              <a:ext uri="{FF2B5EF4-FFF2-40B4-BE49-F238E27FC236}">
                <a16:creationId xmlns:a16="http://schemas.microsoft.com/office/drawing/2014/main" id="{5653B3B8-51B5-4618-A4C8-36A4595EFE4C}"/>
              </a:ext>
            </a:extLst>
          </p:cNvPr>
          <p:cNvGrpSpPr/>
          <p:nvPr/>
        </p:nvGrpSpPr>
        <p:grpSpPr>
          <a:xfrm>
            <a:off x="7931978" y="2623172"/>
            <a:ext cx="445122" cy="648000"/>
            <a:chOff x="1692606" y="1512728"/>
            <a:chExt cx="445122" cy="711200"/>
          </a:xfrm>
        </p:grpSpPr>
        <p:cxnSp>
          <p:nvCxnSpPr>
            <p:cNvPr id="100" name="直接连接符 99">
              <a:extLst>
                <a:ext uri="{FF2B5EF4-FFF2-40B4-BE49-F238E27FC236}">
                  <a16:creationId xmlns:a16="http://schemas.microsoft.com/office/drawing/2014/main" id="{1305FA1F-3C0E-47BB-8FAD-2793BD4D94B7}"/>
                </a:ext>
              </a:extLst>
            </p:cNvPr>
            <p:cNvCxnSpPr/>
            <p:nvPr/>
          </p:nvCxnSpPr>
          <p:spPr>
            <a:xfrm>
              <a:off x="2045652" y="1512728"/>
              <a:ext cx="0" cy="711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575D6D7B-E264-4657-842A-48D6F27D0A59}"/>
                    </a:ext>
                  </a:extLst>
                </p:cNvPr>
                <p:cNvSpPr txBox="1"/>
                <p:nvPr/>
              </p:nvSpPr>
              <p:spPr>
                <a:xfrm>
                  <a:off x="1692606" y="1656960"/>
                  <a:ext cx="445122" cy="405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oMath>
                    </m:oMathPara>
                  </a14:m>
                  <a:endParaRPr lang="en-US" altLang="zh-CN" b="0" dirty="0"/>
                </a:p>
              </p:txBody>
            </p:sp>
          </mc:Choice>
          <mc:Fallback xmlns="">
            <p:sp>
              <p:nvSpPr>
                <p:cNvPr id="178" name="文本框 177">
                  <a:extLst>
                    <a:ext uri="{FF2B5EF4-FFF2-40B4-BE49-F238E27FC236}">
                      <a16:creationId xmlns:a16="http://schemas.microsoft.com/office/drawing/2014/main" id="{3CD0DFC6-C21E-4E22-9F0E-F6C7E2346C66}"/>
                    </a:ext>
                  </a:extLst>
                </p:cNvPr>
                <p:cNvSpPr txBox="1">
                  <a:spLocks noRot="1" noChangeAspect="1" noMove="1" noResize="1" noEditPoints="1" noAdjustHandles="1" noChangeArrowheads="1" noChangeShapeType="1" noTextEdit="1"/>
                </p:cNvSpPr>
                <p:nvPr/>
              </p:nvSpPr>
              <p:spPr>
                <a:xfrm>
                  <a:off x="1692606" y="1656960"/>
                  <a:ext cx="445122" cy="405353"/>
                </a:xfrm>
                <a:prstGeom prst="rect">
                  <a:avLst/>
                </a:prstGeom>
                <a:blipFill>
                  <a:blip r:embed="rId4"/>
                  <a:stretch>
                    <a:fillRect/>
                  </a:stretch>
                </a:blipFill>
              </p:spPr>
              <p:txBody>
                <a:bodyPr/>
                <a:lstStyle/>
                <a:p>
                  <a:r>
                    <a:rPr lang="zh-CN" altLang="en-US">
                      <a:noFill/>
                    </a:rPr>
                    <a:t> </a:t>
                  </a:r>
                </a:p>
              </p:txBody>
            </p:sp>
          </mc:Fallback>
        </mc:AlternateContent>
      </p:grpSp>
      <p:sp>
        <p:nvSpPr>
          <p:cNvPr id="102" name="云形 101">
            <a:extLst>
              <a:ext uri="{FF2B5EF4-FFF2-40B4-BE49-F238E27FC236}">
                <a16:creationId xmlns:a16="http://schemas.microsoft.com/office/drawing/2014/main" id="{022B875A-A28E-4A00-BC16-DA65893C9726}"/>
              </a:ext>
            </a:extLst>
          </p:cNvPr>
          <p:cNvSpPr/>
          <p:nvPr/>
        </p:nvSpPr>
        <p:spPr>
          <a:xfrm>
            <a:off x="5990356" y="2504236"/>
            <a:ext cx="1147283" cy="845836"/>
          </a:xfrm>
          <a:prstGeom prst="cloud">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3" name="直接箭头连接符 102">
            <a:extLst>
              <a:ext uri="{FF2B5EF4-FFF2-40B4-BE49-F238E27FC236}">
                <a16:creationId xmlns:a16="http://schemas.microsoft.com/office/drawing/2014/main" id="{A4AF9D0A-1109-4C49-AFE4-96EDCB3E1C9A}"/>
              </a:ext>
            </a:extLst>
          </p:cNvPr>
          <p:cNvCxnSpPr>
            <a:cxnSpLocks/>
            <a:stCxn id="81" idx="2"/>
            <a:endCxn id="102" idx="3"/>
          </p:cNvCxnSpPr>
          <p:nvPr/>
        </p:nvCxnSpPr>
        <p:spPr>
          <a:xfrm flipH="1">
            <a:off x="6563998" y="1672775"/>
            <a:ext cx="2050132" cy="879822"/>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4" name="直接箭头连接符 103">
            <a:extLst>
              <a:ext uri="{FF2B5EF4-FFF2-40B4-BE49-F238E27FC236}">
                <a16:creationId xmlns:a16="http://schemas.microsoft.com/office/drawing/2014/main" id="{EB03AC6B-071E-4F05-94F5-F15D0229722B}"/>
              </a:ext>
            </a:extLst>
          </p:cNvPr>
          <p:cNvCxnSpPr>
            <a:cxnSpLocks/>
            <a:stCxn id="81" idx="2"/>
            <a:endCxn id="109" idx="3"/>
          </p:cNvCxnSpPr>
          <p:nvPr/>
        </p:nvCxnSpPr>
        <p:spPr>
          <a:xfrm>
            <a:off x="8614130" y="1672775"/>
            <a:ext cx="1942132" cy="899840"/>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105" name="表格 104">
            <a:extLst>
              <a:ext uri="{FF2B5EF4-FFF2-40B4-BE49-F238E27FC236}">
                <a16:creationId xmlns:a16="http://schemas.microsoft.com/office/drawing/2014/main" id="{035FA76D-E995-4BE0-910F-C5ADB003C404}"/>
              </a:ext>
            </a:extLst>
          </p:cNvPr>
          <p:cNvGraphicFramePr>
            <a:graphicFrameLocks noGrp="1"/>
          </p:cNvGraphicFramePr>
          <p:nvPr>
            <p:extLst>
              <p:ext uri="{D42A27DB-BD31-4B8C-83A1-F6EECF244321}">
                <p14:modId xmlns:p14="http://schemas.microsoft.com/office/powerpoint/2010/main" val="918044151"/>
              </p:ext>
            </p:extLst>
          </p:nvPr>
        </p:nvGraphicFramePr>
        <p:xfrm>
          <a:off x="10770429" y="1011254"/>
          <a:ext cx="1265600" cy="640080"/>
        </p:xfrm>
        <a:graphic>
          <a:graphicData uri="http://schemas.openxmlformats.org/drawingml/2006/table">
            <a:tbl>
              <a:tblPr firstRow="1" bandRow="1">
                <a:tableStyleId>{5C22544A-7EE6-4342-B048-85BDC9FD1C3A}</a:tableStyleId>
              </a:tblPr>
              <a:tblGrid>
                <a:gridCol w="257600">
                  <a:extLst>
                    <a:ext uri="{9D8B030D-6E8A-4147-A177-3AD203B41FA5}">
                      <a16:colId xmlns:a16="http://schemas.microsoft.com/office/drawing/2014/main" val="144652855"/>
                    </a:ext>
                  </a:extLst>
                </a:gridCol>
                <a:gridCol w="1008000">
                  <a:extLst>
                    <a:ext uri="{9D8B030D-6E8A-4147-A177-3AD203B41FA5}">
                      <a16:colId xmlns:a16="http://schemas.microsoft.com/office/drawing/2014/main" val="2378662973"/>
                    </a:ext>
                  </a:extLst>
                </a:gridCol>
              </a:tblGrid>
              <a:tr h="0">
                <a:tc>
                  <a:txBody>
                    <a:bodyPr/>
                    <a:lstStyle/>
                    <a:p>
                      <a:endParaRPr lang="zh-CN" altLang="en-US" sz="1400" b="0" dirty="0">
                        <a:solidFill>
                          <a:schemeClr val="tx1"/>
                        </a:solidFill>
                      </a:endParaRPr>
                    </a:p>
                  </a:txBody>
                  <a:tcPr marL="7200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0" dirty="0">
                          <a:solidFill>
                            <a:schemeClr val="tx1"/>
                          </a:solidFill>
                        </a:rPr>
                        <a:t>根节点</a:t>
                      </a:r>
                    </a:p>
                  </a:txBody>
                  <a:tcPr marL="7200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8935932"/>
                  </a:ext>
                </a:extLst>
              </a:tr>
              <a:tr h="180000">
                <a:tc>
                  <a:txBody>
                    <a:bodyPr/>
                    <a:lstStyle/>
                    <a:p>
                      <a:endParaRPr lang="zh-CN" altLang="en-US" sz="1400" b="0" dirty="0">
                        <a:solidFill>
                          <a:schemeClr val="tx1"/>
                        </a:solidFill>
                      </a:endParaRPr>
                    </a:p>
                  </a:txBody>
                  <a:tcPr marL="7200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0" dirty="0">
                          <a:solidFill>
                            <a:schemeClr val="tx1"/>
                          </a:solidFill>
                        </a:rPr>
                        <a:t>极大二分团</a:t>
                      </a:r>
                    </a:p>
                  </a:txBody>
                  <a:tcPr marL="7200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7682551"/>
                  </a:ext>
                </a:extLst>
              </a:tr>
              <a:tr h="180000">
                <a:tc>
                  <a:txBody>
                    <a:bodyPr/>
                    <a:lstStyle/>
                    <a:p>
                      <a:endParaRPr lang="zh-CN" altLang="en-US" sz="1400" b="0" dirty="0">
                        <a:solidFill>
                          <a:schemeClr val="tx1"/>
                        </a:solidFill>
                      </a:endParaRPr>
                    </a:p>
                  </a:txBody>
                  <a:tcPr marL="7200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0" dirty="0">
                          <a:solidFill>
                            <a:schemeClr val="tx1"/>
                          </a:solidFill>
                        </a:rPr>
                        <a:t>非极大二分团</a:t>
                      </a:r>
                    </a:p>
                  </a:txBody>
                  <a:tcPr marL="7200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6710431"/>
                  </a:ext>
                </a:extLst>
              </a:tr>
            </a:tbl>
          </a:graphicData>
        </a:graphic>
      </p:graphicFrame>
      <p:sp>
        <p:nvSpPr>
          <p:cNvPr id="106" name="矩形: 圆角 105">
            <a:extLst>
              <a:ext uri="{FF2B5EF4-FFF2-40B4-BE49-F238E27FC236}">
                <a16:creationId xmlns:a16="http://schemas.microsoft.com/office/drawing/2014/main" id="{D8E513E5-E3E8-4BF3-BA94-A11AF8D232E7}"/>
              </a:ext>
            </a:extLst>
          </p:cNvPr>
          <p:cNvSpPr/>
          <p:nvPr/>
        </p:nvSpPr>
        <p:spPr>
          <a:xfrm>
            <a:off x="10837710" y="1052673"/>
            <a:ext cx="178004" cy="13000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200" b="1" dirty="0">
              <a:solidFill>
                <a:schemeClr val="tx1"/>
              </a:solidFill>
            </a:endParaRPr>
          </a:p>
        </p:txBody>
      </p:sp>
      <p:sp>
        <p:nvSpPr>
          <p:cNvPr id="107" name="矩形: 圆角 106">
            <a:extLst>
              <a:ext uri="{FF2B5EF4-FFF2-40B4-BE49-F238E27FC236}">
                <a16:creationId xmlns:a16="http://schemas.microsoft.com/office/drawing/2014/main" id="{9EE3A548-1358-47D7-AB53-84BA97014BF2}"/>
              </a:ext>
            </a:extLst>
          </p:cNvPr>
          <p:cNvSpPr/>
          <p:nvPr/>
        </p:nvSpPr>
        <p:spPr>
          <a:xfrm>
            <a:off x="10837710" y="1266294"/>
            <a:ext cx="178004" cy="130001"/>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200" b="1" dirty="0">
              <a:solidFill>
                <a:schemeClr val="tx1"/>
              </a:solidFill>
            </a:endParaRPr>
          </a:p>
        </p:txBody>
      </p:sp>
      <p:sp>
        <p:nvSpPr>
          <p:cNvPr id="108" name="矩形: 圆角 107">
            <a:extLst>
              <a:ext uri="{FF2B5EF4-FFF2-40B4-BE49-F238E27FC236}">
                <a16:creationId xmlns:a16="http://schemas.microsoft.com/office/drawing/2014/main" id="{137C16BC-33F3-4CA7-B55D-81365654BF38}"/>
              </a:ext>
            </a:extLst>
          </p:cNvPr>
          <p:cNvSpPr/>
          <p:nvPr/>
        </p:nvSpPr>
        <p:spPr>
          <a:xfrm>
            <a:off x="10837710" y="1479915"/>
            <a:ext cx="178004" cy="130001"/>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200" b="1" dirty="0">
              <a:solidFill>
                <a:schemeClr val="tx1"/>
              </a:solidFill>
            </a:endParaRPr>
          </a:p>
        </p:txBody>
      </p:sp>
      <p:sp>
        <p:nvSpPr>
          <p:cNvPr id="109" name="云形 108">
            <a:extLst>
              <a:ext uri="{FF2B5EF4-FFF2-40B4-BE49-F238E27FC236}">
                <a16:creationId xmlns:a16="http://schemas.microsoft.com/office/drawing/2014/main" id="{D3D8E75E-C56C-41EB-AA98-19B7DE3047DF}"/>
              </a:ext>
            </a:extLst>
          </p:cNvPr>
          <p:cNvSpPr/>
          <p:nvPr/>
        </p:nvSpPr>
        <p:spPr>
          <a:xfrm>
            <a:off x="9982620" y="2524254"/>
            <a:ext cx="1147283" cy="845836"/>
          </a:xfrm>
          <a:prstGeom prst="cloud">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0" name="对话气泡: 椭圆形 109">
                <a:extLst>
                  <a:ext uri="{FF2B5EF4-FFF2-40B4-BE49-F238E27FC236}">
                    <a16:creationId xmlns:a16="http://schemas.microsoft.com/office/drawing/2014/main" id="{406B6FDE-060F-4F4E-BADB-8EA2BF270E43}"/>
                  </a:ext>
                </a:extLst>
              </p:cNvPr>
              <p:cNvSpPr/>
              <p:nvPr/>
            </p:nvSpPr>
            <p:spPr>
              <a:xfrm>
                <a:off x="5084232" y="3892435"/>
                <a:ext cx="1516432" cy="1210600"/>
              </a:xfrm>
              <a:prstGeom prst="wedgeEllipseCallout">
                <a:avLst>
                  <a:gd name="adj1" fmla="val 63806"/>
                  <a:gd name="adj2" fmla="val 351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由于</a:t>
                </a:r>
                <a:r>
                  <a:rPr lang="zh-CN" altLang="en-US" sz="1400" b="1" dirty="0">
                    <a:solidFill>
                      <a:schemeClr val="tx1"/>
                    </a:solidFill>
                  </a:rPr>
                  <a:t>集合枚举树结构限制</a:t>
                </a:r>
                <a:r>
                  <a:rPr lang="zh-CN" altLang="en-US" sz="1400" dirty="0">
                    <a:solidFill>
                      <a:schemeClr val="tx1"/>
                    </a:solidFill>
                  </a:rPr>
                  <a:t>，</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𝑣</m:t>
                        </m:r>
                      </m:e>
                      <m:sub>
                        <m:r>
                          <a:rPr lang="en-US" altLang="zh-CN" sz="1400" i="1">
                            <a:solidFill>
                              <a:schemeClr val="tx1"/>
                            </a:solidFill>
                            <a:latin typeface="Cambria Math" panose="02040503050406030204" pitchFamily="18" charset="0"/>
                          </a:rPr>
                          <m:t>2</m:t>
                        </m:r>
                      </m:sub>
                    </m:sSub>
                  </m:oMath>
                </a14:m>
                <a:r>
                  <a:rPr lang="zh-CN" altLang="en-US" sz="1400" dirty="0">
                    <a:solidFill>
                      <a:schemeClr val="tx1"/>
                    </a:solidFill>
                  </a:rPr>
                  <a:t>无法加入节点</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1</m:t>
                        </m:r>
                      </m:sub>
                    </m:sSub>
                  </m:oMath>
                </a14:m>
                <a:endParaRPr lang="zh-CN" altLang="en-US" sz="1400" dirty="0">
                  <a:solidFill>
                    <a:schemeClr val="tx1"/>
                  </a:solidFill>
                </a:endParaRPr>
              </a:p>
            </p:txBody>
          </p:sp>
        </mc:Choice>
        <mc:Fallback xmlns="">
          <p:sp>
            <p:nvSpPr>
              <p:cNvPr id="110" name="对话气泡: 椭圆形 109">
                <a:extLst>
                  <a:ext uri="{FF2B5EF4-FFF2-40B4-BE49-F238E27FC236}">
                    <a16:creationId xmlns:a16="http://schemas.microsoft.com/office/drawing/2014/main" id="{406B6FDE-060F-4F4E-BADB-8EA2BF270E43}"/>
                  </a:ext>
                </a:extLst>
              </p:cNvPr>
              <p:cNvSpPr>
                <a:spLocks noRot="1" noChangeAspect="1" noMove="1" noResize="1" noEditPoints="1" noAdjustHandles="1" noChangeArrowheads="1" noChangeShapeType="1" noTextEdit="1"/>
              </p:cNvSpPr>
              <p:nvPr/>
            </p:nvSpPr>
            <p:spPr>
              <a:xfrm>
                <a:off x="5084232" y="3892435"/>
                <a:ext cx="1516432" cy="1210600"/>
              </a:xfrm>
              <a:prstGeom prst="wedgeEllipseCallout">
                <a:avLst>
                  <a:gd name="adj1" fmla="val 63806"/>
                  <a:gd name="adj2" fmla="val 3515"/>
                </a:avLst>
              </a:prstGeom>
              <a:blipFill>
                <a:blip r:embed="rId5"/>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对话气泡: 椭圆形 110">
                <a:extLst>
                  <a:ext uri="{FF2B5EF4-FFF2-40B4-BE49-F238E27FC236}">
                    <a16:creationId xmlns:a16="http://schemas.microsoft.com/office/drawing/2014/main" id="{14B53A20-4198-4F4D-A12E-EE82E16ABCBD}"/>
                  </a:ext>
                </a:extLst>
              </p:cNvPr>
              <p:cNvSpPr/>
              <p:nvPr/>
            </p:nvSpPr>
            <p:spPr>
              <a:xfrm>
                <a:off x="10519597" y="3796900"/>
                <a:ext cx="1516432" cy="1210600"/>
              </a:xfrm>
              <a:prstGeom prst="wedgeEllipseCallout">
                <a:avLst>
                  <a:gd name="adj1" fmla="val -74565"/>
                  <a:gd name="adj2" fmla="val 351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216000" rIns="0" bIns="0" rtlCol="0" anchor="ctr"/>
              <a:lstStyle/>
              <a:p>
                <a:pPr algn="ctr"/>
                <a:r>
                  <a:rPr lang="zh-CN" altLang="en-US" sz="1400" dirty="0">
                    <a:solidFill>
                      <a:schemeClr val="tx1"/>
                    </a:solidFill>
                  </a:rPr>
                  <a:t>由于节点</a:t>
                </a:r>
                <a14:m>
                  <m:oMath xmlns:m="http://schemas.openxmlformats.org/officeDocument/2006/math">
                    <m:sSub>
                      <m:sSubPr>
                        <m:ctrlPr>
                          <a:rPr lang="en-US" altLang="zh-CN" sz="1400" b="0" i="1" smtClean="0">
                            <a:solidFill>
                              <a:srgbClr val="FF0000"/>
                            </a:solidFill>
                            <a:latin typeface="Cambria Math" panose="02040503050406030204" pitchFamily="18" charset="0"/>
                          </a:rPr>
                        </m:ctrlPr>
                      </m:sSubPr>
                      <m:e>
                        <m:r>
                          <a:rPr lang="en-US" altLang="zh-CN" sz="1400" b="0" i="1" smtClean="0">
                            <a:solidFill>
                              <a:srgbClr val="FF0000"/>
                            </a:solidFill>
                            <a:latin typeface="Cambria Math" panose="02040503050406030204" pitchFamily="18" charset="0"/>
                          </a:rPr>
                          <m:t>𝑥</m:t>
                        </m:r>
                      </m:e>
                      <m:sub>
                        <m:r>
                          <a:rPr lang="en-US" altLang="zh-CN" sz="1400" b="0" i="1" smtClean="0">
                            <a:solidFill>
                              <a:srgbClr val="FF0000"/>
                            </a:solidFill>
                            <a:latin typeface="Cambria Math" panose="02040503050406030204" pitchFamily="18" charset="0"/>
                          </a:rPr>
                          <m:t>1</m:t>
                        </m:r>
                      </m:sub>
                    </m:sSub>
                  </m:oMath>
                </a14:m>
                <a:r>
                  <a:rPr lang="zh-CN" altLang="en-US" sz="1400" b="0" dirty="0">
                    <a:solidFill>
                      <a:srgbClr val="FF0000"/>
                    </a:solidFill>
                  </a:rPr>
                  <a:t>未通过节点检查</a:t>
                </a:r>
                <a:r>
                  <a:rPr lang="zh-CN" altLang="en-US" sz="1400" b="0" dirty="0">
                    <a:solidFill>
                      <a:schemeClr val="tx1"/>
                    </a:solidFill>
                  </a:rPr>
                  <a:t>，</a:t>
                </a:r>
                <a:r>
                  <a:rPr lang="zh-CN" altLang="en-US" sz="1400" b="1" dirty="0">
                    <a:solidFill>
                      <a:schemeClr val="tx1"/>
                    </a:solidFill>
                  </a:rPr>
                  <a:t>被动</a:t>
                </a:r>
                <a:r>
                  <a:rPr lang="zh-CN" altLang="en-US" sz="1400" b="0" dirty="0">
                    <a:solidFill>
                      <a:schemeClr val="tx1"/>
                    </a:solidFill>
                  </a:rPr>
                  <a:t>的顶点合并剪枝未触发</a:t>
                </a:r>
                <a:endParaRPr lang="en-US" altLang="zh-CN" sz="1400" b="0" dirty="0">
                  <a:solidFill>
                    <a:schemeClr val="tx1"/>
                  </a:solidFill>
                </a:endParaRPr>
              </a:p>
              <a:p>
                <a:pPr algn="ctr"/>
                <a:endParaRPr lang="zh-CN" altLang="en-US" sz="1400" dirty="0">
                  <a:solidFill>
                    <a:schemeClr val="tx1"/>
                  </a:solidFill>
                </a:endParaRPr>
              </a:p>
            </p:txBody>
          </p:sp>
        </mc:Choice>
        <mc:Fallback xmlns="">
          <p:sp>
            <p:nvSpPr>
              <p:cNvPr id="111" name="对话气泡: 椭圆形 110">
                <a:extLst>
                  <a:ext uri="{FF2B5EF4-FFF2-40B4-BE49-F238E27FC236}">
                    <a16:creationId xmlns:a16="http://schemas.microsoft.com/office/drawing/2014/main" id="{14B53A20-4198-4F4D-A12E-EE82E16ABCBD}"/>
                  </a:ext>
                </a:extLst>
              </p:cNvPr>
              <p:cNvSpPr>
                <a:spLocks noRot="1" noChangeAspect="1" noMove="1" noResize="1" noEditPoints="1" noAdjustHandles="1" noChangeArrowheads="1" noChangeShapeType="1" noTextEdit="1"/>
              </p:cNvSpPr>
              <p:nvPr/>
            </p:nvSpPr>
            <p:spPr>
              <a:xfrm>
                <a:off x="10519597" y="3796900"/>
                <a:ext cx="1516432" cy="1210600"/>
              </a:xfrm>
              <a:prstGeom prst="wedgeEllipseCallout">
                <a:avLst>
                  <a:gd name="adj1" fmla="val -74565"/>
                  <a:gd name="adj2" fmla="val 3515"/>
                </a:avLst>
              </a:prstGeom>
              <a:blipFill>
                <a:blip r:embed="rId6"/>
                <a:stretch>
                  <a:fillRect b="-2475"/>
                </a:stretch>
              </a:blipFill>
              <a:ln>
                <a:solidFill>
                  <a:schemeClr val="tx1"/>
                </a:solidFill>
              </a:ln>
            </p:spPr>
            <p:txBody>
              <a:bodyPr/>
              <a:lstStyle/>
              <a:p>
                <a:r>
                  <a:rPr lang="zh-CN" altLang="en-US">
                    <a:noFill/>
                  </a:rPr>
                  <a:t> </a:t>
                </a:r>
              </a:p>
            </p:txBody>
          </p:sp>
        </mc:Fallback>
      </mc:AlternateContent>
      <p:sp>
        <p:nvSpPr>
          <p:cNvPr id="175" name="文本框 174">
            <a:extLst>
              <a:ext uri="{FF2B5EF4-FFF2-40B4-BE49-F238E27FC236}">
                <a16:creationId xmlns:a16="http://schemas.microsoft.com/office/drawing/2014/main" id="{59ACF1C3-86A6-46C6-90DE-4798409EB58A}"/>
              </a:ext>
            </a:extLst>
          </p:cNvPr>
          <p:cNvSpPr txBox="1"/>
          <p:nvPr/>
        </p:nvSpPr>
        <p:spPr>
          <a:xfrm>
            <a:off x="6479469" y="5769082"/>
            <a:ext cx="640734" cy="461665"/>
          </a:xfrm>
          <a:prstGeom prst="rect">
            <a:avLst/>
          </a:prstGeom>
          <a:noFill/>
        </p:spPr>
        <p:txBody>
          <a:bodyPr wrap="square" rtlCol="0">
            <a:spAutoFit/>
          </a:bodyPr>
          <a:lstStyle/>
          <a:p>
            <a:r>
              <a:rPr lang="en-US" altLang="zh-CN" sz="2400" dirty="0">
                <a:latin typeface="华光超粗黑_CNKI" panose="02000500000000000000" pitchFamily="2" charset="-122"/>
                <a:ea typeface="华光超粗黑_CNKI" panose="02000500000000000000" pitchFamily="2" charset="-122"/>
              </a:rPr>
              <a:t>G</a:t>
            </a:r>
            <a:r>
              <a:rPr lang="en-US" altLang="zh-CN" sz="2400" baseline="-25000" dirty="0">
                <a:latin typeface="华光超粗黑_CNKI" panose="02000500000000000000" pitchFamily="2" charset="-122"/>
                <a:ea typeface="华光超粗黑_CNKI" panose="02000500000000000000" pitchFamily="2" charset="-122"/>
              </a:rPr>
              <a:t>1</a:t>
            </a:r>
            <a:endParaRPr lang="en-US" altLang="zh-CN" sz="2400" dirty="0">
              <a:latin typeface="华光超粗黑_CNKI" panose="02000500000000000000" pitchFamily="2" charset="-122"/>
              <a:ea typeface="华光超粗黑_CNKI" panose="02000500000000000000" pitchFamily="2" charset="-122"/>
            </a:endParaRPr>
          </a:p>
        </p:txBody>
      </p:sp>
      <p:sp>
        <p:nvSpPr>
          <p:cNvPr id="208" name="流程图: 接点 207">
            <a:extLst>
              <a:ext uri="{FF2B5EF4-FFF2-40B4-BE49-F238E27FC236}">
                <a16:creationId xmlns:a16="http://schemas.microsoft.com/office/drawing/2014/main" id="{B0CA999D-850F-4E15-9D86-D41C56241975}"/>
              </a:ext>
            </a:extLst>
          </p:cNvPr>
          <p:cNvSpPr/>
          <p:nvPr/>
        </p:nvSpPr>
        <p:spPr>
          <a:xfrm rot="16200000" flipH="1">
            <a:off x="7480203" y="6247275"/>
            <a:ext cx="360000" cy="360000"/>
          </a:xfrm>
          <a:prstGeom prst="flowChartConnector">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solidFill>
                  <a:schemeClr val="tx1"/>
                </a:solidFill>
              </a:rPr>
              <a:t>u</a:t>
            </a:r>
            <a:r>
              <a:rPr lang="en-US" altLang="zh-CN" baseline="-25000" dirty="0">
                <a:ln>
                  <a:solidFill>
                    <a:sysClr val="windowText" lastClr="000000"/>
                  </a:solidFill>
                </a:ln>
                <a:solidFill>
                  <a:schemeClr val="tx1"/>
                </a:solidFill>
              </a:rPr>
              <a:t>2</a:t>
            </a:r>
            <a:endParaRPr lang="zh-CN" altLang="en-US" dirty="0">
              <a:ln>
                <a:solidFill>
                  <a:sysClr val="windowText" lastClr="000000"/>
                </a:solidFill>
              </a:ln>
              <a:solidFill>
                <a:schemeClr val="tx1"/>
              </a:solidFill>
            </a:endParaRPr>
          </a:p>
        </p:txBody>
      </p:sp>
      <p:sp>
        <p:nvSpPr>
          <p:cNvPr id="209" name="流程图: 接点 208">
            <a:extLst>
              <a:ext uri="{FF2B5EF4-FFF2-40B4-BE49-F238E27FC236}">
                <a16:creationId xmlns:a16="http://schemas.microsoft.com/office/drawing/2014/main" id="{303816E8-0785-44F5-946C-4DC9C3FC4B49}"/>
              </a:ext>
            </a:extLst>
          </p:cNvPr>
          <p:cNvSpPr/>
          <p:nvPr/>
        </p:nvSpPr>
        <p:spPr>
          <a:xfrm rot="16200000" flipH="1">
            <a:off x="9100203" y="6247275"/>
            <a:ext cx="360000" cy="360000"/>
          </a:xfrm>
          <a:prstGeom prst="flowChartConnector">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solidFill>
                  <a:schemeClr val="tx1"/>
                </a:solidFill>
              </a:rPr>
              <a:t>u</a:t>
            </a:r>
            <a:r>
              <a:rPr lang="en-US" altLang="zh-CN" baseline="-25000" dirty="0">
                <a:ln>
                  <a:solidFill>
                    <a:sysClr val="windowText" lastClr="000000"/>
                  </a:solidFill>
                </a:ln>
                <a:solidFill>
                  <a:schemeClr val="tx1"/>
                </a:solidFill>
              </a:rPr>
              <a:t>5</a:t>
            </a:r>
            <a:endParaRPr lang="zh-CN" altLang="en-US" dirty="0">
              <a:ln>
                <a:solidFill>
                  <a:sysClr val="windowText" lastClr="000000"/>
                </a:solidFill>
              </a:ln>
              <a:solidFill>
                <a:schemeClr val="tx1"/>
              </a:solidFill>
            </a:endParaRPr>
          </a:p>
        </p:txBody>
      </p:sp>
      <p:sp>
        <p:nvSpPr>
          <p:cNvPr id="210" name="流程图: 接点 209">
            <a:extLst>
              <a:ext uri="{FF2B5EF4-FFF2-40B4-BE49-F238E27FC236}">
                <a16:creationId xmlns:a16="http://schemas.microsoft.com/office/drawing/2014/main" id="{D47CCB05-BDD8-4415-990F-029F0C867A06}"/>
              </a:ext>
            </a:extLst>
          </p:cNvPr>
          <p:cNvSpPr/>
          <p:nvPr/>
        </p:nvSpPr>
        <p:spPr>
          <a:xfrm rot="16200000" flipH="1">
            <a:off x="6940203" y="6247275"/>
            <a:ext cx="360000" cy="360000"/>
          </a:xfrm>
          <a:prstGeom prst="flowChartConnector">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solidFill>
                  <a:schemeClr val="tx1"/>
                </a:solidFill>
              </a:rPr>
              <a:t>u</a:t>
            </a:r>
            <a:r>
              <a:rPr lang="en-US" altLang="zh-CN" baseline="-25000" dirty="0">
                <a:ln>
                  <a:solidFill>
                    <a:sysClr val="windowText" lastClr="000000"/>
                  </a:solidFill>
                </a:ln>
                <a:solidFill>
                  <a:schemeClr val="tx1"/>
                </a:solidFill>
              </a:rPr>
              <a:t>1</a:t>
            </a:r>
            <a:endParaRPr lang="zh-CN" altLang="en-US" dirty="0">
              <a:ln>
                <a:solidFill>
                  <a:sysClr val="windowText" lastClr="000000"/>
                </a:solidFill>
              </a:ln>
              <a:solidFill>
                <a:schemeClr val="tx1"/>
              </a:solidFill>
            </a:endParaRPr>
          </a:p>
        </p:txBody>
      </p:sp>
      <p:sp>
        <p:nvSpPr>
          <p:cNvPr id="211" name="流程图: 接点 210">
            <a:extLst>
              <a:ext uri="{FF2B5EF4-FFF2-40B4-BE49-F238E27FC236}">
                <a16:creationId xmlns:a16="http://schemas.microsoft.com/office/drawing/2014/main" id="{1B78E28B-553E-4CFB-961B-E7EC5181DC71}"/>
              </a:ext>
            </a:extLst>
          </p:cNvPr>
          <p:cNvSpPr/>
          <p:nvPr/>
        </p:nvSpPr>
        <p:spPr>
          <a:xfrm rot="16200000" flipH="1">
            <a:off x="8020265" y="6247275"/>
            <a:ext cx="360000" cy="360000"/>
          </a:xfrm>
          <a:prstGeom prst="flowChartConnecto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solidFill>
                  <a:schemeClr val="tx1"/>
                </a:solidFill>
              </a:rPr>
              <a:t>u</a:t>
            </a:r>
            <a:r>
              <a:rPr lang="en-US" altLang="zh-CN" baseline="-25000" dirty="0">
                <a:ln>
                  <a:solidFill>
                    <a:sysClr val="windowText" lastClr="000000"/>
                  </a:solidFill>
                </a:ln>
                <a:solidFill>
                  <a:schemeClr val="tx1"/>
                </a:solidFill>
              </a:rPr>
              <a:t>3</a:t>
            </a:r>
            <a:endParaRPr lang="zh-CN" altLang="en-US" dirty="0">
              <a:ln>
                <a:solidFill>
                  <a:sysClr val="windowText" lastClr="000000"/>
                </a:solidFill>
              </a:ln>
              <a:solidFill>
                <a:schemeClr val="tx1"/>
              </a:solidFill>
            </a:endParaRPr>
          </a:p>
        </p:txBody>
      </p:sp>
      <p:sp>
        <p:nvSpPr>
          <p:cNvPr id="212" name="流程图: 接点 211">
            <a:extLst>
              <a:ext uri="{FF2B5EF4-FFF2-40B4-BE49-F238E27FC236}">
                <a16:creationId xmlns:a16="http://schemas.microsoft.com/office/drawing/2014/main" id="{C0D0228F-9411-4421-BF29-9FB1B91B2BAD}"/>
              </a:ext>
            </a:extLst>
          </p:cNvPr>
          <p:cNvSpPr/>
          <p:nvPr/>
        </p:nvSpPr>
        <p:spPr>
          <a:xfrm rot="16200000" flipH="1">
            <a:off x="8560203" y="6247275"/>
            <a:ext cx="360000" cy="360000"/>
          </a:xfrm>
          <a:prstGeom prst="flowChartConnecto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solidFill>
                  <a:schemeClr val="tx1"/>
                </a:solidFill>
              </a:rPr>
              <a:t>u</a:t>
            </a:r>
            <a:r>
              <a:rPr lang="en-US" altLang="zh-CN" baseline="-25000" dirty="0">
                <a:ln>
                  <a:solidFill>
                    <a:sysClr val="windowText" lastClr="000000"/>
                  </a:solidFill>
                </a:ln>
                <a:solidFill>
                  <a:schemeClr val="tx1"/>
                </a:solidFill>
              </a:rPr>
              <a:t>4</a:t>
            </a:r>
            <a:endParaRPr lang="zh-CN" altLang="en-US" dirty="0">
              <a:ln>
                <a:solidFill>
                  <a:sysClr val="windowText" lastClr="000000"/>
                </a:solidFill>
              </a:ln>
              <a:solidFill>
                <a:schemeClr val="tx1"/>
              </a:solidFill>
            </a:endParaRPr>
          </a:p>
        </p:txBody>
      </p:sp>
      <p:sp>
        <p:nvSpPr>
          <p:cNvPr id="213" name="流程图: 接点 212">
            <a:extLst>
              <a:ext uri="{FF2B5EF4-FFF2-40B4-BE49-F238E27FC236}">
                <a16:creationId xmlns:a16="http://schemas.microsoft.com/office/drawing/2014/main" id="{C0587ACF-EBA4-4A0F-9DC4-2DC1111EED6A}"/>
              </a:ext>
            </a:extLst>
          </p:cNvPr>
          <p:cNvSpPr/>
          <p:nvPr/>
        </p:nvSpPr>
        <p:spPr>
          <a:xfrm rot="16200000" flipH="1">
            <a:off x="9640203" y="6247275"/>
            <a:ext cx="360000" cy="360000"/>
          </a:xfrm>
          <a:prstGeom prst="flowChartConnecto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solidFill>
                  <a:schemeClr val="tx1"/>
                </a:solidFill>
              </a:rPr>
              <a:t>u</a:t>
            </a:r>
            <a:r>
              <a:rPr lang="en-US" altLang="zh-CN" baseline="-25000" dirty="0">
                <a:ln>
                  <a:solidFill>
                    <a:sysClr val="windowText" lastClr="000000"/>
                  </a:solidFill>
                </a:ln>
                <a:solidFill>
                  <a:schemeClr val="tx1"/>
                </a:solidFill>
              </a:rPr>
              <a:t>6</a:t>
            </a:r>
            <a:endParaRPr lang="zh-CN" altLang="en-US" dirty="0">
              <a:ln>
                <a:solidFill>
                  <a:sysClr val="windowText" lastClr="000000"/>
                </a:solidFill>
              </a:ln>
              <a:solidFill>
                <a:schemeClr val="tx1"/>
              </a:solidFill>
            </a:endParaRPr>
          </a:p>
        </p:txBody>
      </p:sp>
      <p:sp>
        <p:nvSpPr>
          <p:cNvPr id="214" name="流程图: 接点 213">
            <a:extLst>
              <a:ext uri="{FF2B5EF4-FFF2-40B4-BE49-F238E27FC236}">
                <a16:creationId xmlns:a16="http://schemas.microsoft.com/office/drawing/2014/main" id="{1CDC9379-FAF0-4588-B918-8C751DFF1BA1}"/>
              </a:ext>
            </a:extLst>
          </p:cNvPr>
          <p:cNvSpPr/>
          <p:nvPr/>
        </p:nvSpPr>
        <p:spPr>
          <a:xfrm rot="16200000" flipH="1">
            <a:off x="10180203" y="6247275"/>
            <a:ext cx="360000" cy="360000"/>
          </a:xfrm>
          <a:prstGeom prst="flowChartConnecto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solidFill>
                  <a:schemeClr val="tx1"/>
                </a:solidFill>
              </a:rPr>
              <a:t>u</a:t>
            </a:r>
            <a:r>
              <a:rPr lang="en-US" altLang="zh-CN" baseline="-25000" dirty="0">
                <a:ln>
                  <a:solidFill>
                    <a:sysClr val="windowText" lastClr="000000"/>
                  </a:solidFill>
                </a:ln>
                <a:solidFill>
                  <a:schemeClr val="tx1"/>
                </a:solidFill>
              </a:rPr>
              <a:t>7</a:t>
            </a:r>
            <a:endParaRPr lang="zh-CN" altLang="en-US" dirty="0">
              <a:ln>
                <a:solidFill>
                  <a:sysClr val="windowText" lastClr="000000"/>
                </a:solidFill>
              </a:ln>
              <a:solidFill>
                <a:schemeClr val="tx1"/>
              </a:solidFill>
            </a:endParaRPr>
          </a:p>
        </p:txBody>
      </p:sp>
      <p:sp>
        <p:nvSpPr>
          <p:cNvPr id="215" name="流程图: 接点 214">
            <a:extLst>
              <a:ext uri="{FF2B5EF4-FFF2-40B4-BE49-F238E27FC236}">
                <a16:creationId xmlns:a16="http://schemas.microsoft.com/office/drawing/2014/main" id="{5C40BD52-B45E-42ED-9B1F-95710607A6C2}"/>
              </a:ext>
            </a:extLst>
          </p:cNvPr>
          <p:cNvSpPr/>
          <p:nvPr/>
        </p:nvSpPr>
        <p:spPr>
          <a:xfrm rot="16200000" flipH="1">
            <a:off x="9402253" y="5438517"/>
            <a:ext cx="360000" cy="360000"/>
          </a:xfrm>
          <a:prstGeom prst="flowChartConnector">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solidFill>
                  <a:schemeClr val="tx1"/>
                </a:solidFill>
              </a:rPr>
              <a:t>v</a:t>
            </a:r>
            <a:r>
              <a:rPr lang="en-US" altLang="zh-CN" baseline="-25000" dirty="0">
                <a:ln>
                  <a:solidFill>
                    <a:sysClr val="windowText" lastClr="000000"/>
                  </a:solidFill>
                </a:ln>
                <a:solidFill>
                  <a:schemeClr val="tx1"/>
                </a:solidFill>
              </a:rPr>
              <a:t>5</a:t>
            </a:r>
            <a:endParaRPr lang="zh-CN" altLang="en-US" dirty="0">
              <a:ln>
                <a:solidFill>
                  <a:sysClr val="windowText" lastClr="000000"/>
                </a:solidFill>
              </a:ln>
              <a:solidFill>
                <a:schemeClr val="tx1"/>
              </a:solidFill>
            </a:endParaRPr>
          </a:p>
        </p:txBody>
      </p:sp>
      <p:sp>
        <p:nvSpPr>
          <p:cNvPr id="216" name="流程图: 接点 215">
            <a:extLst>
              <a:ext uri="{FF2B5EF4-FFF2-40B4-BE49-F238E27FC236}">
                <a16:creationId xmlns:a16="http://schemas.microsoft.com/office/drawing/2014/main" id="{D9C6AEEF-A423-4E8A-90FA-032040F629C8}"/>
              </a:ext>
            </a:extLst>
          </p:cNvPr>
          <p:cNvSpPr/>
          <p:nvPr/>
        </p:nvSpPr>
        <p:spPr>
          <a:xfrm rot="16200000" flipH="1">
            <a:off x="9930453" y="5441405"/>
            <a:ext cx="360000" cy="360000"/>
          </a:xfrm>
          <a:prstGeom prst="flowChartConnector">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solidFill>
                  <a:schemeClr val="tx1"/>
                </a:solidFill>
              </a:rPr>
              <a:t>v</a:t>
            </a:r>
            <a:r>
              <a:rPr lang="en-US" altLang="zh-CN" baseline="-25000" dirty="0">
                <a:ln>
                  <a:solidFill>
                    <a:sysClr val="windowText" lastClr="000000"/>
                  </a:solidFill>
                </a:ln>
                <a:solidFill>
                  <a:schemeClr val="tx1"/>
                </a:solidFill>
              </a:rPr>
              <a:t>6</a:t>
            </a:r>
            <a:endParaRPr lang="zh-CN" altLang="en-US" dirty="0">
              <a:ln>
                <a:solidFill>
                  <a:sysClr val="windowText" lastClr="000000"/>
                </a:solidFill>
              </a:ln>
              <a:solidFill>
                <a:schemeClr val="tx1"/>
              </a:solidFill>
            </a:endParaRPr>
          </a:p>
        </p:txBody>
      </p:sp>
      <p:sp>
        <p:nvSpPr>
          <p:cNvPr id="217" name="流程图: 接点 216">
            <a:extLst>
              <a:ext uri="{FF2B5EF4-FFF2-40B4-BE49-F238E27FC236}">
                <a16:creationId xmlns:a16="http://schemas.microsoft.com/office/drawing/2014/main" id="{2D573E43-6B57-4E0C-8EFE-FC2237AE5E2D}"/>
              </a:ext>
            </a:extLst>
          </p:cNvPr>
          <p:cNvSpPr/>
          <p:nvPr/>
        </p:nvSpPr>
        <p:spPr>
          <a:xfrm rot="16200000" flipH="1">
            <a:off x="8322253" y="5438517"/>
            <a:ext cx="360000" cy="360000"/>
          </a:xfrm>
          <a:prstGeom prst="flowChartConnector">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solidFill>
                  <a:schemeClr val="tx1"/>
                </a:solidFill>
              </a:rPr>
              <a:t>v</a:t>
            </a:r>
            <a:r>
              <a:rPr lang="en-US" altLang="zh-CN" baseline="-25000" dirty="0">
                <a:ln>
                  <a:solidFill>
                    <a:sysClr val="windowText" lastClr="000000"/>
                  </a:solidFill>
                </a:ln>
                <a:solidFill>
                  <a:schemeClr val="tx1"/>
                </a:solidFill>
              </a:rPr>
              <a:t>3</a:t>
            </a:r>
            <a:endParaRPr lang="zh-CN" altLang="en-US" dirty="0">
              <a:ln>
                <a:solidFill>
                  <a:sysClr val="windowText" lastClr="000000"/>
                </a:solidFill>
              </a:ln>
              <a:solidFill>
                <a:schemeClr val="tx1"/>
              </a:solidFill>
            </a:endParaRPr>
          </a:p>
        </p:txBody>
      </p:sp>
      <p:sp>
        <p:nvSpPr>
          <p:cNvPr id="218" name="流程图: 接点 217">
            <a:extLst>
              <a:ext uri="{FF2B5EF4-FFF2-40B4-BE49-F238E27FC236}">
                <a16:creationId xmlns:a16="http://schemas.microsoft.com/office/drawing/2014/main" id="{3764D3CB-9A5A-4332-999D-9D78ACFFF4FD}"/>
              </a:ext>
            </a:extLst>
          </p:cNvPr>
          <p:cNvSpPr/>
          <p:nvPr/>
        </p:nvSpPr>
        <p:spPr>
          <a:xfrm rot="16200000" flipH="1">
            <a:off x="8862253" y="5438517"/>
            <a:ext cx="360000" cy="360000"/>
          </a:xfrm>
          <a:prstGeom prst="flowChartConnector">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solidFill>
                  <a:schemeClr val="tx1"/>
                </a:solidFill>
              </a:rPr>
              <a:t>v</a:t>
            </a:r>
            <a:r>
              <a:rPr lang="en-US" altLang="zh-CN" baseline="-25000" dirty="0">
                <a:ln>
                  <a:solidFill>
                    <a:sysClr val="windowText" lastClr="000000"/>
                  </a:solidFill>
                </a:ln>
                <a:solidFill>
                  <a:schemeClr val="tx1"/>
                </a:solidFill>
              </a:rPr>
              <a:t>4</a:t>
            </a:r>
            <a:endParaRPr lang="zh-CN" altLang="en-US" dirty="0">
              <a:ln>
                <a:solidFill>
                  <a:sysClr val="windowText" lastClr="000000"/>
                </a:solidFill>
              </a:ln>
              <a:solidFill>
                <a:schemeClr val="tx1"/>
              </a:solidFill>
            </a:endParaRPr>
          </a:p>
        </p:txBody>
      </p:sp>
      <p:sp>
        <p:nvSpPr>
          <p:cNvPr id="219" name="流程图: 接点 218">
            <a:extLst>
              <a:ext uri="{FF2B5EF4-FFF2-40B4-BE49-F238E27FC236}">
                <a16:creationId xmlns:a16="http://schemas.microsoft.com/office/drawing/2014/main" id="{4FA73701-EBA5-4CC1-A892-5D8AF61F08F6}"/>
              </a:ext>
            </a:extLst>
          </p:cNvPr>
          <p:cNvSpPr/>
          <p:nvPr/>
        </p:nvSpPr>
        <p:spPr>
          <a:xfrm rot="16200000" flipH="1">
            <a:off x="7242253" y="5438517"/>
            <a:ext cx="360000" cy="360000"/>
          </a:xfrm>
          <a:prstGeom prst="flowChartConnecto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solidFill>
                  <a:schemeClr val="tx1"/>
                </a:solidFill>
              </a:rPr>
              <a:t>v</a:t>
            </a:r>
            <a:r>
              <a:rPr lang="en-US" altLang="zh-CN" baseline="-25000" dirty="0">
                <a:ln>
                  <a:solidFill>
                    <a:sysClr val="windowText" lastClr="000000"/>
                  </a:solidFill>
                </a:ln>
                <a:solidFill>
                  <a:schemeClr val="tx1"/>
                </a:solidFill>
              </a:rPr>
              <a:t>1</a:t>
            </a:r>
            <a:endParaRPr lang="zh-CN" altLang="en-US" dirty="0">
              <a:ln>
                <a:solidFill>
                  <a:sysClr val="windowText" lastClr="000000"/>
                </a:solidFill>
              </a:ln>
              <a:solidFill>
                <a:schemeClr val="tx1"/>
              </a:solidFill>
            </a:endParaRPr>
          </a:p>
        </p:txBody>
      </p:sp>
      <p:sp>
        <p:nvSpPr>
          <p:cNvPr id="220" name="流程图: 接点 219">
            <a:extLst>
              <a:ext uri="{FF2B5EF4-FFF2-40B4-BE49-F238E27FC236}">
                <a16:creationId xmlns:a16="http://schemas.microsoft.com/office/drawing/2014/main" id="{CCDF096F-69D5-470A-B5BE-6A5187B5F407}"/>
              </a:ext>
            </a:extLst>
          </p:cNvPr>
          <p:cNvSpPr/>
          <p:nvPr/>
        </p:nvSpPr>
        <p:spPr>
          <a:xfrm rot="16200000" flipH="1">
            <a:off x="7782253" y="5438517"/>
            <a:ext cx="360000" cy="360000"/>
          </a:xfrm>
          <a:prstGeom prst="flowChartConnecto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solidFill>
                  <a:schemeClr val="tx1"/>
                </a:solidFill>
              </a:rPr>
              <a:t>v</a:t>
            </a:r>
            <a:r>
              <a:rPr lang="en-US" altLang="zh-CN" baseline="-25000" dirty="0">
                <a:ln>
                  <a:solidFill>
                    <a:sysClr val="windowText" lastClr="000000"/>
                  </a:solidFill>
                </a:ln>
                <a:solidFill>
                  <a:schemeClr val="tx1"/>
                </a:solidFill>
              </a:rPr>
              <a:t>2</a:t>
            </a:r>
            <a:endParaRPr lang="zh-CN" altLang="en-US" dirty="0">
              <a:ln>
                <a:solidFill>
                  <a:sysClr val="windowText" lastClr="000000"/>
                </a:solidFill>
              </a:ln>
              <a:solidFill>
                <a:schemeClr val="tx1"/>
              </a:solidFill>
            </a:endParaRPr>
          </a:p>
        </p:txBody>
      </p:sp>
      <p:cxnSp>
        <p:nvCxnSpPr>
          <p:cNvPr id="221" name="直接连接符 220">
            <a:extLst>
              <a:ext uri="{FF2B5EF4-FFF2-40B4-BE49-F238E27FC236}">
                <a16:creationId xmlns:a16="http://schemas.microsoft.com/office/drawing/2014/main" id="{03FC7CB3-58E6-4925-8E93-FC35AB9FA0C7}"/>
              </a:ext>
            </a:extLst>
          </p:cNvPr>
          <p:cNvCxnSpPr>
            <a:cxnSpLocks/>
            <a:stCxn id="210" idx="2"/>
            <a:endCxn id="219" idx="6"/>
          </p:cNvCxnSpPr>
          <p:nvPr/>
        </p:nvCxnSpPr>
        <p:spPr>
          <a:xfrm flipV="1">
            <a:off x="7120203" y="5798517"/>
            <a:ext cx="3020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22" name="直接连接符 221">
            <a:extLst>
              <a:ext uri="{FF2B5EF4-FFF2-40B4-BE49-F238E27FC236}">
                <a16:creationId xmlns:a16="http://schemas.microsoft.com/office/drawing/2014/main" id="{578D607B-0B0D-4112-B2CF-B584EF4DA488}"/>
              </a:ext>
            </a:extLst>
          </p:cNvPr>
          <p:cNvCxnSpPr>
            <a:cxnSpLocks/>
            <a:stCxn id="210" idx="2"/>
            <a:endCxn id="217" idx="6"/>
          </p:cNvCxnSpPr>
          <p:nvPr/>
        </p:nvCxnSpPr>
        <p:spPr>
          <a:xfrm flipV="1">
            <a:off x="7120203" y="5798517"/>
            <a:ext cx="13820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23" name="直接连接符 222">
            <a:extLst>
              <a:ext uri="{FF2B5EF4-FFF2-40B4-BE49-F238E27FC236}">
                <a16:creationId xmlns:a16="http://schemas.microsoft.com/office/drawing/2014/main" id="{3FEBE861-2935-45CA-A52F-C49DF61EC3CB}"/>
              </a:ext>
            </a:extLst>
          </p:cNvPr>
          <p:cNvCxnSpPr>
            <a:cxnSpLocks/>
            <a:stCxn id="208" idx="2"/>
            <a:endCxn id="219" idx="6"/>
          </p:cNvCxnSpPr>
          <p:nvPr/>
        </p:nvCxnSpPr>
        <p:spPr>
          <a:xfrm flipH="1" flipV="1">
            <a:off x="7422253" y="5798517"/>
            <a:ext cx="2379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24" name="直接连接符 223">
            <a:extLst>
              <a:ext uri="{FF2B5EF4-FFF2-40B4-BE49-F238E27FC236}">
                <a16:creationId xmlns:a16="http://schemas.microsoft.com/office/drawing/2014/main" id="{EDC77734-E5C1-4413-BE86-A50A455E0346}"/>
              </a:ext>
            </a:extLst>
          </p:cNvPr>
          <p:cNvCxnSpPr>
            <a:cxnSpLocks/>
            <a:stCxn id="213" idx="2"/>
            <a:endCxn id="219" idx="6"/>
          </p:cNvCxnSpPr>
          <p:nvPr/>
        </p:nvCxnSpPr>
        <p:spPr>
          <a:xfrm flipH="1" flipV="1">
            <a:off x="7422253" y="5798517"/>
            <a:ext cx="23979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25" name="直接连接符 224">
            <a:extLst>
              <a:ext uri="{FF2B5EF4-FFF2-40B4-BE49-F238E27FC236}">
                <a16:creationId xmlns:a16="http://schemas.microsoft.com/office/drawing/2014/main" id="{159BBF95-FF3D-4236-826F-00097F2EB32C}"/>
              </a:ext>
            </a:extLst>
          </p:cNvPr>
          <p:cNvCxnSpPr>
            <a:cxnSpLocks/>
            <a:stCxn id="214" idx="2"/>
            <a:endCxn id="219" idx="6"/>
          </p:cNvCxnSpPr>
          <p:nvPr/>
        </p:nvCxnSpPr>
        <p:spPr>
          <a:xfrm flipH="1" flipV="1">
            <a:off x="7422253" y="5798517"/>
            <a:ext cx="29379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26" name="直接连接符 225">
            <a:extLst>
              <a:ext uri="{FF2B5EF4-FFF2-40B4-BE49-F238E27FC236}">
                <a16:creationId xmlns:a16="http://schemas.microsoft.com/office/drawing/2014/main" id="{6141C7A8-4065-4E6C-B562-CF62F2A67A1A}"/>
              </a:ext>
            </a:extLst>
          </p:cNvPr>
          <p:cNvCxnSpPr>
            <a:cxnSpLocks/>
            <a:stCxn id="208" idx="2"/>
            <a:endCxn id="217" idx="6"/>
          </p:cNvCxnSpPr>
          <p:nvPr/>
        </p:nvCxnSpPr>
        <p:spPr>
          <a:xfrm flipV="1">
            <a:off x="7660203" y="5798517"/>
            <a:ext cx="8420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27" name="直接连接符 226">
            <a:extLst>
              <a:ext uri="{FF2B5EF4-FFF2-40B4-BE49-F238E27FC236}">
                <a16:creationId xmlns:a16="http://schemas.microsoft.com/office/drawing/2014/main" id="{E97FDB04-A049-437E-A7D7-DA61C4D67ED5}"/>
              </a:ext>
            </a:extLst>
          </p:cNvPr>
          <p:cNvCxnSpPr>
            <a:cxnSpLocks/>
            <a:stCxn id="211" idx="2"/>
            <a:endCxn id="218" idx="6"/>
          </p:cNvCxnSpPr>
          <p:nvPr/>
        </p:nvCxnSpPr>
        <p:spPr>
          <a:xfrm flipV="1">
            <a:off x="8200265" y="5798517"/>
            <a:ext cx="841988"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28" name="直接连接符 227">
            <a:extLst>
              <a:ext uri="{FF2B5EF4-FFF2-40B4-BE49-F238E27FC236}">
                <a16:creationId xmlns:a16="http://schemas.microsoft.com/office/drawing/2014/main" id="{6554115C-E46D-4BCB-9E4B-BD5421270447}"/>
              </a:ext>
            </a:extLst>
          </p:cNvPr>
          <p:cNvCxnSpPr>
            <a:cxnSpLocks/>
            <a:stCxn id="209" idx="2"/>
            <a:endCxn id="217" idx="6"/>
          </p:cNvCxnSpPr>
          <p:nvPr/>
        </p:nvCxnSpPr>
        <p:spPr>
          <a:xfrm flipH="1" flipV="1">
            <a:off x="8502253" y="5798517"/>
            <a:ext cx="7779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29" name="直接连接符 228">
            <a:extLst>
              <a:ext uri="{FF2B5EF4-FFF2-40B4-BE49-F238E27FC236}">
                <a16:creationId xmlns:a16="http://schemas.microsoft.com/office/drawing/2014/main" id="{680B0730-0B4D-4675-9585-23CC1DE09707}"/>
              </a:ext>
            </a:extLst>
          </p:cNvPr>
          <p:cNvCxnSpPr>
            <a:cxnSpLocks/>
            <a:stCxn id="211" idx="2"/>
            <a:endCxn id="220" idx="6"/>
          </p:cNvCxnSpPr>
          <p:nvPr/>
        </p:nvCxnSpPr>
        <p:spPr>
          <a:xfrm flipH="1" flipV="1">
            <a:off x="7962253" y="5798517"/>
            <a:ext cx="238012"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30" name="直接连接符 229">
            <a:extLst>
              <a:ext uri="{FF2B5EF4-FFF2-40B4-BE49-F238E27FC236}">
                <a16:creationId xmlns:a16="http://schemas.microsoft.com/office/drawing/2014/main" id="{B1D1F3FF-D238-4F77-99C9-F86C4670EBFD}"/>
              </a:ext>
            </a:extLst>
          </p:cNvPr>
          <p:cNvCxnSpPr>
            <a:cxnSpLocks/>
            <a:stCxn id="212" idx="2"/>
            <a:endCxn id="220" idx="6"/>
          </p:cNvCxnSpPr>
          <p:nvPr/>
        </p:nvCxnSpPr>
        <p:spPr>
          <a:xfrm flipH="1" flipV="1">
            <a:off x="7962253" y="5798517"/>
            <a:ext cx="7779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31" name="直接连接符 230">
            <a:extLst>
              <a:ext uri="{FF2B5EF4-FFF2-40B4-BE49-F238E27FC236}">
                <a16:creationId xmlns:a16="http://schemas.microsoft.com/office/drawing/2014/main" id="{7A4D659F-11B4-40D4-831B-42A82577A84A}"/>
              </a:ext>
            </a:extLst>
          </p:cNvPr>
          <p:cNvCxnSpPr>
            <a:cxnSpLocks/>
            <a:stCxn id="209" idx="2"/>
            <a:endCxn id="220" idx="6"/>
          </p:cNvCxnSpPr>
          <p:nvPr/>
        </p:nvCxnSpPr>
        <p:spPr>
          <a:xfrm flipH="1" flipV="1">
            <a:off x="7962253" y="5798517"/>
            <a:ext cx="1317950" cy="448758"/>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232" name="直接连接符 231">
            <a:extLst>
              <a:ext uri="{FF2B5EF4-FFF2-40B4-BE49-F238E27FC236}">
                <a16:creationId xmlns:a16="http://schemas.microsoft.com/office/drawing/2014/main" id="{40AE51BD-D8BF-4305-8C7C-4FA637565762}"/>
              </a:ext>
            </a:extLst>
          </p:cNvPr>
          <p:cNvCxnSpPr>
            <a:cxnSpLocks/>
            <a:stCxn id="213" idx="2"/>
            <a:endCxn id="220" idx="6"/>
          </p:cNvCxnSpPr>
          <p:nvPr/>
        </p:nvCxnSpPr>
        <p:spPr>
          <a:xfrm flipH="1" flipV="1">
            <a:off x="7962253" y="5798517"/>
            <a:ext cx="18579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33" name="直接连接符 232">
            <a:extLst>
              <a:ext uri="{FF2B5EF4-FFF2-40B4-BE49-F238E27FC236}">
                <a16:creationId xmlns:a16="http://schemas.microsoft.com/office/drawing/2014/main" id="{A1634E2E-023A-4441-B263-B67BC2163627}"/>
              </a:ext>
            </a:extLst>
          </p:cNvPr>
          <p:cNvCxnSpPr>
            <a:cxnSpLocks/>
            <a:stCxn id="213" idx="2"/>
            <a:endCxn id="220" idx="6"/>
          </p:cNvCxnSpPr>
          <p:nvPr/>
        </p:nvCxnSpPr>
        <p:spPr>
          <a:xfrm flipH="1" flipV="1">
            <a:off x="7962253" y="5798517"/>
            <a:ext cx="18579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34" name="直接连接符 233">
            <a:extLst>
              <a:ext uri="{FF2B5EF4-FFF2-40B4-BE49-F238E27FC236}">
                <a16:creationId xmlns:a16="http://schemas.microsoft.com/office/drawing/2014/main" id="{E1BB3105-D3FB-4FA9-89FF-6E0566E3AA20}"/>
              </a:ext>
            </a:extLst>
          </p:cNvPr>
          <p:cNvCxnSpPr>
            <a:cxnSpLocks/>
            <a:stCxn id="209" idx="2"/>
            <a:endCxn id="217" idx="6"/>
          </p:cNvCxnSpPr>
          <p:nvPr/>
        </p:nvCxnSpPr>
        <p:spPr>
          <a:xfrm flipH="1" flipV="1">
            <a:off x="8502253" y="5798517"/>
            <a:ext cx="7779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35" name="直接连接符 234">
            <a:extLst>
              <a:ext uri="{FF2B5EF4-FFF2-40B4-BE49-F238E27FC236}">
                <a16:creationId xmlns:a16="http://schemas.microsoft.com/office/drawing/2014/main" id="{A19EE9A1-F502-49C2-B173-51F1F4A5C7D0}"/>
              </a:ext>
            </a:extLst>
          </p:cNvPr>
          <p:cNvCxnSpPr>
            <a:cxnSpLocks/>
            <a:stCxn id="210" idx="2"/>
            <a:endCxn id="218" idx="6"/>
          </p:cNvCxnSpPr>
          <p:nvPr/>
        </p:nvCxnSpPr>
        <p:spPr>
          <a:xfrm flipV="1">
            <a:off x="7120203" y="5798517"/>
            <a:ext cx="19220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36" name="直接连接符 235">
            <a:extLst>
              <a:ext uri="{FF2B5EF4-FFF2-40B4-BE49-F238E27FC236}">
                <a16:creationId xmlns:a16="http://schemas.microsoft.com/office/drawing/2014/main" id="{C5297D24-0525-46C2-9439-195333244955}"/>
              </a:ext>
            </a:extLst>
          </p:cNvPr>
          <p:cNvCxnSpPr>
            <a:cxnSpLocks/>
            <a:stCxn id="208" idx="2"/>
            <a:endCxn id="218" idx="6"/>
          </p:cNvCxnSpPr>
          <p:nvPr/>
        </p:nvCxnSpPr>
        <p:spPr>
          <a:xfrm flipV="1">
            <a:off x="7660203" y="5798517"/>
            <a:ext cx="13820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37" name="直接连接符 236">
            <a:extLst>
              <a:ext uri="{FF2B5EF4-FFF2-40B4-BE49-F238E27FC236}">
                <a16:creationId xmlns:a16="http://schemas.microsoft.com/office/drawing/2014/main" id="{3D8DC790-3B76-4FE3-AA3C-17A36AD4DB0F}"/>
              </a:ext>
            </a:extLst>
          </p:cNvPr>
          <p:cNvCxnSpPr>
            <a:cxnSpLocks/>
            <a:stCxn id="209" idx="2"/>
            <a:endCxn id="218" idx="6"/>
          </p:cNvCxnSpPr>
          <p:nvPr/>
        </p:nvCxnSpPr>
        <p:spPr>
          <a:xfrm flipH="1" flipV="1">
            <a:off x="9042253" y="5798517"/>
            <a:ext cx="2379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38" name="直接连接符 237">
            <a:extLst>
              <a:ext uri="{FF2B5EF4-FFF2-40B4-BE49-F238E27FC236}">
                <a16:creationId xmlns:a16="http://schemas.microsoft.com/office/drawing/2014/main" id="{FE28803D-DC2F-40CB-8748-EE963C1D976F}"/>
              </a:ext>
            </a:extLst>
          </p:cNvPr>
          <p:cNvCxnSpPr>
            <a:cxnSpLocks/>
            <a:stCxn id="211" idx="2"/>
            <a:endCxn id="215" idx="6"/>
          </p:cNvCxnSpPr>
          <p:nvPr/>
        </p:nvCxnSpPr>
        <p:spPr>
          <a:xfrm flipV="1">
            <a:off x="8200265" y="5798517"/>
            <a:ext cx="1381988"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39" name="直接连接符 238">
            <a:extLst>
              <a:ext uri="{FF2B5EF4-FFF2-40B4-BE49-F238E27FC236}">
                <a16:creationId xmlns:a16="http://schemas.microsoft.com/office/drawing/2014/main" id="{2A4DCD2C-D8B1-4DEF-AE93-D44C76622512}"/>
              </a:ext>
            </a:extLst>
          </p:cNvPr>
          <p:cNvCxnSpPr>
            <a:cxnSpLocks/>
            <a:stCxn id="209" idx="2"/>
            <a:endCxn id="215" idx="6"/>
          </p:cNvCxnSpPr>
          <p:nvPr/>
        </p:nvCxnSpPr>
        <p:spPr>
          <a:xfrm flipV="1">
            <a:off x="9280203" y="5798517"/>
            <a:ext cx="302050" cy="448758"/>
          </a:xfrm>
          <a:prstGeom prst="line">
            <a:avLst/>
          </a:prstGeom>
          <a:ln w="28575">
            <a:solidFill>
              <a:srgbClr val="000AFF"/>
            </a:solidFill>
          </a:ln>
        </p:spPr>
        <p:style>
          <a:lnRef idx="1">
            <a:schemeClr val="dk1"/>
          </a:lnRef>
          <a:fillRef idx="0">
            <a:schemeClr val="dk1"/>
          </a:fillRef>
          <a:effectRef idx="0">
            <a:schemeClr val="dk1"/>
          </a:effectRef>
          <a:fontRef idx="minor">
            <a:schemeClr val="tx1"/>
          </a:fontRef>
        </p:style>
      </p:cxnSp>
      <p:cxnSp>
        <p:nvCxnSpPr>
          <p:cNvPr id="240" name="直接连接符 239">
            <a:extLst>
              <a:ext uri="{FF2B5EF4-FFF2-40B4-BE49-F238E27FC236}">
                <a16:creationId xmlns:a16="http://schemas.microsoft.com/office/drawing/2014/main" id="{330B1FA6-62A3-4065-AF1B-BA190C07B522}"/>
              </a:ext>
            </a:extLst>
          </p:cNvPr>
          <p:cNvCxnSpPr>
            <a:cxnSpLocks/>
            <a:stCxn id="211" idx="2"/>
            <a:endCxn id="216" idx="6"/>
          </p:cNvCxnSpPr>
          <p:nvPr/>
        </p:nvCxnSpPr>
        <p:spPr>
          <a:xfrm flipV="1">
            <a:off x="8200265" y="5801405"/>
            <a:ext cx="1910188" cy="445870"/>
          </a:xfrm>
          <a:prstGeom prst="line">
            <a:avLst/>
          </a:prstGeom>
          <a:ln w="6350"/>
        </p:spPr>
        <p:style>
          <a:lnRef idx="1">
            <a:schemeClr val="dk1"/>
          </a:lnRef>
          <a:fillRef idx="0">
            <a:schemeClr val="dk1"/>
          </a:fillRef>
          <a:effectRef idx="0">
            <a:schemeClr val="dk1"/>
          </a:effectRef>
          <a:fontRef idx="minor">
            <a:schemeClr val="tx1"/>
          </a:fontRef>
        </p:style>
      </p:cxnSp>
      <p:cxnSp>
        <p:nvCxnSpPr>
          <p:cNvPr id="241" name="直接连接符 240">
            <a:extLst>
              <a:ext uri="{FF2B5EF4-FFF2-40B4-BE49-F238E27FC236}">
                <a16:creationId xmlns:a16="http://schemas.microsoft.com/office/drawing/2014/main" id="{1D1526CF-5F41-47AF-96D7-E9B4A2F2D02B}"/>
              </a:ext>
            </a:extLst>
          </p:cNvPr>
          <p:cNvCxnSpPr>
            <a:cxnSpLocks/>
            <a:stCxn id="209" idx="2"/>
            <a:endCxn id="216" idx="6"/>
          </p:cNvCxnSpPr>
          <p:nvPr/>
        </p:nvCxnSpPr>
        <p:spPr>
          <a:xfrm flipV="1">
            <a:off x="9280203" y="5801405"/>
            <a:ext cx="830250" cy="445870"/>
          </a:xfrm>
          <a:prstGeom prst="line">
            <a:avLst/>
          </a:prstGeom>
          <a:ln w="28575">
            <a:solidFill>
              <a:srgbClr val="000AFF"/>
            </a:solidFill>
          </a:ln>
        </p:spPr>
        <p:style>
          <a:lnRef idx="1">
            <a:schemeClr val="dk1"/>
          </a:lnRef>
          <a:fillRef idx="0">
            <a:schemeClr val="dk1"/>
          </a:fillRef>
          <a:effectRef idx="0">
            <a:schemeClr val="dk1"/>
          </a:effectRef>
          <a:fontRef idx="minor">
            <a:schemeClr val="tx1"/>
          </a:fontRef>
        </p:style>
      </p:cxnSp>
      <p:cxnSp>
        <p:nvCxnSpPr>
          <p:cNvPr id="242" name="直接连接符 241">
            <a:extLst>
              <a:ext uri="{FF2B5EF4-FFF2-40B4-BE49-F238E27FC236}">
                <a16:creationId xmlns:a16="http://schemas.microsoft.com/office/drawing/2014/main" id="{90CAE9CD-BB25-415A-ADEA-6A876EEB7A15}"/>
              </a:ext>
            </a:extLst>
          </p:cNvPr>
          <p:cNvCxnSpPr>
            <a:cxnSpLocks/>
            <a:stCxn id="214" idx="2"/>
            <a:endCxn id="216" idx="6"/>
          </p:cNvCxnSpPr>
          <p:nvPr/>
        </p:nvCxnSpPr>
        <p:spPr>
          <a:xfrm flipH="1" flipV="1">
            <a:off x="10110453" y="5801405"/>
            <a:ext cx="249750" cy="445870"/>
          </a:xfrm>
          <a:prstGeom prst="line">
            <a:avLst/>
          </a:prstGeom>
          <a:ln w="6350"/>
        </p:spPr>
        <p:style>
          <a:lnRef idx="1">
            <a:schemeClr val="dk1"/>
          </a:lnRef>
          <a:fillRef idx="0">
            <a:schemeClr val="dk1"/>
          </a:fillRef>
          <a:effectRef idx="0">
            <a:schemeClr val="dk1"/>
          </a:effectRef>
          <a:fontRef idx="minor">
            <a:schemeClr val="tx1"/>
          </a:fontRef>
        </p:style>
      </p:cxnSp>
      <p:sp>
        <p:nvSpPr>
          <p:cNvPr id="243" name="矩形 242">
            <a:extLst>
              <a:ext uri="{FF2B5EF4-FFF2-40B4-BE49-F238E27FC236}">
                <a16:creationId xmlns:a16="http://schemas.microsoft.com/office/drawing/2014/main" id="{B4CF01BC-1B37-4D56-AFC4-E3A5C980074E}"/>
              </a:ext>
            </a:extLst>
          </p:cNvPr>
          <p:cNvSpPr/>
          <p:nvPr/>
        </p:nvSpPr>
        <p:spPr>
          <a:xfrm>
            <a:off x="6379029" y="5344558"/>
            <a:ext cx="4391399" cy="13121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文本框 243">
            <a:extLst>
              <a:ext uri="{FF2B5EF4-FFF2-40B4-BE49-F238E27FC236}">
                <a16:creationId xmlns:a16="http://schemas.microsoft.com/office/drawing/2014/main" id="{7E11FF5D-F4DD-4D0F-B558-653CE0280E7C}"/>
              </a:ext>
            </a:extLst>
          </p:cNvPr>
          <p:cNvSpPr txBox="1"/>
          <p:nvPr/>
        </p:nvSpPr>
        <p:spPr>
          <a:xfrm>
            <a:off x="7300203" y="1957386"/>
            <a:ext cx="629920" cy="338554"/>
          </a:xfrm>
          <a:prstGeom prst="rect">
            <a:avLst/>
          </a:prstGeom>
          <a:noFill/>
        </p:spPr>
        <p:txBody>
          <a:bodyPr wrap="square" rtlCol="0">
            <a:spAutoFit/>
          </a:bodyPr>
          <a:lstStyle/>
          <a:p>
            <a:r>
              <a:rPr lang="en-US" altLang="zh-CN" sz="1600" b="1" dirty="0"/>
              <a:t>v</a:t>
            </a:r>
            <a:r>
              <a:rPr lang="en-US" altLang="zh-CN" sz="1600" b="1" baseline="-25000" dirty="0"/>
              <a:t>2</a:t>
            </a:r>
            <a:endParaRPr lang="zh-CN" altLang="en-US" sz="1600" b="1" dirty="0"/>
          </a:p>
        </p:txBody>
      </p:sp>
      <p:sp>
        <p:nvSpPr>
          <p:cNvPr id="245" name="文本框 244">
            <a:extLst>
              <a:ext uri="{FF2B5EF4-FFF2-40B4-BE49-F238E27FC236}">
                <a16:creationId xmlns:a16="http://schemas.microsoft.com/office/drawing/2014/main" id="{70646C30-64A7-40D1-8D26-450E09C8BF7D}"/>
              </a:ext>
            </a:extLst>
          </p:cNvPr>
          <p:cNvSpPr txBox="1"/>
          <p:nvPr/>
        </p:nvSpPr>
        <p:spPr>
          <a:xfrm>
            <a:off x="8072109" y="4381534"/>
            <a:ext cx="320922" cy="276999"/>
          </a:xfrm>
          <a:prstGeom prst="rect">
            <a:avLst/>
          </a:prstGeom>
          <a:noFill/>
        </p:spPr>
        <p:txBody>
          <a:bodyPr wrap="none" rtlCol="0">
            <a:spAutoFit/>
          </a:bodyPr>
          <a:lstStyle/>
          <a:p>
            <a:r>
              <a:rPr lang="en-US" altLang="zh-CN" sz="1200" b="1" dirty="0">
                <a:solidFill>
                  <a:schemeClr val="bg1">
                    <a:lumMod val="50000"/>
                  </a:schemeClr>
                </a:solidFill>
              </a:rPr>
              <a:t>v</a:t>
            </a:r>
            <a:r>
              <a:rPr lang="en-US" altLang="zh-CN" sz="1200" b="1" baseline="-25000" dirty="0">
                <a:solidFill>
                  <a:schemeClr val="bg1">
                    <a:lumMod val="50000"/>
                  </a:schemeClr>
                </a:solidFill>
              </a:rPr>
              <a:t>2</a:t>
            </a:r>
            <a:endParaRPr lang="zh-CN" altLang="en-US" sz="1200" b="1" dirty="0">
              <a:solidFill>
                <a:schemeClr val="bg1">
                  <a:lumMod val="50000"/>
                </a:schemeClr>
              </a:solidFill>
            </a:endParaRPr>
          </a:p>
        </p:txBody>
      </p:sp>
      <p:cxnSp>
        <p:nvCxnSpPr>
          <p:cNvPr id="247" name="直接连接符 246">
            <a:extLst>
              <a:ext uri="{FF2B5EF4-FFF2-40B4-BE49-F238E27FC236}">
                <a16:creationId xmlns:a16="http://schemas.microsoft.com/office/drawing/2014/main" id="{36C026A1-BD1C-4E55-9488-6FB0511DCF77}"/>
              </a:ext>
            </a:extLst>
          </p:cNvPr>
          <p:cNvCxnSpPr>
            <a:cxnSpLocks/>
          </p:cNvCxnSpPr>
          <p:nvPr/>
        </p:nvCxnSpPr>
        <p:spPr>
          <a:xfrm>
            <a:off x="8141778" y="4471131"/>
            <a:ext cx="146837" cy="1715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灯片编号占位符 7">
            <a:extLst>
              <a:ext uri="{FF2B5EF4-FFF2-40B4-BE49-F238E27FC236}">
                <a16:creationId xmlns:a16="http://schemas.microsoft.com/office/drawing/2014/main" id="{1E66FF75-5C3F-4D4C-AD37-121289D224E9}"/>
              </a:ext>
            </a:extLst>
          </p:cNvPr>
          <p:cNvSpPr>
            <a:spLocks noGrp="1"/>
          </p:cNvSpPr>
          <p:nvPr>
            <p:ph type="sldNum" sz="quarter" idx="12"/>
          </p:nvPr>
        </p:nvSpPr>
        <p:spPr/>
        <p:txBody>
          <a:bodyPr/>
          <a:lstStyle/>
          <a:p>
            <a:fld id="{FBACCE8E-693F-4A26-8C07-7C954F1ED21F}" type="slidenum">
              <a:rPr lang="zh-CN" altLang="en-US" smtClean="0"/>
              <a:t>12</a:t>
            </a:fld>
            <a:endParaRPr lang="zh-CN" altLang="en-US"/>
          </a:p>
        </p:txBody>
      </p:sp>
    </p:spTree>
    <p:extLst>
      <p:ext uri="{BB962C8B-B14F-4D97-AF65-F5344CB8AC3E}">
        <p14:creationId xmlns:p14="http://schemas.microsoft.com/office/powerpoint/2010/main" val="181065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bg1">
                    <a:lumMod val="50000"/>
                  </a:schemeClr>
                </a:solidFill>
                <a:latin typeface="黑体" panose="02010609060101010101" pitchFamily="49" charset="-122"/>
                <a:ea typeface="黑体" panose="02010609060101010101" pitchFamily="49" charset="-122"/>
              </a:rPr>
              <a:t>AMBEA</a:t>
            </a:r>
            <a:r>
              <a:rPr lang="zh-CN" altLang="en-US" sz="2400" dirty="0">
                <a:solidFill>
                  <a:schemeClr val="bg1">
                    <a:lumMod val="50000"/>
                  </a:schemeClr>
                </a:solidFill>
                <a:latin typeface="黑体" panose="02010609060101010101" pitchFamily="49" charset="-122"/>
                <a:ea typeface="黑体" panose="02010609060101010101" pitchFamily="49" charset="-122"/>
              </a:rPr>
              <a:t>算法</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主动的集合枚举树</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12" name="内容占位符 6">
            <a:extLst>
              <a:ext uri="{FF2B5EF4-FFF2-40B4-BE49-F238E27FC236}">
                <a16:creationId xmlns:a16="http://schemas.microsoft.com/office/drawing/2014/main" id="{94FD7450-362B-49A1-985B-DFAE030F33BC}"/>
              </a:ext>
            </a:extLst>
          </p:cNvPr>
          <p:cNvSpPr txBox="1">
            <a:spLocks/>
          </p:cNvSpPr>
          <p:nvPr/>
        </p:nvSpPr>
        <p:spPr>
          <a:xfrm>
            <a:off x="678187" y="2104173"/>
            <a:ext cx="4412794" cy="420196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1800" b="1" dirty="0"/>
              <a:t>英文名称</a:t>
            </a:r>
            <a:r>
              <a:rPr lang="en-US" altLang="zh-CN" sz="1800" b="1" dirty="0"/>
              <a:t> </a:t>
            </a:r>
            <a:endParaRPr lang="en-US" altLang="zh-CN" sz="1800" b="1" dirty="0">
              <a:solidFill>
                <a:schemeClr val="tx1"/>
              </a:solidFill>
            </a:endParaRPr>
          </a:p>
          <a:p>
            <a:pPr marL="288000" lvl="1" indent="-144000">
              <a:lnSpc>
                <a:spcPct val="130000"/>
              </a:lnSpc>
              <a:spcBef>
                <a:spcPts val="0"/>
              </a:spcBef>
            </a:pPr>
            <a:r>
              <a:rPr lang="en-US" altLang="zh-CN" sz="1800" dirty="0">
                <a:latin typeface="等线" panose="02010600030101010101" pitchFamily="2" charset="-122"/>
              </a:rPr>
              <a:t>Aggressive Set-Enumeration Tree</a:t>
            </a:r>
            <a:r>
              <a:rPr lang="zh-CN" altLang="en-US" sz="1800" dirty="0">
                <a:latin typeface="等线" panose="02010600030101010101" pitchFamily="2" charset="-122"/>
              </a:rPr>
              <a:t>，</a:t>
            </a:r>
            <a:r>
              <a:rPr lang="en-US" altLang="zh-CN" sz="1800" dirty="0">
                <a:latin typeface="等线" panose="02010600030101010101" pitchFamily="2" charset="-122"/>
              </a:rPr>
              <a:t>ASE Tree</a:t>
            </a:r>
            <a:endParaRPr lang="en-US" altLang="zh-CN" sz="1800" dirty="0">
              <a:solidFill>
                <a:schemeClr val="tx1"/>
              </a:solidFill>
              <a:latin typeface="等线" panose="02010600030101010101" pitchFamily="2" charset="-122"/>
            </a:endParaRPr>
          </a:p>
          <a:p>
            <a:pPr>
              <a:lnSpc>
                <a:spcPct val="130000"/>
              </a:lnSpc>
              <a:spcBef>
                <a:spcPts val="0"/>
              </a:spcBef>
              <a:buFont typeface="Wingdings" panose="05000000000000000000" pitchFamily="2" charset="2"/>
              <a:buChar char="Ø"/>
            </a:pPr>
            <a:r>
              <a:rPr lang="en-US" altLang="zh-CN" sz="1800" b="1" dirty="0"/>
              <a:t> </a:t>
            </a:r>
            <a:r>
              <a:rPr lang="zh-CN" altLang="en-US" sz="1800" b="1" dirty="0"/>
              <a:t>核心思想</a:t>
            </a:r>
            <a:endParaRPr lang="en-US" altLang="zh-CN" sz="1800" b="1" dirty="0"/>
          </a:p>
          <a:p>
            <a:pPr marL="288000" lvl="1" indent="-144000">
              <a:lnSpc>
                <a:spcPct val="130000"/>
              </a:lnSpc>
              <a:spcBef>
                <a:spcPts val="0"/>
              </a:spcBef>
            </a:pPr>
            <a:r>
              <a:rPr lang="zh-CN" altLang="en-US" sz="1800" dirty="0"/>
              <a:t>在节点生成过程中，它</a:t>
            </a:r>
            <a:r>
              <a:rPr lang="zh-CN" altLang="en-US" sz="1800" dirty="0">
                <a:solidFill>
                  <a:srgbClr val="1019FE"/>
                </a:solidFill>
              </a:rPr>
              <a:t>主动地引入所有顶点，将所有二分图扩展到它们的极大二分团形式，</a:t>
            </a:r>
            <a:r>
              <a:rPr lang="zh-CN" altLang="en-US" sz="1800" dirty="0"/>
              <a:t>避免检查它们的极大性，以此</a:t>
            </a:r>
            <a:r>
              <a:rPr lang="zh-CN" altLang="en-US" sz="1800" dirty="0">
                <a:solidFill>
                  <a:srgbClr val="FF0000"/>
                </a:solidFill>
              </a:rPr>
              <a:t>突破传统集合枚举树的结构限制</a:t>
            </a:r>
            <a:r>
              <a:rPr lang="zh-CN" altLang="en-US" sz="1800" dirty="0"/>
              <a:t>。随后我们在节点检查过程中通过</a:t>
            </a:r>
            <a:r>
              <a:rPr lang="zh-CN" altLang="en-US" sz="1800" dirty="0">
                <a:solidFill>
                  <a:srgbClr val="1019FE"/>
                </a:solidFill>
              </a:rPr>
              <a:t>检查局部邻居数量的低成本方法来删除重复实例</a:t>
            </a:r>
            <a:r>
              <a:rPr lang="zh-CN" altLang="en-US" sz="1800" dirty="0"/>
              <a:t>并保证输出不同的极大二分团。</a:t>
            </a:r>
            <a:endParaRPr lang="en-US" altLang="zh-CN" sz="1800" dirty="0"/>
          </a:p>
          <a:p>
            <a:pPr>
              <a:lnSpc>
                <a:spcPct val="130000"/>
              </a:lnSpc>
              <a:spcBef>
                <a:spcPts val="0"/>
              </a:spcBef>
              <a:buFont typeface="Wingdings" panose="05000000000000000000" pitchFamily="2" charset="2"/>
              <a:buChar char="Ø"/>
            </a:pPr>
            <a:r>
              <a:rPr lang="en-US" altLang="zh-CN" sz="1800" b="1" dirty="0"/>
              <a:t> </a:t>
            </a:r>
            <a:r>
              <a:rPr lang="zh-CN" altLang="en-US" sz="1800" b="1" dirty="0"/>
              <a:t>优势</a:t>
            </a:r>
            <a:endParaRPr lang="en-US" altLang="zh-CN" sz="1800" b="1" dirty="0"/>
          </a:p>
          <a:p>
            <a:pPr marL="288000" lvl="1" indent="-144000">
              <a:lnSpc>
                <a:spcPct val="130000"/>
              </a:lnSpc>
              <a:spcBef>
                <a:spcPts val="0"/>
              </a:spcBef>
            </a:pPr>
            <a:r>
              <a:rPr lang="zh-CN" altLang="en-US" sz="1800" dirty="0"/>
              <a:t>支持低成本的节点检查。</a:t>
            </a:r>
            <a:endParaRPr lang="en-US" altLang="zh-CN" sz="1800" dirty="0"/>
          </a:p>
          <a:p>
            <a:pPr marL="288000" lvl="1" indent="-144000">
              <a:lnSpc>
                <a:spcPct val="130000"/>
              </a:lnSpc>
              <a:spcBef>
                <a:spcPts val="0"/>
              </a:spcBef>
            </a:pPr>
            <a:r>
              <a:rPr lang="zh-CN" altLang="en-US" sz="1800" dirty="0"/>
              <a:t>生成更加平衡的枚举树。</a:t>
            </a:r>
            <a:endParaRPr lang="en-US" altLang="zh-CN" sz="1800" dirty="0"/>
          </a:p>
        </p:txBody>
      </p:sp>
      <p:pic>
        <p:nvPicPr>
          <p:cNvPr id="3" name="图片 2">
            <a:extLst>
              <a:ext uri="{FF2B5EF4-FFF2-40B4-BE49-F238E27FC236}">
                <a16:creationId xmlns:a16="http://schemas.microsoft.com/office/drawing/2014/main" id="{F402B7D7-B058-4046-B6AD-5DDC0DC3EFBC}"/>
              </a:ext>
            </a:extLst>
          </p:cNvPr>
          <p:cNvPicPr>
            <a:picLocks noChangeAspect="1"/>
          </p:cNvPicPr>
          <p:nvPr/>
        </p:nvPicPr>
        <p:blipFill>
          <a:blip r:embed="rId2"/>
          <a:stretch>
            <a:fillRect/>
          </a:stretch>
        </p:blipFill>
        <p:spPr>
          <a:xfrm>
            <a:off x="6333430" y="1000151"/>
            <a:ext cx="5858569" cy="2841508"/>
          </a:xfrm>
          <a:prstGeom prst="rect">
            <a:avLst/>
          </a:prstGeom>
        </p:spPr>
      </p:pic>
      <p:pic>
        <p:nvPicPr>
          <p:cNvPr id="4" name="图片 3">
            <a:extLst>
              <a:ext uri="{FF2B5EF4-FFF2-40B4-BE49-F238E27FC236}">
                <a16:creationId xmlns:a16="http://schemas.microsoft.com/office/drawing/2014/main" id="{2627CEBE-07E0-481E-9869-B8F4F3A106E5}"/>
              </a:ext>
            </a:extLst>
          </p:cNvPr>
          <p:cNvPicPr>
            <a:picLocks noChangeAspect="1"/>
          </p:cNvPicPr>
          <p:nvPr/>
        </p:nvPicPr>
        <p:blipFill>
          <a:blip r:embed="rId3"/>
          <a:stretch>
            <a:fillRect/>
          </a:stretch>
        </p:blipFill>
        <p:spPr>
          <a:xfrm>
            <a:off x="6302052" y="3842684"/>
            <a:ext cx="5889947" cy="2786000"/>
          </a:xfrm>
          <a:prstGeom prst="rect">
            <a:avLst/>
          </a:prstGeom>
        </p:spPr>
      </p:pic>
      <p:pic>
        <p:nvPicPr>
          <p:cNvPr id="10" name="图片 9">
            <a:extLst>
              <a:ext uri="{FF2B5EF4-FFF2-40B4-BE49-F238E27FC236}">
                <a16:creationId xmlns:a16="http://schemas.microsoft.com/office/drawing/2014/main" id="{2958109C-127D-4443-A7C1-6B0A96B5390E}"/>
              </a:ext>
            </a:extLst>
          </p:cNvPr>
          <p:cNvPicPr>
            <a:picLocks noChangeAspect="1"/>
          </p:cNvPicPr>
          <p:nvPr/>
        </p:nvPicPr>
        <p:blipFill>
          <a:blip r:embed="rId4"/>
          <a:stretch>
            <a:fillRect/>
          </a:stretch>
        </p:blipFill>
        <p:spPr>
          <a:xfrm>
            <a:off x="5090981" y="2144015"/>
            <a:ext cx="1035873" cy="3151885"/>
          </a:xfrm>
          <a:prstGeom prst="rect">
            <a:avLst/>
          </a:prstGeom>
        </p:spPr>
      </p:pic>
      <p:sp>
        <p:nvSpPr>
          <p:cNvPr id="11" name="文本框 10">
            <a:extLst>
              <a:ext uri="{FF2B5EF4-FFF2-40B4-BE49-F238E27FC236}">
                <a16:creationId xmlns:a16="http://schemas.microsoft.com/office/drawing/2014/main" id="{CC33D609-ED24-4754-A5AC-BA6A24110D95}"/>
              </a:ext>
            </a:extLst>
          </p:cNvPr>
          <p:cNvSpPr txBox="1"/>
          <p:nvPr/>
        </p:nvSpPr>
        <p:spPr>
          <a:xfrm>
            <a:off x="678187" y="6232058"/>
            <a:ext cx="3874763" cy="338554"/>
          </a:xfrm>
          <a:prstGeom prst="rect">
            <a:avLst/>
          </a:prstGeom>
          <a:noFill/>
        </p:spPr>
        <p:txBody>
          <a:bodyPr wrap="square" rtlCol="0">
            <a:spAutoFit/>
          </a:bodyPr>
          <a:lstStyle/>
          <a:p>
            <a:r>
              <a:rPr lang="zh-CN" altLang="en-US" sz="1600" dirty="0">
                <a:solidFill>
                  <a:schemeClr val="bg1">
                    <a:lumMod val="50000"/>
                  </a:schemeClr>
                </a:solidFill>
                <a:latin typeface="仿宋" panose="02010609060101010101" pitchFamily="49" charset="-122"/>
                <a:ea typeface="仿宋" panose="02010609060101010101" pitchFamily="49" charset="-122"/>
              </a:rPr>
              <a:t>注：具体算法细节与正确性证明详见论文</a:t>
            </a:r>
          </a:p>
        </p:txBody>
      </p:sp>
      <p:sp>
        <p:nvSpPr>
          <p:cNvPr id="18" name="对话气泡: 矩形 17">
            <a:extLst>
              <a:ext uri="{FF2B5EF4-FFF2-40B4-BE49-F238E27FC236}">
                <a16:creationId xmlns:a16="http://schemas.microsoft.com/office/drawing/2014/main" id="{FD893907-1C09-47C6-98D9-479F8456B59A}"/>
              </a:ext>
            </a:extLst>
          </p:cNvPr>
          <p:cNvSpPr/>
          <p:nvPr/>
        </p:nvSpPr>
        <p:spPr>
          <a:xfrm>
            <a:off x="4668254" y="5518150"/>
            <a:ext cx="1427746" cy="885290"/>
          </a:xfrm>
          <a:prstGeom prst="wedgeRectCallout">
            <a:avLst>
              <a:gd name="adj1" fmla="val 75235"/>
              <a:gd name="adj2" fmla="val 38112"/>
            </a:avLst>
          </a:prstGeom>
          <a:noFill/>
          <a:ln>
            <a:solidFill>
              <a:srgbClr val="1019FE"/>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just"/>
            <a:r>
              <a:rPr lang="zh-CN" altLang="en-US" sz="1400" dirty="0">
                <a:solidFill>
                  <a:schemeClr val="tx1"/>
                </a:solidFill>
              </a:rPr>
              <a:t>节点 </a:t>
            </a:r>
            <a:r>
              <a:rPr lang="en-US" altLang="zh-CN" sz="1400" dirty="0">
                <a:solidFill>
                  <a:schemeClr val="tx1"/>
                </a:solidFill>
              </a:rPr>
              <a:t>r</a:t>
            </a:r>
            <a:r>
              <a:rPr lang="zh-CN" altLang="en-US" sz="1400" dirty="0">
                <a:solidFill>
                  <a:schemeClr val="tx1"/>
                </a:solidFill>
              </a:rPr>
              <a:t>主动裁剪了节点 </a:t>
            </a:r>
            <a:r>
              <a:rPr lang="en-US" altLang="zh-CN" sz="1400" dirty="0">
                <a:solidFill>
                  <a:schemeClr val="tx1"/>
                </a:solidFill>
              </a:rPr>
              <a:t>t</a:t>
            </a:r>
            <a:r>
              <a:rPr lang="en-US" altLang="zh-CN" sz="1400" baseline="-25000" dirty="0">
                <a:solidFill>
                  <a:schemeClr val="tx1"/>
                </a:solidFill>
              </a:rPr>
              <a:t>1</a:t>
            </a:r>
            <a:r>
              <a:rPr lang="zh-CN" altLang="en-US" sz="1400" dirty="0">
                <a:solidFill>
                  <a:schemeClr val="tx1"/>
                </a:solidFill>
              </a:rPr>
              <a:t>，因为 </a:t>
            </a:r>
            <a:r>
              <a:rPr lang="en-US" altLang="zh-CN" sz="1400" dirty="0">
                <a:solidFill>
                  <a:schemeClr val="tx1"/>
                </a:solidFill>
              </a:rPr>
              <a:t>L</a:t>
            </a:r>
            <a:r>
              <a:rPr lang="en-US" altLang="zh-CN" sz="1400" baseline="-25000" dirty="0">
                <a:solidFill>
                  <a:schemeClr val="tx1"/>
                </a:solidFill>
              </a:rPr>
              <a:t>k</a:t>
            </a:r>
            <a:r>
              <a:rPr lang="en-US" altLang="zh-CN" sz="1400" dirty="0">
                <a:solidFill>
                  <a:schemeClr val="tx1"/>
                </a:solidFill>
              </a:rPr>
              <a:t> ∩ N (v</a:t>
            </a:r>
            <a:r>
              <a:rPr lang="en-US" altLang="zh-CN" sz="1400" baseline="-25000" dirty="0">
                <a:solidFill>
                  <a:schemeClr val="tx1"/>
                </a:solidFill>
              </a:rPr>
              <a:t>6</a:t>
            </a:r>
            <a:r>
              <a:rPr lang="en-US" altLang="zh-CN" sz="1400" dirty="0">
                <a:solidFill>
                  <a:schemeClr val="tx1"/>
                </a:solidFill>
              </a:rPr>
              <a:t>) = {u</a:t>
            </a:r>
            <a:r>
              <a:rPr lang="en-US" altLang="zh-CN" sz="1400" baseline="-25000" dirty="0">
                <a:solidFill>
                  <a:schemeClr val="tx1"/>
                </a:solidFill>
              </a:rPr>
              <a:t>7</a:t>
            </a:r>
            <a:r>
              <a:rPr lang="en-US" altLang="zh-CN" sz="1400" dirty="0">
                <a:solidFill>
                  <a:schemeClr val="tx1"/>
                </a:solidFill>
              </a:rPr>
              <a:t>} = </a:t>
            </a:r>
            <a:r>
              <a:rPr lang="en-US" altLang="zh-CN" sz="1400" dirty="0" err="1">
                <a:solidFill>
                  <a:schemeClr val="tx1"/>
                </a:solidFill>
              </a:rPr>
              <a:t>L</a:t>
            </a:r>
            <a:r>
              <a:rPr lang="en-US" altLang="zh-CN" sz="1400" baseline="-25000" dirty="0" err="1">
                <a:solidFill>
                  <a:schemeClr val="tx1"/>
                </a:solidFill>
              </a:rPr>
              <a:t>r</a:t>
            </a:r>
            <a:r>
              <a:rPr lang="en-US" altLang="zh-CN" sz="1400" dirty="0">
                <a:solidFill>
                  <a:schemeClr val="tx1"/>
                </a:solidFill>
              </a:rPr>
              <a:t> ∩ N (v</a:t>
            </a:r>
            <a:r>
              <a:rPr lang="en-US" altLang="zh-CN" sz="1400" baseline="-25000" dirty="0">
                <a:solidFill>
                  <a:schemeClr val="tx1"/>
                </a:solidFill>
              </a:rPr>
              <a:t>6</a:t>
            </a:r>
            <a:r>
              <a:rPr lang="en-US" altLang="zh-CN" sz="1400" dirty="0">
                <a:solidFill>
                  <a:schemeClr val="tx1"/>
                </a:solidFill>
              </a:rPr>
              <a:t>)</a:t>
            </a:r>
            <a:endParaRPr lang="zh-CN" altLang="en-US" sz="1400" dirty="0">
              <a:solidFill>
                <a:schemeClr val="tx1"/>
              </a:solidFill>
            </a:endParaRPr>
          </a:p>
        </p:txBody>
      </p:sp>
      <p:sp>
        <p:nvSpPr>
          <p:cNvPr id="13" name="灯片编号占位符 12">
            <a:extLst>
              <a:ext uri="{FF2B5EF4-FFF2-40B4-BE49-F238E27FC236}">
                <a16:creationId xmlns:a16="http://schemas.microsoft.com/office/drawing/2014/main" id="{C4191E3F-3666-45DF-8302-14E85C5CF38B}"/>
              </a:ext>
            </a:extLst>
          </p:cNvPr>
          <p:cNvSpPr>
            <a:spLocks noGrp="1"/>
          </p:cNvSpPr>
          <p:nvPr>
            <p:ph type="sldNum" sz="quarter" idx="12"/>
          </p:nvPr>
        </p:nvSpPr>
        <p:spPr/>
        <p:txBody>
          <a:bodyPr/>
          <a:lstStyle/>
          <a:p>
            <a:fld id="{FBACCE8E-693F-4A26-8C07-7C954F1ED21F}" type="slidenum">
              <a:rPr lang="zh-CN" altLang="en-US" smtClean="0"/>
              <a:t>13</a:t>
            </a:fld>
            <a:endParaRPr lang="zh-CN" altLang="en-US"/>
          </a:p>
        </p:txBody>
      </p:sp>
    </p:spTree>
    <p:extLst>
      <p:ext uri="{BB962C8B-B14F-4D97-AF65-F5344CB8AC3E}">
        <p14:creationId xmlns:p14="http://schemas.microsoft.com/office/powerpoint/2010/main" val="2025219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bg1">
                    <a:lumMod val="50000"/>
                  </a:schemeClr>
                </a:solidFill>
                <a:latin typeface="黑体" panose="02010609060101010101" pitchFamily="49" charset="-122"/>
                <a:ea typeface="黑体" panose="02010609060101010101" pitchFamily="49" charset="-122"/>
              </a:rPr>
              <a:t>AMBEA</a:t>
            </a:r>
            <a:r>
              <a:rPr lang="zh-CN" altLang="en-US" sz="2400" dirty="0">
                <a:solidFill>
                  <a:schemeClr val="bg1">
                    <a:lumMod val="50000"/>
                  </a:schemeClr>
                </a:solidFill>
                <a:latin typeface="黑体" panose="02010609060101010101" pitchFamily="49" charset="-122"/>
                <a:ea typeface="黑体" panose="02010609060101010101" pitchFamily="49" charset="-122"/>
              </a:rPr>
              <a:t>算法</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主动的顶点合并剪枝方法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12" name="内容占位符 6">
            <a:extLst>
              <a:ext uri="{FF2B5EF4-FFF2-40B4-BE49-F238E27FC236}">
                <a16:creationId xmlns:a16="http://schemas.microsoft.com/office/drawing/2014/main" id="{94FD7450-362B-49A1-985B-DFAE030F33BC}"/>
              </a:ext>
            </a:extLst>
          </p:cNvPr>
          <p:cNvSpPr txBox="1">
            <a:spLocks/>
          </p:cNvSpPr>
          <p:nvPr/>
        </p:nvSpPr>
        <p:spPr>
          <a:xfrm>
            <a:off x="678187" y="2104173"/>
            <a:ext cx="4505926" cy="420196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1800" b="1" dirty="0"/>
              <a:t>英文名称</a:t>
            </a:r>
            <a:r>
              <a:rPr lang="en-US" altLang="zh-CN" sz="1800" b="1" dirty="0"/>
              <a:t> </a:t>
            </a:r>
            <a:endParaRPr lang="en-US" altLang="zh-CN" sz="1800" b="1" dirty="0">
              <a:solidFill>
                <a:schemeClr val="tx1"/>
              </a:solidFill>
            </a:endParaRPr>
          </a:p>
          <a:p>
            <a:pPr marL="504000" lvl="1" indent="-342900">
              <a:lnSpc>
                <a:spcPct val="130000"/>
              </a:lnSpc>
              <a:spcBef>
                <a:spcPts val="0"/>
              </a:spcBef>
            </a:pPr>
            <a:r>
              <a:rPr lang="en-US" altLang="zh-CN" sz="1800" dirty="0"/>
              <a:t>Aggressive Merge-based Pruning, AMP</a:t>
            </a:r>
            <a:endParaRPr lang="en-US" altLang="zh-CN" sz="1800" dirty="0">
              <a:solidFill>
                <a:schemeClr val="tx1"/>
              </a:solidFill>
            </a:endParaRPr>
          </a:p>
          <a:p>
            <a:pPr>
              <a:lnSpc>
                <a:spcPct val="130000"/>
              </a:lnSpc>
              <a:spcBef>
                <a:spcPts val="0"/>
              </a:spcBef>
              <a:buFont typeface="Wingdings" panose="05000000000000000000" pitchFamily="2" charset="2"/>
              <a:buChar char="Ø"/>
            </a:pPr>
            <a:r>
              <a:rPr lang="en-US" altLang="zh-CN" sz="1800" b="1" dirty="0"/>
              <a:t> </a:t>
            </a:r>
            <a:r>
              <a:rPr lang="zh-CN" altLang="en-US" sz="1800" b="1" dirty="0"/>
              <a:t>核心思想</a:t>
            </a:r>
            <a:endParaRPr lang="en-US" altLang="zh-CN" sz="1800" b="1" dirty="0"/>
          </a:p>
          <a:p>
            <a:pPr marL="504000" lvl="1" indent="-342900">
              <a:lnSpc>
                <a:spcPct val="130000"/>
              </a:lnSpc>
              <a:spcBef>
                <a:spcPts val="0"/>
              </a:spcBef>
            </a:pPr>
            <a:r>
              <a:rPr lang="en-US" altLang="zh-CN" sz="1800" dirty="0"/>
              <a:t>AMP </a:t>
            </a:r>
            <a:r>
              <a:rPr lang="zh-CN" altLang="en-US" sz="1800" dirty="0"/>
              <a:t>方法</a:t>
            </a:r>
            <a:r>
              <a:rPr lang="zh-CN" altLang="en-US" sz="1800" dirty="0">
                <a:solidFill>
                  <a:srgbClr val="1019FE"/>
                </a:solidFill>
              </a:rPr>
              <a:t>通过改变节点的生成过程，在每个节点处主动地对具有相同局部邻居的顶点进行合并</a:t>
            </a:r>
            <a:r>
              <a:rPr lang="zh-CN" altLang="en-US" sz="1800" dirty="0"/>
              <a:t>，从而</a:t>
            </a:r>
            <a:r>
              <a:rPr lang="zh-CN" altLang="en-US" sz="1800" dirty="0">
                <a:solidFill>
                  <a:srgbClr val="FF0000"/>
                </a:solidFill>
              </a:rPr>
              <a:t>实现主动剪枝效果</a:t>
            </a:r>
            <a:r>
              <a:rPr lang="zh-CN" altLang="en-US" sz="1800" dirty="0"/>
              <a:t>。此外，</a:t>
            </a:r>
            <a:r>
              <a:rPr lang="en-US" altLang="zh-CN" sz="1800" dirty="0"/>
              <a:t>AMP </a:t>
            </a:r>
            <a:r>
              <a:rPr lang="zh-CN" altLang="en-US" sz="1800" dirty="0"/>
              <a:t>方法具有通用性，可以应用到其他极大二分团枚举算法中，以降低节点生成过程的时间复杂度。</a:t>
            </a:r>
            <a:endParaRPr lang="en-US" altLang="zh-CN" sz="1800" dirty="0"/>
          </a:p>
          <a:p>
            <a:pPr>
              <a:lnSpc>
                <a:spcPct val="130000"/>
              </a:lnSpc>
              <a:spcBef>
                <a:spcPts val="0"/>
              </a:spcBef>
              <a:buFont typeface="Wingdings" panose="05000000000000000000" pitchFamily="2" charset="2"/>
              <a:buChar char="Ø"/>
            </a:pPr>
            <a:r>
              <a:rPr lang="en-US" altLang="zh-CN" sz="1800" b="1" dirty="0"/>
              <a:t> </a:t>
            </a:r>
            <a:r>
              <a:rPr lang="zh-CN" altLang="en-US" sz="1800" b="1" dirty="0"/>
              <a:t>优势</a:t>
            </a:r>
            <a:endParaRPr lang="en-US" altLang="zh-CN" sz="1800" b="1" dirty="0"/>
          </a:p>
          <a:p>
            <a:pPr marL="504000" lvl="1" indent="-342900">
              <a:lnSpc>
                <a:spcPct val="130000"/>
              </a:lnSpc>
              <a:spcBef>
                <a:spcPts val="0"/>
              </a:spcBef>
            </a:pPr>
            <a:r>
              <a:rPr lang="zh-CN" altLang="en-US" sz="1800" dirty="0"/>
              <a:t>基于主动顶点合并的剪枝方法。</a:t>
            </a:r>
            <a:endParaRPr lang="en-US" altLang="zh-CN" sz="1800" dirty="0"/>
          </a:p>
          <a:p>
            <a:pPr marL="504000" lvl="1" indent="-342900">
              <a:lnSpc>
                <a:spcPct val="130000"/>
              </a:lnSpc>
              <a:spcBef>
                <a:spcPts val="0"/>
              </a:spcBef>
            </a:pPr>
            <a:r>
              <a:rPr lang="zh-CN" altLang="en-US" sz="1800" dirty="0"/>
              <a:t>降低节点生成过程的时间复杂度。</a:t>
            </a:r>
            <a:endParaRPr lang="en-US" altLang="zh-CN" sz="1800" dirty="0"/>
          </a:p>
        </p:txBody>
      </p:sp>
      <p:sp>
        <p:nvSpPr>
          <p:cNvPr id="8" name="灯片编号占位符 7">
            <a:extLst>
              <a:ext uri="{FF2B5EF4-FFF2-40B4-BE49-F238E27FC236}">
                <a16:creationId xmlns:a16="http://schemas.microsoft.com/office/drawing/2014/main" id="{1BACCF24-25F8-4FE2-86C2-91460B46ABC1}"/>
              </a:ext>
            </a:extLst>
          </p:cNvPr>
          <p:cNvSpPr>
            <a:spLocks noGrp="1"/>
          </p:cNvSpPr>
          <p:nvPr>
            <p:ph type="sldNum" sz="quarter" idx="12"/>
          </p:nvPr>
        </p:nvSpPr>
        <p:spPr/>
        <p:txBody>
          <a:bodyPr/>
          <a:lstStyle/>
          <a:p>
            <a:fld id="{FBACCE8E-693F-4A26-8C07-7C954F1ED21F}" type="slidenum">
              <a:rPr lang="zh-CN" altLang="en-US" smtClean="0"/>
              <a:t>14</a:t>
            </a:fld>
            <a:endParaRPr lang="zh-CN" altLang="en-US"/>
          </a:p>
        </p:txBody>
      </p:sp>
      <p:pic>
        <p:nvPicPr>
          <p:cNvPr id="14" name="图片 13">
            <a:extLst>
              <a:ext uri="{FF2B5EF4-FFF2-40B4-BE49-F238E27FC236}">
                <a16:creationId xmlns:a16="http://schemas.microsoft.com/office/drawing/2014/main" id="{C75B1A70-EBEF-4203-B741-8D45991F60C3}"/>
              </a:ext>
            </a:extLst>
          </p:cNvPr>
          <p:cNvPicPr>
            <a:picLocks noChangeAspect="1"/>
          </p:cNvPicPr>
          <p:nvPr/>
        </p:nvPicPr>
        <p:blipFill>
          <a:blip r:embed="rId2"/>
          <a:stretch>
            <a:fillRect/>
          </a:stretch>
        </p:blipFill>
        <p:spPr>
          <a:xfrm>
            <a:off x="4970553" y="1249491"/>
            <a:ext cx="6929980" cy="2758873"/>
          </a:xfrm>
          <a:prstGeom prst="rect">
            <a:avLst/>
          </a:prstGeom>
        </p:spPr>
      </p:pic>
      <p:pic>
        <p:nvPicPr>
          <p:cNvPr id="15" name="图片 14">
            <a:extLst>
              <a:ext uri="{FF2B5EF4-FFF2-40B4-BE49-F238E27FC236}">
                <a16:creationId xmlns:a16="http://schemas.microsoft.com/office/drawing/2014/main" id="{E8A52291-F0D8-4765-BA32-50C3A40A1CA8}"/>
              </a:ext>
            </a:extLst>
          </p:cNvPr>
          <p:cNvPicPr>
            <a:picLocks noChangeAspect="1"/>
          </p:cNvPicPr>
          <p:nvPr/>
        </p:nvPicPr>
        <p:blipFill>
          <a:blip r:embed="rId3"/>
          <a:stretch>
            <a:fillRect/>
          </a:stretch>
        </p:blipFill>
        <p:spPr>
          <a:xfrm>
            <a:off x="5299521" y="4008364"/>
            <a:ext cx="6268702" cy="2406894"/>
          </a:xfrm>
          <a:prstGeom prst="rect">
            <a:avLst/>
          </a:prstGeom>
        </p:spPr>
      </p:pic>
      <p:sp>
        <p:nvSpPr>
          <p:cNvPr id="18" name="文本框 17">
            <a:extLst>
              <a:ext uri="{FF2B5EF4-FFF2-40B4-BE49-F238E27FC236}">
                <a16:creationId xmlns:a16="http://schemas.microsoft.com/office/drawing/2014/main" id="{6B3217AE-19AC-4E2C-A6BE-DE3489C90ED5}"/>
              </a:ext>
            </a:extLst>
          </p:cNvPr>
          <p:cNvSpPr txBox="1"/>
          <p:nvPr/>
        </p:nvSpPr>
        <p:spPr>
          <a:xfrm>
            <a:off x="7030268" y="6193431"/>
            <a:ext cx="2807208" cy="338554"/>
          </a:xfrm>
          <a:prstGeom prst="rect">
            <a:avLst/>
          </a:prstGeom>
          <a:noFill/>
        </p:spPr>
        <p:txBody>
          <a:bodyPr wrap="square" rtlCol="0">
            <a:spAutoFit/>
          </a:bodyPr>
          <a:lstStyle/>
          <a:p>
            <a:r>
              <a:rPr lang="zh-CN" altLang="en-US" sz="1600" dirty="0">
                <a:solidFill>
                  <a:schemeClr val="bg2">
                    <a:lumMod val="25000"/>
                  </a:schemeClr>
                </a:solidFill>
                <a:latin typeface="仿宋" panose="02010609060101010101" pitchFamily="49" charset="-122"/>
                <a:ea typeface="仿宋" panose="02010609060101010101" pitchFamily="49" charset="-122"/>
              </a:rPr>
              <a:t>节点 </a:t>
            </a:r>
            <a:r>
              <a:rPr lang="en-US" altLang="zh-CN" sz="1600" dirty="0">
                <a:solidFill>
                  <a:schemeClr val="bg2">
                    <a:lumMod val="25000"/>
                  </a:schemeClr>
                </a:solidFill>
                <a:latin typeface="仿宋" panose="02010609060101010101" pitchFamily="49" charset="-122"/>
                <a:ea typeface="仿宋" panose="02010609060101010101" pitchFamily="49" charset="-122"/>
              </a:rPr>
              <a:t>m </a:t>
            </a:r>
            <a:r>
              <a:rPr lang="zh-CN" altLang="en-US" sz="1600" dirty="0">
                <a:solidFill>
                  <a:schemeClr val="bg2">
                    <a:lumMod val="25000"/>
                  </a:schemeClr>
                </a:solidFill>
                <a:latin typeface="仿宋" panose="02010609060101010101" pitchFamily="49" charset="-122"/>
                <a:ea typeface="仿宋" panose="02010609060101010101" pitchFamily="49" charset="-122"/>
              </a:rPr>
              <a:t>的生成过程对比</a:t>
            </a:r>
          </a:p>
        </p:txBody>
      </p:sp>
    </p:spTree>
    <p:extLst>
      <p:ext uri="{BB962C8B-B14F-4D97-AF65-F5344CB8AC3E}">
        <p14:creationId xmlns:p14="http://schemas.microsoft.com/office/powerpoint/2010/main" val="2241728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bg1">
                    <a:lumMod val="50000"/>
                  </a:schemeClr>
                </a:solidFill>
                <a:latin typeface="黑体" panose="02010609060101010101" pitchFamily="49" charset="-122"/>
                <a:ea typeface="黑体" panose="02010609060101010101" pitchFamily="49" charset="-122"/>
              </a:rPr>
              <a:t>AMBEA</a:t>
            </a:r>
            <a:r>
              <a:rPr lang="zh-CN" altLang="en-US" sz="2400" dirty="0">
                <a:solidFill>
                  <a:schemeClr val="bg1">
                    <a:lumMod val="50000"/>
                  </a:schemeClr>
                </a:solidFill>
                <a:latin typeface="黑体" panose="02010609060101010101" pitchFamily="49" charset="-122"/>
                <a:ea typeface="黑体" panose="02010609060101010101" pitchFamily="49" charset="-122"/>
              </a:rPr>
              <a:t>算法</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en-US" altLang="zh-CN" dirty="0">
                <a:latin typeface="宋体" panose="02010600030101010101" pitchFamily="2" charset="-122"/>
                <a:ea typeface="宋体" panose="02010600030101010101" pitchFamily="2" charset="-122"/>
              </a:rPr>
              <a:t>AMBEA</a:t>
            </a:r>
            <a:r>
              <a:rPr lang="zh-CN" altLang="en-US" dirty="0">
                <a:latin typeface="宋体" panose="02010600030101010101" pitchFamily="2" charset="-122"/>
                <a:ea typeface="宋体" panose="02010600030101010101" pitchFamily="2" charset="-122"/>
              </a:rPr>
              <a:t>算法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12" name="内容占位符 6">
            <a:extLst>
              <a:ext uri="{FF2B5EF4-FFF2-40B4-BE49-F238E27FC236}">
                <a16:creationId xmlns:a16="http://schemas.microsoft.com/office/drawing/2014/main" id="{94FD7450-362B-49A1-985B-DFAE030F33BC}"/>
              </a:ext>
            </a:extLst>
          </p:cNvPr>
          <p:cNvSpPr txBox="1">
            <a:spLocks/>
          </p:cNvSpPr>
          <p:nvPr/>
        </p:nvSpPr>
        <p:spPr>
          <a:xfrm>
            <a:off x="678187" y="2104173"/>
            <a:ext cx="4192257" cy="420196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400" b="1" dirty="0"/>
              <a:t>英文名称</a:t>
            </a:r>
            <a:r>
              <a:rPr lang="en-US" altLang="zh-CN" sz="2400" b="1" dirty="0"/>
              <a:t> </a:t>
            </a:r>
            <a:endParaRPr lang="en-US" altLang="zh-CN" sz="2400" b="1" dirty="0">
              <a:solidFill>
                <a:schemeClr val="tx1"/>
              </a:solidFill>
            </a:endParaRPr>
          </a:p>
          <a:p>
            <a:pPr marL="504000" lvl="1" indent="-342900">
              <a:lnSpc>
                <a:spcPct val="130000"/>
              </a:lnSpc>
              <a:spcBef>
                <a:spcPts val="0"/>
              </a:spcBef>
            </a:pPr>
            <a:r>
              <a:rPr lang="en-US" altLang="zh-CN" dirty="0">
                <a:latin typeface="等线" panose="02010600030101010101" pitchFamily="2" charset="-122"/>
              </a:rPr>
              <a:t>Aggressive Maximal Biclique Enumeration Algorithm, AMBEA</a:t>
            </a:r>
            <a:endParaRPr lang="en-US" altLang="zh-CN" dirty="0">
              <a:solidFill>
                <a:schemeClr val="tx1"/>
              </a:solidFill>
              <a:latin typeface="等线" panose="02010600030101010101" pitchFamily="2" charset="-122"/>
            </a:endParaRPr>
          </a:p>
          <a:p>
            <a:pPr>
              <a:lnSpc>
                <a:spcPct val="130000"/>
              </a:lnSpc>
              <a:spcBef>
                <a:spcPts val="0"/>
              </a:spcBef>
              <a:buFont typeface="Wingdings" panose="05000000000000000000" pitchFamily="2" charset="2"/>
              <a:buChar char="Ø"/>
            </a:pPr>
            <a:r>
              <a:rPr lang="en-US" altLang="zh-CN" sz="2400" b="1" dirty="0"/>
              <a:t> </a:t>
            </a:r>
            <a:r>
              <a:rPr lang="zh-CN" altLang="en-US" sz="2400" b="1" dirty="0"/>
              <a:t>核心思想</a:t>
            </a:r>
            <a:endParaRPr lang="en-US" altLang="zh-CN" sz="2400" b="1" dirty="0"/>
          </a:p>
          <a:p>
            <a:pPr marL="504000" lvl="1" indent="-342900">
              <a:lnSpc>
                <a:spcPct val="130000"/>
              </a:lnSpc>
              <a:spcBef>
                <a:spcPts val="0"/>
              </a:spcBef>
            </a:pPr>
            <a:r>
              <a:rPr lang="zh-CN" altLang="en-US" dirty="0"/>
              <a:t>结合</a:t>
            </a:r>
            <a:r>
              <a:rPr lang="en-US" altLang="zh-CN" dirty="0"/>
              <a:t>ASE</a:t>
            </a:r>
            <a:r>
              <a:rPr lang="zh-CN" altLang="en-US" dirty="0"/>
              <a:t>树和</a:t>
            </a:r>
            <a:r>
              <a:rPr lang="en-US" altLang="zh-CN" dirty="0"/>
              <a:t>AMP</a:t>
            </a:r>
            <a:r>
              <a:rPr lang="zh-CN" altLang="en-US" dirty="0"/>
              <a:t>方法</a:t>
            </a:r>
            <a:endParaRPr lang="en-US" altLang="zh-CN" dirty="0"/>
          </a:p>
          <a:p>
            <a:pPr>
              <a:lnSpc>
                <a:spcPct val="130000"/>
              </a:lnSpc>
              <a:spcBef>
                <a:spcPts val="0"/>
              </a:spcBef>
              <a:buFont typeface="Wingdings" panose="05000000000000000000" pitchFamily="2" charset="2"/>
              <a:buChar char="Ø"/>
            </a:pPr>
            <a:r>
              <a:rPr lang="en-US" altLang="zh-CN" sz="2400" b="1" dirty="0"/>
              <a:t> </a:t>
            </a:r>
            <a:r>
              <a:rPr lang="zh-CN" altLang="en-US" sz="2400" b="1" dirty="0"/>
              <a:t>优势</a:t>
            </a:r>
            <a:endParaRPr lang="en-US" altLang="zh-CN" sz="2400" b="1" dirty="0"/>
          </a:p>
          <a:p>
            <a:pPr marL="504000" lvl="1" indent="-342900">
              <a:lnSpc>
                <a:spcPct val="130000"/>
              </a:lnSpc>
              <a:spcBef>
                <a:spcPts val="0"/>
              </a:spcBef>
            </a:pPr>
            <a:r>
              <a:rPr lang="zh-CN" altLang="en-US" dirty="0"/>
              <a:t>相比现有工作，剪枝效率大幅提升，并带来性能提升。</a:t>
            </a:r>
            <a:endParaRPr lang="en-US" altLang="zh-CN" dirty="0"/>
          </a:p>
        </p:txBody>
      </p:sp>
      <p:sp>
        <p:nvSpPr>
          <p:cNvPr id="9" name="灯片编号占位符 8">
            <a:extLst>
              <a:ext uri="{FF2B5EF4-FFF2-40B4-BE49-F238E27FC236}">
                <a16:creationId xmlns:a16="http://schemas.microsoft.com/office/drawing/2014/main" id="{AF6876C9-15D4-4F29-8160-FB1278084F8F}"/>
              </a:ext>
            </a:extLst>
          </p:cNvPr>
          <p:cNvSpPr>
            <a:spLocks noGrp="1"/>
          </p:cNvSpPr>
          <p:nvPr>
            <p:ph type="sldNum" sz="quarter" idx="12"/>
          </p:nvPr>
        </p:nvSpPr>
        <p:spPr/>
        <p:txBody>
          <a:bodyPr/>
          <a:lstStyle/>
          <a:p>
            <a:fld id="{FBACCE8E-693F-4A26-8C07-7C954F1ED21F}" type="slidenum">
              <a:rPr lang="zh-CN" altLang="en-US" smtClean="0"/>
              <a:t>15</a:t>
            </a:fld>
            <a:endParaRPr lang="zh-CN" altLang="en-US"/>
          </a:p>
        </p:txBody>
      </p:sp>
      <p:grpSp>
        <p:nvGrpSpPr>
          <p:cNvPr id="13" name="组合 12">
            <a:extLst>
              <a:ext uri="{FF2B5EF4-FFF2-40B4-BE49-F238E27FC236}">
                <a16:creationId xmlns:a16="http://schemas.microsoft.com/office/drawing/2014/main" id="{E35DB218-843E-4504-A1BD-E86E83FDD604}"/>
              </a:ext>
            </a:extLst>
          </p:cNvPr>
          <p:cNvGrpSpPr/>
          <p:nvPr/>
        </p:nvGrpSpPr>
        <p:grpSpPr>
          <a:xfrm>
            <a:off x="5266558" y="1199609"/>
            <a:ext cx="6476710" cy="4915945"/>
            <a:chOff x="5184114" y="1000151"/>
            <a:chExt cx="6476710" cy="4915945"/>
          </a:xfrm>
        </p:grpSpPr>
        <p:pic>
          <p:nvPicPr>
            <p:cNvPr id="16" name="图片 15">
              <a:extLst>
                <a:ext uri="{FF2B5EF4-FFF2-40B4-BE49-F238E27FC236}">
                  <a16:creationId xmlns:a16="http://schemas.microsoft.com/office/drawing/2014/main" id="{769CFBF0-5D37-40AE-9E73-090E51ACB6F4}"/>
                </a:ext>
              </a:extLst>
            </p:cNvPr>
            <p:cNvPicPr>
              <a:picLocks noChangeAspect="1"/>
            </p:cNvPicPr>
            <p:nvPr/>
          </p:nvPicPr>
          <p:blipFill>
            <a:blip r:embed="rId2"/>
            <a:stretch>
              <a:fillRect/>
            </a:stretch>
          </p:blipFill>
          <p:spPr>
            <a:xfrm>
              <a:off x="6464399" y="1000151"/>
              <a:ext cx="5131896" cy="2489059"/>
            </a:xfrm>
            <a:prstGeom prst="rect">
              <a:avLst/>
            </a:prstGeom>
          </p:spPr>
        </p:pic>
        <p:pic>
          <p:nvPicPr>
            <p:cNvPr id="17" name="图片 16">
              <a:extLst>
                <a:ext uri="{FF2B5EF4-FFF2-40B4-BE49-F238E27FC236}">
                  <a16:creationId xmlns:a16="http://schemas.microsoft.com/office/drawing/2014/main" id="{5DC62151-5252-4988-A81C-4AAD5185AE47}"/>
                </a:ext>
              </a:extLst>
            </p:cNvPr>
            <p:cNvPicPr>
              <a:picLocks noChangeAspect="1"/>
            </p:cNvPicPr>
            <p:nvPr/>
          </p:nvPicPr>
          <p:blipFill>
            <a:blip r:embed="rId3"/>
            <a:stretch>
              <a:fillRect/>
            </a:stretch>
          </p:blipFill>
          <p:spPr>
            <a:xfrm>
              <a:off x="5184114" y="2144015"/>
              <a:ext cx="1035873" cy="3151885"/>
            </a:xfrm>
            <a:prstGeom prst="rect">
              <a:avLst/>
            </a:prstGeom>
          </p:spPr>
        </p:pic>
        <p:pic>
          <p:nvPicPr>
            <p:cNvPr id="18" name="图片 17">
              <a:extLst>
                <a:ext uri="{FF2B5EF4-FFF2-40B4-BE49-F238E27FC236}">
                  <a16:creationId xmlns:a16="http://schemas.microsoft.com/office/drawing/2014/main" id="{55248D47-10E9-4CF4-A8E6-0570B0CFA5B5}"/>
                </a:ext>
              </a:extLst>
            </p:cNvPr>
            <p:cNvPicPr>
              <a:picLocks noChangeAspect="1"/>
            </p:cNvPicPr>
            <p:nvPr/>
          </p:nvPicPr>
          <p:blipFill>
            <a:blip r:embed="rId4"/>
            <a:stretch>
              <a:fillRect/>
            </a:stretch>
          </p:blipFill>
          <p:spPr>
            <a:xfrm>
              <a:off x="6574468" y="3457574"/>
              <a:ext cx="5086356" cy="2458522"/>
            </a:xfrm>
            <a:prstGeom prst="rect">
              <a:avLst/>
            </a:prstGeom>
          </p:spPr>
        </p:pic>
      </p:grpSp>
      <p:sp>
        <p:nvSpPr>
          <p:cNvPr id="19" name="文本框 18">
            <a:extLst>
              <a:ext uri="{FF2B5EF4-FFF2-40B4-BE49-F238E27FC236}">
                <a16:creationId xmlns:a16="http://schemas.microsoft.com/office/drawing/2014/main" id="{3751DC33-551A-4113-BC2D-F9D2DB1BF2F8}"/>
              </a:ext>
            </a:extLst>
          </p:cNvPr>
          <p:cNvSpPr txBox="1"/>
          <p:nvPr/>
        </p:nvSpPr>
        <p:spPr>
          <a:xfrm>
            <a:off x="6081814" y="6143952"/>
            <a:ext cx="4846198" cy="338554"/>
          </a:xfrm>
          <a:prstGeom prst="rect">
            <a:avLst/>
          </a:prstGeom>
          <a:noFill/>
        </p:spPr>
        <p:txBody>
          <a:bodyPr wrap="none" rtlCol="0">
            <a:spAutoFit/>
          </a:bodyPr>
          <a:lstStyle/>
          <a:p>
            <a:r>
              <a:rPr lang="zh-CN" altLang="en-US" sz="1600" dirty="0">
                <a:latin typeface="仿宋" panose="02010609060101010101" pitchFamily="49" charset="-122"/>
                <a:ea typeface="仿宋" panose="02010609060101010101" pitchFamily="49" charset="-122"/>
              </a:rPr>
              <a:t>相比于基本算法，</a:t>
            </a:r>
            <a:r>
              <a:rPr lang="en-US" altLang="zh-CN" sz="1600" dirty="0">
                <a:latin typeface="仿宋" panose="02010609060101010101" pitchFamily="49" charset="-122"/>
                <a:ea typeface="仿宋" panose="02010609060101010101" pitchFamily="49" charset="-122"/>
              </a:rPr>
              <a:t>AMBEA</a:t>
            </a:r>
            <a:r>
              <a:rPr lang="zh-CN" altLang="en-US" sz="1600" dirty="0">
                <a:latin typeface="仿宋" panose="02010609060101010101" pitchFamily="49" charset="-122"/>
                <a:ea typeface="仿宋" panose="02010609060101010101" pitchFamily="49" charset="-122"/>
              </a:rPr>
              <a:t>成功删除了</a:t>
            </a:r>
            <a:r>
              <a:rPr lang="en-US" altLang="zh-CN" sz="1600" dirty="0">
                <a:latin typeface="仿宋" panose="02010609060101010101" pitchFamily="49" charset="-122"/>
                <a:ea typeface="仿宋" panose="02010609060101010101" pitchFamily="49" charset="-122"/>
              </a:rPr>
              <a:t>7</a:t>
            </a:r>
            <a:r>
              <a:rPr lang="zh-CN" altLang="en-US" sz="1600" dirty="0">
                <a:latin typeface="仿宋" panose="02010609060101010101" pitchFamily="49" charset="-122"/>
                <a:ea typeface="仿宋" panose="02010609060101010101" pitchFamily="49" charset="-122"/>
              </a:rPr>
              <a:t>个无效二分团</a:t>
            </a:r>
          </a:p>
        </p:txBody>
      </p:sp>
    </p:spTree>
    <p:extLst>
      <p:ext uri="{BB962C8B-B14F-4D97-AF65-F5344CB8AC3E}">
        <p14:creationId xmlns:p14="http://schemas.microsoft.com/office/powerpoint/2010/main" val="2277505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实验设置</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2" name="内容占位符 6">
            <a:extLst>
              <a:ext uri="{FF2B5EF4-FFF2-40B4-BE49-F238E27FC236}">
                <a16:creationId xmlns:a16="http://schemas.microsoft.com/office/drawing/2014/main" id="{EE0A0BE3-922B-4BA5-B840-466F28B81150}"/>
              </a:ext>
            </a:extLst>
          </p:cNvPr>
          <p:cNvSpPr txBox="1">
            <a:spLocks/>
          </p:cNvSpPr>
          <p:nvPr/>
        </p:nvSpPr>
        <p:spPr>
          <a:xfrm>
            <a:off x="678187" y="2104173"/>
            <a:ext cx="4192257" cy="4201968"/>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400" b="1" dirty="0">
                <a:solidFill>
                  <a:schemeClr val="tx1"/>
                </a:solidFill>
              </a:rPr>
              <a:t>实验</a:t>
            </a:r>
            <a:r>
              <a:rPr lang="zh-CN" altLang="en-US" sz="2400" b="1" dirty="0"/>
              <a:t>系统</a:t>
            </a:r>
            <a:endParaRPr lang="en-US" altLang="zh-CN" sz="2400" b="1" dirty="0">
              <a:solidFill>
                <a:schemeClr val="tx1"/>
              </a:solidFill>
            </a:endParaRPr>
          </a:p>
          <a:p>
            <a:pPr marL="504000" lvl="1" indent="-342900">
              <a:lnSpc>
                <a:spcPct val="130000"/>
              </a:lnSpc>
              <a:spcBef>
                <a:spcPts val="0"/>
              </a:spcBef>
            </a:pPr>
            <a:r>
              <a:rPr lang="zh-CN" altLang="en-US" dirty="0"/>
              <a:t>一台配备有 </a:t>
            </a:r>
            <a:r>
              <a:rPr lang="en-US" altLang="zh-CN" dirty="0"/>
              <a:t>4 </a:t>
            </a:r>
            <a:r>
              <a:rPr lang="zh-CN" altLang="en-US" dirty="0"/>
              <a:t>个 </a:t>
            </a:r>
            <a:r>
              <a:rPr lang="en-US" altLang="zh-CN" dirty="0"/>
              <a:t>Intel Xeon</a:t>
            </a:r>
            <a:r>
              <a:rPr lang="zh-CN" altLang="en-US" dirty="0"/>
              <a:t>（</a:t>
            </a:r>
            <a:r>
              <a:rPr lang="en-US" altLang="zh-CN" dirty="0"/>
              <a:t>R</a:t>
            </a:r>
            <a:r>
              <a:rPr lang="zh-CN" altLang="en-US" dirty="0"/>
              <a:t>）</a:t>
            </a:r>
            <a:r>
              <a:rPr lang="en-US" altLang="zh-CN" dirty="0"/>
              <a:t>Gold 5318Y2.10GHz CPU </a:t>
            </a:r>
            <a:r>
              <a:rPr lang="zh-CN" altLang="en-US" dirty="0"/>
              <a:t>和 </a:t>
            </a:r>
            <a:r>
              <a:rPr lang="en-US" altLang="zh-CN" dirty="0"/>
              <a:t>128GB </a:t>
            </a:r>
            <a:r>
              <a:rPr lang="zh-CN" altLang="en-US" dirty="0"/>
              <a:t>内存的服务器，其中每个 </a:t>
            </a:r>
            <a:r>
              <a:rPr lang="en-US" altLang="zh-CN" dirty="0"/>
              <a:t>CPU </a:t>
            </a:r>
            <a:r>
              <a:rPr lang="zh-CN" altLang="en-US" dirty="0"/>
              <a:t>拥有 </a:t>
            </a:r>
            <a:r>
              <a:rPr lang="en-US" altLang="zh-CN" dirty="0"/>
              <a:t>24 </a:t>
            </a:r>
            <a:r>
              <a:rPr lang="zh-CN" altLang="en-US" dirty="0"/>
              <a:t>个计算核心，共计 </a:t>
            </a:r>
            <a:r>
              <a:rPr lang="en-US" altLang="zh-CN" dirty="0"/>
              <a:t>96 </a:t>
            </a:r>
            <a:r>
              <a:rPr lang="zh-CN" altLang="en-US" dirty="0"/>
              <a:t>个计算核心。</a:t>
            </a:r>
            <a:endParaRPr lang="en-US" altLang="zh-CN" dirty="0">
              <a:solidFill>
                <a:schemeClr val="tx1"/>
              </a:solidFill>
            </a:endParaRPr>
          </a:p>
          <a:p>
            <a:pPr>
              <a:lnSpc>
                <a:spcPct val="130000"/>
              </a:lnSpc>
              <a:spcBef>
                <a:spcPts val="0"/>
              </a:spcBef>
              <a:buFont typeface="Wingdings" panose="05000000000000000000" pitchFamily="2" charset="2"/>
              <a:buChar char="Ø"/>
            </a:pPr>
            <a:r>
              <a:rPr lang="en-US" altLang="zh-CN" sz="2400" b="1" dirty="0"/>
              <a:t> </a:t>
            </a:r>
            <a:r>
              <a:rPr lang="zh-CN" altLang="en-US" sz="2400" b="1" dirty="0"/>
              <a:t>比较算法</a:t>
            </a:r>
          </a:p>
          <a:p>
            <a:pPr marL="504000" lvl="1" indent="-342900">
              <a:lnSpc>
                <a:spcPct val="130000"/>
              </a:lnSpc>
              <a:spcBef>
                <a:spcPts val="0"/>
              </a:spcBef>
            </a:pPr>
            <a:r>
              <a:rPr lang="en-US" altLang="zh-CN" dirty="0"/>
              <a:t>5</a:t>
            </a:r>
            <a:r>
              <a:rPr lang="zh-CN" altLang="en-US" dirty="0"/>
              <a:t>个最先进的串行算法</a:t>
            </a:r>
            <a:r>
              <a:rPr lang="en-US" altLang="zh-CN" dirty="0"/>
              <a:t>MBEA</a:t>
            </a:r>
            <a:r>
              <a:rPr lang="zh-CN" altLang="en-US" dirty="0"/>
              <a:t>、</a:t>
            </a:r>
            <a:r>
              <a:rPr lang="en-US" altLang="zh-CN" dirty="0" err="1"/>
              <a:t>iMBEA</a:t>
            </a:r>
            <a:r>
              <a:rPr lang="zh-CN" altLang="en-US" dirty="0"/>
              <a:t>、</a:t>
            </a:r>
            <a:r>
              <a:rPr lang="en-US" altLang="zh-CN" dirty="0"/>
              <a:t>FMBE</a:t>
            </a:r>
            <a:r>
              <a:rPr lang="zh-CN" altLang="en-US" dirty="0"/>
              <a:t>、</a:t>
            </a:r>
            <a:r>
              <a:rPr lang="en-US" altLang="zh-CN" dirty="0"/>
              <a:t>PMBE</a:t>
            </a:r>
            <a:r>
              <a:rPr lang="zh-CN" altLang="en-US" dirty="0"/>
              <a:t>、</a:t>
            </a:r>
            <a:r>
              <a:rPr lang="en-US" altLang="zh-CN" dirty="0" err="1"/>
              <a:t>ooMBEA</a:t>
            </a:r>
            <a:r>
              <a:rPr lang="zh-CN" altLang="en-US" dirty="0"/>
              <a:t>和最先进的并行算法</a:t>
            </a:r>
            <a:r>
              <a:rPr lang="en-US" altLang="zh-CN" dirty="0" err="1"/>
              <a:t>ParMBE</a:t>
            </a:r>
            <a:r>
              <a:rPr lang="zh-CN" altLang="en-US" dirty="0"/>
              <a:t>。</a:t>
            </a:r>
            <a:endParaRPr lang="en-US" altLang="zh-CN" dirty="0"/>
          </a:p>
        </p:txBody>
      </p:sp>
      <p:sp>
        <p:nvSpPr>
          <p:cNvPr id="8" name="灯片编号占位符 7">
            <a:extLst>
              <a:ext uri="{FF2B5EF4-FFF2-40B4-BE49-F238E27FC236}">
                <a16:creationId xmlns:a16="http://schemas.microsoft.com/office/drawing/2014/main" id="{9E22A7BC-F490-49A0-A001-BB9B6426552E}"/>
              </a:ext>
            </a:extLst>
          </p:cNvPr>
          <p:cNvSpPr>
            <a:spLocks noGrp="1"/>
          </p:cNvSpPr>
          <p:nvPr>
            <p:ph type="sldNum" sz="quarter" idx="12"/>
          </p:nvPr>
        </p:nvSpPr>
        <p:spPr/>
        <p:txBody>
          <a:bodyPr/>
          <a:lstStyle/>
          <a:p>
            <a:fld id="{FBACCE8E-693F-4A26-8C07-7C954F1ED21F}" type="slidenum">
              <a:rPr lang="zh-CN" altLang="en-US" smtClean="0"/>
              <a:t>16</a:t>
            </a:fld>
            <a:endParaRPr lang="zh-CN" altLang="en-US"/>
          </a:p>
        </p:txBody>
      </p:sp>
      <p:pic>
        <p:nvPicPr>
          <p:cNvPr id="2" name="图片 1">
            <a:extLst>
              <a:ext uri="{FF2B5EF4-FFF2-40B4-BE49-F238E27FC236}">
                <a16:creationId xmlns:a16="http://schemas.microsoft.com/office/drawing/2014/main" id="{8DB5F3A9-0987-4120-A154-8E4D20664915}"/>
              </a:ext>
            </a:extLst>
          </p:cNvPr>
          <p:cNvPicPr>
            <a:picLocks noChangeAspect="1"/>
          </p:cNvPicPr>
          <p:nvPr/>
        </p:nvPicPr>
        <p:blipFill>
          <a:blip r:embed="rId2"/>
          <a:stretch>
            <a:fillRect/>
          </a:stretch>
        </p:blipFill>
        <p:spPr>
          <a:xfrm>
            <a:off x="4954428" y="1886458"/>
            <a:ext cx="6788840" cy="3962400"/>
          </a:xfrm>
          <a:prstGeom prst="rect">
            <a:avLst/>
          </a:prstGeom>
        </p:spPr>
      </p:pic>
    </p:spTree>
    <p:extLst>
      <p:ext uri="{BB962C8B-B14F-4D97-AF65-F5344CB8AC3E}">
        <p14:creationId xmlns:p14="http://schemas.microsoft.com/office/powerpoint/2010/main" val="3386804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整体评估</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72EE24FF-BF78-4228-A1C3-619C41C1BB24}"/>
              </a:ext>
            </a:extLst>
          </p:cNvPr>
          <p:cNvSpPr txBox="1"/>
          <p:nvPr/>
        </p:nvSpPr>
        <p:spPr>
          <a:xfrm>
            <a:off x="703841" y="5477863"/>
            <a:ext cx="10864382" cy="830997"/>
          </a:xfrm>
          <a:prstGeom prst="rect">
            <a:avLst/>
          </a:prstGeom>
          <a:noFill/>
          <a:ln w="28575">
            <a:solidFill>
              <a:schemeClr val="tx1"/>
            </a:solidFill>
            <a:prstDash val="dash"/>
          </a:ln>
        </p:spPr>
        <p:txBody>
          <a:bodyPr wrap="square" rtlCol="0">
            <a:spAutoFit/>
          </a:bodyPr>
          <a:lstStyle/>
          <a:p>
            <a:r>
              <a:rPr lang="en-US" altLang="zh-CN" sz="2400" dirty="0">
                <a:latin typeface="仿宋" panose="02010609060101010101" pitchFamily="49" charset="-122"/>
                <a:ea typeface="仿宋" panose="02010609060101010101" pitchFamily="49" charset="-122"/>
              </a:rPr>
              <a:t>AMBEA </a:t>
            </a:r>
            <a:r>
              <a:rPr lang="zh-CN" altLang="en-US" sz="2400" dirty="0">
                <a:latin typeface="仿宋" panose="02010609060101010101" pitchFamily="49" charset="-122"/>
                <a:ea typeface="仿宋" panose="02010609060101010101" pitchFamily="49" charset="-122"/>
              </a:rPr>
              <a:t>算法相比现有最优算法压缩了</a:t>
            </a:r>
            <a:r>
              <a:rPr lang="en-US" altLang="zh-CN" sz="2400" dirty="0">
                <a:solidFill>
                  <a:srgbClr val="1019FE"/>
                </a:solidFill>
                <a:latin typeface="仿宋" panose="02010609060101010101" pitchFamily="49" charset="-122"/>
                <a:ea typeface="仿宋" panose="02010609060101010101" pitchFamily="49" charset="-122"/>
              </a:rPr>
              <a:t>2.4-9.0</a:t>
            </a:r>
            <a:r>
              <a:rPr lang="zh-CN" altLang="en-US" sz="2400" dirty="0">
                <a:solidFill>
                  <a:srgbClr val="1019FE"/>
                </a:solidFill>
                <a:latin typeface="仿宋" panose="02010609060101010101" pitchFamily="49" charset="-122"/>
                <a:ea typeface="仿宋" panose="02010609060101010101" pitchFamily="49" charset="-122"/>
              </a:rPr>
              <a:t>倍</a:t>
            </a:r>
            <a:r>
              <a:rPr lang="zh-CN" altLang="en-US" sz="2400" dirty="0">
                <a:latin typeface="仿宋" panose="02010609060101010101" pitchFamily="49" charset="-122"/>
                <a:ea typeface="仿宋" panose="02010609060101010101" pitchFamily="49" charset="-122"/>
              </a:rPr>
              <a:t>的搜索空间，运行时间缩短了</a:t>
            </a:r>
            <a:r>
              <a:rPr lang="en-US" altLang="zh-CN" sz="2400" dirty="0">
                <a:solidFill>
                  <a:srgbClr val="FF0000"/>
                </a:solidFill>
                <a:latin typeface="仿宋" panose="02010609060101010101" pitchFamily="49" charset="-122"/>
                <a:ea typeface="仿宋" panose="02010609060101010101" pitchFamily="49" charset="-122"/>
              </a:rPr>
              <a:t>1.2-5.3</a:t>
            </a:r>
            <a:r>
              <a:rPr lang="zh-CN" altLang="en-US" sz="2400" dirty="0">
                <a:solidFill>
                  <a:srgbClr val="FF0000"/>
                </a:solidFill>
                <a:latin typeface="仿宋" panose="02010609060101010101" pitchFamily="49" charset="-122"/>
                <a:ea typeface="仿宋" panose="02010609060101010101" pitchFamily="49" charset="-122"/>
              </a:rPr>
              <a:t>倍</a:t>
            </a:r>
            <a:r>
              <a:rPr lang="zh-CN" altLang="en-US" sz="2400" dirty="0">
                <a:latin typeface="仿宋" panose="02010609060101010101" pitchFamily="49" charset="-122"/>
                <a:ea typeface="仿宋" panose="02010609060101010101" pitchFamily="49" charset="-122"/>
              </a:rPr>
              <a:t>。</a:t>
            </a:r>
          </a:p>
        </p:txBody>
      </p:sp>
      <p:sp>
        <p:nvSpPr>
          <p:cNvPr id="9" name="灯片编号占位符 8">
            <a:extLst>
              <a:ext uri="{FF2B5EF4-FFF2-40B4-BE49-F238E27FC236}">
                <a16:creationId xmlns:a16="http://schemas.microsoft.com/office/drawing/2014/main" id="{4A3922EA-13C1-418A-BF0F-1BF3A3B70727}"/>
              </a:ext>
            </a:extLst>
          </p:cNvPr>
          <p:cNvSpPr>
            <a:spLocks noGrp="1"/>
          </p:cNvSpPr>
          <p:nvPr>
            <p:ph type="sldNum" sz="quarter" idx="12"/>
          </p:nvPr>
        </p:nvSpPr>
        <p:spPr/>
        <p:txBody>
          <a:bodyPr/>
          <a:lstStyle/>
          <a:p>
            <a:fld id="{FBACCE8E-693F-4A26-8C07-7C954F1ED21F}" type="slidenum">
              <a:rPr lang="zh-CN" altLang="en-US" smtClean="0"/>
              <a:t>17</a:t>
            </a:fld>
            <a:endParaRPr lang="zh-CN" altLang="en-US"/>
          </a:p>
        </p:txBody>
      </p:sp>
      <p:pic>
        <p:nvPicPr>
          <p:cNvPr id="2" name="图片 1">
            <a:extLst>
              <a:ext uri="{FF2B5EF4-FFF2-40B4-BE49-F238E27FC236}">
                <a16:creationId xmlns:a16="http://schemas.microsoft.com/office/drawing/2014/main" id="{2217F09C-31CB-4C85-94BC-A54CB8C55857}"/>
              </a:ext>
            </a:extLst>
          </p:cNvPr>
          <p:cNvPicPr>
            <a:picLocks noChangeAspect="1"/>
          </p:cNvPicPr>
          <p:nvPr/>
        </p:nvPicPr>
        <p:blipFill>
          <a:blip r:embed="rId2"/>
          <a:stretch>
            <a:fillRect/>
          </a:stretch>
        </p:blipFill>
        <p:spPr>
          <a:xfrm>
            <a:off x="792000" y="2248405"/>
            <a:ext cx="5120877" cy="2701122"/>
          </a:xfrm>
          <a:prstGeom prst="rect">
            <a:avLst/>
          </a:prstGeom>
        </p:spPr>
      </p:pic>
      <p:pic>
        <p:nvPicPr>
          <p:cNvPr id="7" name="图片 6">
            <a:extLst>
              <a:ext uri="{FF2B5EF4-FFF2-40B4-BE49-F238E27FC236}">
                <a16:creationId xmlns:a16="http://schemas.microsoft.com/office/drawing/2014/main" id="{F425046B-A42F-4A67-9268-3E5EB8ECF593}"/>
              </a:ext>
            </a:extLst>
          </p:cNvPr>
          <p:cNvPicPr>
            <a:picLocks noChangeAspect="1"/>
          </p:cNvPicPr>
          <p:nvPr/>
        </p:nvPicPr>
        <p:blipFill>
          <a:blip r:embed="rId3"/>
          <a:stretch>
            <a:fillRect/>
          </a:stretch>
        </p:blipFill>
        <p:spPr>
          <a:xfrm>
            <a:off x="6096001" y="2193262"/>
            <a:ext cx="5886450" cy="2756604"/>
          </a:xfrm>
          <a:prstGeom prst="rect">
            <a:avLst/>
          </a:prstGeom>
        </p:spPr>
      </p:pic>
    </p:spTree>
    <p:extLst>
      <p:ext uri="{BB962C8B-B14F-4D97-AF65-F5344CB8AC3E}">
        <p14:creationId xmlns:p14="http://schemas.microsoft.com/office/powerpoint/2010/main" val="2569628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分解评估</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72EE24FF-BF78-4228-A1C3-619C41C1BB24}"/>
              </a:ext>
            </a:extLst>
          </p:cNvPr>
          <p:cNvSpPr txBox="1"/>
          <p:nvPr/>
        </p:nvSpPr>
        <p:spPr>
          <a:xfrm>
            <a:off x="703841" y="5477863"/>
            <a:ext cx="10864382" cy="830997"/>
          </a:xfrm>
          <a:prstGeom prst="rect">
            <a:avLst/>
          </a:prstGeom>
          <a:noFill/>
          <a:ln w="28575">
            <a:solidFill>
              <a:schemeClr val="tx1"/>
            </a:solidFill>
            <a:prstDash val="dash"/>
          </a:ln>
        </p:spPr>
        <p:txBody>
          <a:bodyPr wrap="square" rtlCol="0">
            <a:spAutoFit/>
          </a:bodyPr>
          <a:lstStyle/>
          <a:p>
            <a:r>
              <a:rPr lang="en-US" altLang="zh-CN" sz="2400" dirty="0">
                <a:latin typeface="仿宋" panose="02010609060101010101" pitchFamily="49" charset="-122"/>
                <a:ea typeface="仿宋" panose="02010609060101010101" pitchFamily="49" charset="-122"/>
              </a:rPr>
              <a:t>AMBEA </a:t>
            </a:r>
            <a:r>
              <a:rPr lang="zh-CN" altLang="en-US" sz="2400" dirty="0">
                <a:latin typeface="仿宋" panose="02010609060101010101" pitchFamily="49" charset="-122"/>
                <a:ea typeface="仿宋" panose="02010609060101010101" pitchFamily="49" charset="-122"/>
              </a:rPr>
              <a:t>算法中所包含的</a:t>
            </a:r>
            <a:r>
              <a:rPr lang="en-US" altLang="zh-CN" sz="2400" dirty="0">
                <a:latin typeface="仿宋" panose="02010609060101010101" pitchFamily="49" charset="-122"/>
                <a:ea typeface="仿宋" panose="02010609060101010101" pitchFamily="49" charset="-122"/>
              </a:rPr>
              <a:t>ASE</a:t>
            </a:r>
            <a:r>
              <a:rPr lang="zh-CN" altLang="en-US" sz="2400" dirty="0">
                <a:latin typeface="仿宋" panose="02010609060101010101" pitchFamily="49" charset="-122"/>
                <a:ea typeface="仿宋" panose="02010609060101010101" pitchFamily="49" charset="-122"/>
              </a:rPr>
              <a:t>树方法和</a:t>
            </a:r>
            <a:r>
              <a:rPr lang="en-US" altLang="zh-CN" sz="2400" dirty="0">
                <a:latin typeface="仿宋" panose="02010609060101010101" pitchFamily="49" charset="-122"/>
                <a:ea typeface="仿宋" panose="02010609060101010101" pitchFamily="49" charset="-122"/>
              </a:rPr>
              <a:t>AMP</a:t>
            </a:r>
            <a:r>
              <a:rPr lang="zh-CN" altLang="en-US" sz="2400" dirty="0">
                <a:latin typeface="仿宋" panose="02010609060101010101" pitchFamily="49" charset="-122"/>
                <a:ea typeface="仿宋" panose="02010609060101010101" pitchFamily="49" charset="-122"/>
              </a:rPr>
              <a:t>方法均</a:t>
            </a:r>
            <a:r>
              <a:rPr lang="zh-CN" altLang="en-US" sz="2400" dirty="0">
                <a:solidFill>
                  <a:srgbClr val="1019FE"/>
                </a:solidFill>
                <a:latin typeface="仿宋" panose="02010609060101010101" pitchFamily="49" charset="-122"/>
                <a:ea typeface="仿宋" panose="02010609060101010101" pitchFamily="49" charset="-122"/>
              </a:rPr>
              <a:t>裁剪掉了大量无效节点</a:t>
            </a:r>
            <a:r>
              <a:rPr lang="zh-CN" altLang="en-US" sz="2400" dirty="0">
                <a:latin typeface="仿宋" panose="02010609060101010101" pitchFamily="49" charset="-122"/>
                <a:ea typeface="仿宋" panose="02010609060101010101" pitchFamily="49" charset="-122"/>
              </a:rPr>
              <a:t>，并带来</a:t>
            </a:r>
            <a:r>
              <a:rPr lang="zh-CN" altLang="en-US" sz="2400" dirty="0">
                <a:solidFill>
                  <a:srgbClr val="1019FE"/>
                </a:solidFill>
                <a:latin typeface="仿宋" panose="02010609060101010101" pitchFamily="49" charset="-122"/>
                <a:ea typeface="仿宋" panose="02010609060101010101" pitchFamily="49" charset="-122"/>
              </a:rPr>
              <a:t>性能提升</a:t>
            </a:r>
          </a:p>
        </p:txBody>
      </p:sp>
      <p:sp>
        <p:nvSpPr>
          <p:cNvPr id="18" name="文本框 17">
            <a:extLst>
              <a:ext uri="{FF2B5EF4-FFF2-40B4-BE49-F238E27FC236}">
                <a16:creationId xmlns:a16="http://schemas.microsoft.com/office/drawing/2014/main" id="{655848D5-1B46-4ED9-AA0B-133021AD532C}"/>
              </a:ext>
            </a:extLst>
          </p:cNvPr>
          <p:cNvSpPr txBox="1"/>
          <p:nvPr/>
        </p:nvSpPr>
        <p:spPr>
          <a:xfrm>
            <a:off x="621154" y="5009756"/>
            <a:ext cx="11107295" cy="338554"/>
          </a:xfrm>
          <a:prstGeom prst="rect">
            <a:avLst/>
          </a:prstGeom>
          <a:noFill/>
        </p:spPr>
        <p:txBody>
          <a:bodyPr wrap="square" rtlCol="0">
            <a:spAutoFit/>
          </a:bodyPr>
          <a:lstStyle/>
          <a:p>
            <a:r>
              <a:rPr lang="zh-CN" altLang="en-US" sz="1600" dirty="0">
                <a:solidFill>
                  <a:schemeClr val="bg1">
                    <a:lumMod val="50000"/>
                  </a:schemeClr>
                </a:solidFill>
                <a:latin typeface="仿宋" panose="02010609060101010101" pitchFamily="49" charset="-122"/>
                <a:ea typeface="仿宋" panose="02010609060101010101" pitchFamily="49" charset="-122"/>
              </a:rPr>
              <a:t>注：</a:t>
            </a:r>
            <a:r>
              <a:rPr lang="en-US" altLang="zh-CN" sz="1600" dirty="0">
                <a:solidFill>
                  <a:schemeClr val="bg1">
                    <a:lumMod val="50000"/>
                  </a:schemeClr>
                </a:solidFill>
                <a:latin typeface="仿宋" panose="02010609060101010101" pitchFamily="49" charset="-122"/>
                <a:ea typeface="仿宋" panose="02010609060101010101" pitchFamily="49" charset="-122"/>
              </a:rPr>
              <a:t>AMBEA-ASE,AMBEA-AMP,AMBEA-PMP</a:t>
            </a:r>
            <a:r>
              <a:rPr lang="zh-CN" altLang="en-US" sz="1600" dirty="0">
                <a:solidFill>
                  <a:schemeClr val="bg1">
                    <a:lumMod val="50000"/>
                  </a:schemeClr>
                </a:solidFill>
                <a:latin typeface="仿宋" panose="02010609060101010101" pitchFamily="49" charset="-122"/>
                <a:ea typeface="仿宋" panose="02010609060101010101" pitchFamily="49" charset="-122"/>
              </a:rPr>
              <a:t>分别表示在基本算法</a:t>
            </a:r>
            <a:r>
              <a:rPr lang="en-US" altLang="zh-CN" sz="1600" dirty="0">
                <a:solidFill>
                  <a:schemeClr val="bg1">
                    <a:lumMod val="50000"/>
                  </a:schemeClr>
                </a:solidFill>
                <a:latin typeface="仿宋" panose="02010609060101010101" pitchFamily="49" charset="-122"/>
                <a:ea typeface="仿宋" panose="02010609060101010101" pitchFamily="49" charset="-122"/>
              </a:rPr>
              <a:t>MBEA</a:t>
            </a:r>
            <a:r>
              <a:rPr lang="zh-CN" altLang="en-US" sz="1600" dirty="0">
                <a:solidFill>
                  <a:schemeClr val="bg1">
                    <a:lumMod val="50000"/>
                  </a:schemeClr>
                </a:solidFill>
                <a:latin typeface="仿宋" panose="02010609060101010101" pitchFamily="49" charset="-122"/>
                <a:ea typeface="仿宋" panose="02010609060101010101" pitchFamily="49" charset="-122"/>
              </a:rPr>
              <a:t>上分别应用</a:t>
            </a:r>
            <a:r>
              <a:rPr lang="en-US" altLang="zh-CN" sz="1600" dirty="0">
                <a:solidFill>
                  <a:schemeClr val="bg1">
                    <a:lumMod val="50000"/>
                  </a:schemeClr>
                </a:solidFill>
                <a:latin typeface="仿宋" panose="02010609060101010101" pitchFamily="49" charset="-122"/>
                <a:ea typeface="仿宋" panose="02010609060101010101" pitchFamily="49" charset="-122"/>
              </a:rPr>
              <a:t>ASE</a:t>
            </a:r>
            <a:r>
              <a:rPr lang="zh-CN" altLang="en-US" sz="1600" dirty="0">
                <a:solidFill>
                  <a:schemeClr val="bg1">
                    <a:lumMod val="50000"/>
                  </a:schemeClr>
                </a:solidFill>
                <a:latin typeface="仿宋" panose="02010609060101010101" pitchFamily="49" charset="-122"/>
                <a:ea typeface="仿宋" panose="02010609060101010101" pitchFamily="49" charset="-122"/>
              </a:rPr>
              <a:t>、</a:t>
            </a:r>
            <a:r>
              <a:rPr lang="en-US" altLang="zh-CN" sz="1600" dirty="0">
                <a:solidFill>
                  <a:schemeClr val="bg1">
                    <a:lumMod val="50000"/>
                  </a:schemeClr>
                </a:solidFill>
                <a:latin typeface="仿宋" panose="02010609060101010101" pitchFamily="49" charset="-122"/>
                <a:ea typeface="仿宋" panose="02010609060101010101" pitchFamily="49" charset="-122"/>
              </a:rPr>
              <a:t>AMP</a:t>
            </a:r>
            <a:r>
              <a:rPr lang="zh-CN" altLang="en-US" sz="1600" dirty="0">
                <a:solidFill>
                  <a:schemeClr val="bg1">
                    <a:lumMod val="50000"/>
                  </a:schemeClr>
                </a:solidFill>
                <a:latin typeface="仿宋" panose="02010609060101010101" pitchFamily="49" charset="-122"/>
                <a:ea typeface="仿宋" panose="02010609060101010101" pitchFamily="49" charset="-122"/>
              </a:rPr>
              <a:t>和被动顶点合并剪枝方法所产生的变种</a:t>
            </a:r>
          </a:p>
        </p:txBody>
      </p:sp>
      <p:sp>
        <p:nvSpPr>
          <p:cNvPr id="10" name="灯片编号占位符 9">
            <a:extLst>
              <a:ext uri="{FF2B5EF4-FFF2-40B4-BE49-F238E27FC236}">
                <a16:creationId xmlns:a16="http://schemas.microsoft.com/office/drawing/2014/main" id="{F7718FBD-5039-4DB9-83E1-4C2F12F4EEF0}"/>
              </a:ext>
            </a:extLst>
          </p:cNvPr>
          <p:cNvSpPr>
            <a:spLocks noGrp="1"/>
          </p:cNvSpPr>
          <p:nvPr>
            <p:ph type="sldNum" sz="quarter" idx="12"/>
          </p:nvPr>
        </p:nvSpPr>
        <p:spPr/>
        <p:txBody>
          <a:bodyPr/>
          <a:lstStyle/>
          <a:p>
            <a:fld id="{FBACCE8E-693F-4A26-8C07-7C954F1ED21F}" type="slidenum">
              <a:rPr lang="zh-CN" altLang="en-US" smtClean="0"/>
              <a:t>18</a:t>
            </a:fld>
            <a:endParaRPr lang="zh-CN" altLang="en-US"/>
          </a:p>
        </p:txBody>
      </p:sp>
      <p:pic>
        <p:nvPicPr>
          <p:cNvPr id="3" name="图片 2">
            <a:extLst>
              <a:ext uri="{FF2B5EF4-FFF2-40B4-BE49-F238E27FC236}">
                <a16:creationId xmlns:a16="http://schemas.microsoft.com/office/drawing/2014/main" id="{0EB171F2-4FA2-4EDF-A91F-1643B4CA2E18}"/>
              </a:ext>
            </a:extLst>
          </p:cNvPr>
          <p:cNvPicPr>
            <a:picLocks noChangeAspect="1"/>
          </p:cNvPicPr>
          <p:nvPr/>
        </p:nvPicPr>
        <p:blipFill>
          <a:blip r:embed="rId2"/>
          <a:stretch>
            <a:fillRect/>
          </a:stretch>
        </p:blipFill>
        <p:spPr>
          <a:xfrm>
            <a:off x="621154" y="2176000"/>
            <a:ext cx="5593140" cy="2520000"/>
          </a:xfrm>
          <a:prstGeom prst="rect">
            <a:avLst/>
          </a:prstGeom>
        </p:spPr>
      </p:pic>
      <p:pic>
        <p:nvPicPr>
          <p:cNvPr id="7" name="图片 6">
            <a:extLst>
              <a:ext uri="{FF2B5EF4-FFF2-40B4-BE49-F238E27FC236}">
                <a16:creationId xmlns:a16="http://schemas.microsoft.com/office/drawing/2014/main" id="{017FE8A5-64F1-4A9B-9D51-8EB4D1C0F2B1}"/>
              </a:ext>
            </a:extLst>
          </p:cNvPr>
          <p:cNvPicPr>
            <a:picLocks noChangeAspect="1"/>
          </p:cNvPicPr>
          <p:nvPr/>
        </p:nvPicPr>
        <p:blipFill>
          <a:blip r:embed="rId3"/>
          <a:stretch>
            <a:fillRect/>
          </a:stretch>
        </p:blipFill>
        <p:spPr>
          <a:xfrm>
            <a:off x="6192259" y="2132976"/>
            <a:ext cx="5409191" cy="2563024"/>
          </a:xfrm>
          <a:prstGeom prst="rect">
            <a:avLst/>
          </a:prstGeom>
        </p:spPr>
      </p:pic>
    </p:spTree>
    <p:extLst>
      <p:ext uri="{BB962C8B-B14F-4D97-AF65-F5344CB8AC3E}">
        <p14:creationId xmlns:p14="http://schemas.microsoft.com/office/powerpoint/2010/main" val="4209176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903BD70-19C0-41DE-8262-8DACAFCD1F8A}"/>
              </a:ext>
            </a:extLst>
          </p:cNvPr>
          <p:cNvSpPr/>
          <p:nvPr/>
        </p:nvSpPr>
        <p:spPr>
          <a:xfrm>
            <a:off x="323850" y="274772"/>
            <a:ext cx="3198996" cy="6303828"/>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504E52E1-4C92-4087-9ACC-99BFA33E37C0}"/>
              </a:ext>
            </a:extLst>
          </p:cNvPr>
          <p:cNvSpPr/>
          <p:nvPr/>
        </p:nvSpPr>
        <p:spPr>
          <a:xfrm>
            <a:off x="4622650" y="1183111"/>
            <a:ext cx="1415772" cy="584775"/>
          </a:xfrm>
          <a:prstGeom prst="rect">
            <a:avLst/>
          </a:prstGeom>
        </p:spPr>
        <p:txBody>
          <a:bodyPr wrap="none">
            <a:spAutoFit/>
          </a:bodyPr>
          <a:lstStyle/>
          <a:p>
            <a:pPr>
              <a:defRPr/>
            </a:pP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1 </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绪论</a:t>
            </a:r>
            <a:endParaRPr lang="en-US" altLang="zh-CN" sz="3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17" name="矩形 16">
            <a:extLst>
              <a:ext uri="{FF2B5EF4-FFF2-40B4-BE49-F238E27FC236}">
                <a16:creationId xmlns:a16="http://schemas.microsoft.com/office/drawing/2014/main" id="{648036CF-C172-43DC-B6A6-EEE0B23FD4E7}"/>
              </a:ext>
            </a:extLst>
          </p:cNvPr>
          <p:cNvSpPr/>
          <p:nvPr/>
        </p:nvSpPr>
        <p:spPr>
          <a:xfrm>
            <a:off x="4622650" y="2132987"/>
            <a:ext cx="6340197" cy="584775"/>
          </a:xfrm>
          <a:prstGeom prst="rect">
            <a:avLst/>
          </a:prstGeom>
        </p:spPr>
        <p:txBody>
          <a:bodyPr wrap="none">
            <a:spAutoFit/>
          </a:bodyPr>
          <a:lstStyle/>
          <a:p>
            <a:pPr>
              <a:defRPr/>
            </a:pP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2 </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p>
        </p:txBody>
      </p:sp>
      <p:sp>
        <p:nvSpPr>
          <p:cNvPr id="18" name="矩形 17">
            <a:extLst>
              <a:ext uri="{FF2B5EF4-FFF2-40B4-BE49-F238E27FC236}">
                <a16:creationId xmlns:a16="http://schemas.microsoft.com/office/drawing/2014/main" id="{2C868E53-2DDF-4B07-B550-65E22D75FCD8}"/>
              </a:ext>
            </a:extLst>
          </p:cNvPr>
          <p:cNvSpPr/>
          <p:nvPr/>
        </p:nvSpPr>
        <p:spPr>
          <a:xfrm>
            <a:off x="4622650" y="3082863"/>
            <a:ext cx="6750566" cy="584775"/>
          </a:xfrm>
          <a:prstGeom prst="rect">
            <a:avLst/>
          </a:prstGeom>
        </p:spPr>
        <p:txBody>
          <a:bodyPr wrap="none">
            <a:spAutoFit/>
          </a:bodyPr>
          <a:lstStyle/>
          <a:p>
            <a:pPr>
              <a:defRPr/>
            </a:pP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3 </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endParaRPr lang="en-US" altLang="zh-CN" sz="3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19" name="矩形 18">
            <a:extLst>
              <a:ext uri="{FF2B5EF4-FFF2-40B4-BE49-F238E27FC236}">
                <a16:creationId xmlns:a16="http://schemas.microsoft.com/office/drawing/2014/main" id="{FBC4AAD7-952C-48B2-BE7D-7982E6263D3C}"/>
              </a:ext>
            </a:extLst>
          </p:cNvPr>
          <p:cNvSpPr/>
          <p:nvPr/>
        </p:nvSpPr>
        <p:spPr>
          <a:xfrm>
            <a:off x="4622650" y="4032739"/>
            <a:ext cx="6955750" cy="584775"/>
          </a:xfrm>
          <a:prstGeom prst="rect">
            <a:avLst/>
          </a:prstGeom>
        </p:spPr>
        <p:txBody>
          <a:bodyPr wrap="none">
            <a:spAutoFit/>
          </a:bodyPr>
          <a:lstStyle/>
          <a:p>
            <a:pPr>
              <a:defRPr/>
            </a:pP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4 </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endParaRPr lang="en-US" altLang="zh-CN" sz="3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20" name="矩形 19">
            <a:extLst>
              <a:ext uri="{FF2B5EF4-FFF2-40B4-BE49-F238E27FC236}">
                <a16:creationId xmlns:a16="http://schemas.microsoft.com/office/drawing/2014/main" id="{46A2A95C-B8A0-4B6D-9985-B7BEB9C35C9E}"/>
              </a:ext>
            </a:extLst>
          </p:cNvPr>
          <p:cNvSpPr/>
          <p:nvPr/>
        </p:nvSpPr>
        <p:spPr>
          <a:xfrm>
            <a:off x="4622650" y="4982615"/>
            <a:ext cx="2646878" cy="584775"/>
          </a:xfrm>
          <a:prstGeom prst="rect">
            <a:avLst/>
          </a:prstGeom>
        </p:spPr>
        <p:txBody>
          <a:bodyPr wrap="none">
            <a:spAutoFit/>
          </a:bodyPr>
          <a:lstStyle/>
          <a:p>
            <a:pPr>
              <a:defRPr/>
            </a:pP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5 </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总结与展望</a:t>
            </a:r>
            <a:endParaRPr lang="en-US" altLang="zh-CN" sz="3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22" name="文本框 21">
            <a:extLst>
              <a:ext uri="{FF2B5EF4-FFF2-40B4-BE49-F238E27FC236}">
                <a16:creationId xmlns:a16="http://schemas.microsoft.com/office/drawing/2014/main" id="{825B6FB7-F4BF-4271-9D46-50BC8D557A27}"/>
              </a:ext>
            </a:extLst>
          </p:cNvPr>
          <p:cNvSpPr txBox="1"/>
          <p:nvPr/>
        </p:nvSpPr>
        <p:spPr>
          <a:xfrm rot="5400000">
            <a:off x="-2804593" y="2644170"/>
            <a:ext cx="6858000" cy="1569660"/>
          </a:xfrm>
          <a:prstGeom prst="rect">
            <a:avLst/>
          </a:prstGeom>
          <a:noFill/>
        </p:spPr>
        <p:txBody>
          <a:bodyPr wrap="square" rtlCol="0">
            <a:spAutoFit/>
          </a:bodyPr>
          <a:lstStyle/>
          <a:p>
            <a:pPr algn="ctr"/>
            <a:r>
              <a:rPr lang="en-US" altLang="zh-CN" sz="9600" dirty="0">
                <a:solidFill>
                  <a:schemeClr val="bg1">
                    <a:alpha val="10000"/>
                  </a:schemeClr>
                </a:solidFill>
                <a:latin typeface="宋体" panose="02010600030101010101" pitchFamily="2" charset="-122"/>
                <a:ea typeface="宋体" panose="02010600030101010101" pitchFamily="2" charset="-122"/>
              </a:rPr>
              <a:t>CONTENT</a:t>
            </a:r>
            <a:endParaRPr lang="zh-CN" altLang="en-US" sz="9600" dirty="0">
              <a:solidFill>
                <a:schemeClr val="bg1">
                  <a:alpha val="10000"/>
                </a:schemeClr>
              </a:solidFill>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7499C6B7-92D5-48B0-8FC6-2A3AD501D973}"/>
              </a:ext>
            </a:extLst>
          </p:cNvPr>
          <p:cNvSpPr txBox="1"/>
          <p:nvPr/>
        </p:nvSpPr>
        <p:spPr>
          <a:xfrm>
            <a:off x="873296" y="578012"/>
            <a:ext cx="2553162" cy="3631763"/>
          </a:xfrm>
          <a:prstGeom prst="rect">
            <a:avLst/>
          </a:prstGeom>
          <a:noFill/>
        </p:spPr>
        <p:txBody>
          <a:bodyPr wrap="square" rtlCol="0">
            <a:spAutoFit/>
          </a:bodyPr>
          <a:lstStyle/>
          <a:p>
            <a:pPr algn="dist"/>
            <a:r>
              <a:rPr lang="zh-CN" altLang="en-US" sz="11500" dirty="0">
                <a:solidFill>
                  <a:schemeClr val="bg1"/>
                </a:solidFill>
                <a:latin typeface="宋体" panose="02010600030101010101" pitchFamily="2" charset="-122"/>
                <a:ea typeface="宋体" panose="02010600030101010101" pitchFamily="2" charset="-122"/>
              </a:rPr>
              <a:t>目</a:t>
            </a:r>
            <a:endParaRPr lang="en-US" altLang="zh-CN" sz="11500" dirty="0">
              <a:solidFill>
                <a:schemeClr val="bg1"/>
              </a:solidFill>
              <a:latin typeface="宋体" panose="02010600030101010101" pitchFamily="2" charset="-122"/>
              <a:ea typeface="宋体" panose="02010600030101010101" pitchFamily="2" charset="-122"/>
            </a:endParaRPr>
          </a:p>
          <a:p>
            <a:pPr algn="dist"/>
            <a:r>
              <a:rPr lang="zh-CN" altLang="en-US" sz="11500" dirty="0">
                <a:solidFill>
                  <a:schemeClr val="bg1"/>
                </a:solidFill>
                <a:latin typeface="宋体" panose="02010600030101010101" pitchFamily="2" charset="-122"/>
                <a:ea typeface="宋体" panose="02010600030101010101" pitchFamily="2" charset="-122"/>
              </a:rPr>
              <a:t>录</a:t>
            </a:r>
          </a:p>
        </p:txBody>
      </p:sp>
      <p:sp>
        <p:nvSpPr>
          <p:cNvPr id="24" name="等腰三角形 23">
            <a:extLst>
              <a:ext uri="{FF2B5EF4-FFF2-40B4-BE49-F238E27FC236}">
                <a16:creationId xmlns:a16="http://schemas.microsoft.com/office/drawing/2014/main" id="{BD66B2DF-C08D-4C83-A887-C10DBDE96E71}"/>
              </a:ext>
            </a:extLst>
          </p:cNvPr>
          <p:cNvSpPr/>
          <p:nvPr/>
        </p:nvSpPr>
        <p:spPr>
          <a:xfrm flipV="1">
            <a:off x="3082163" y="863156"/>
            <a:ext cx="252335" cy="21753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a:extLst>
              <a:ext uri="{FF2B5EF4-FFF2-40B4-BE49-F238E27FC236}">
                <a16:creationId xmlns:a16="http://schemas.microsoft.com/office/drawing/2014/main" id="{2815E30E-5B50-40D9-A908-97777FEC7E79}"/>
              </a:ext>
            </a:extLst>
          </p:cNvPr>
          <p:cNvCxnSpPr/>
          <p:nvPr/>
        </p:nvCxnSpPr>
        <p:spPr>
          <a:xfrm>
            <a:off x="3702918" y="274772"/>
            <a:ext cx="0" cy="6303828"/>
          </a:xfrm>
          <a:prstGeom prst="line">
            <a:avLst/>
          </a:prstGeom>
          <a:ln w="19050">
            <a:solidFill>
              <a:srgbClr val="034C9C"/>
            </a:solidFill>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741E5B54-8D0C-4B4E-9902-B3594A2113F7}"/>
              </a:ext>
            </a:extLst>
          </p:cNvPr>
          <p:cNvSpPr>
            <a:spLocks noGrp="1"/>
          </p:cNvSpPr>
          <p:nvPr>
            <p:ph type="sldNum" sz="quarter" idx="12"/>
          </p:nvPr>
        </p:nvSpPr>
        <p:spPr/>
        <p:txBody>
          <a:bodyPr/>
          <a:lstStyle/>
          <a:p>
            <a:fld id="{FBACCE8E-693F-4A26-8C07-7C954F1ED21F}" type="slidenum">
              <a:rPr lang="zh-CN" altLang="en-US" smtClean="0">
                <a:solidFill>
                  <a:schemeClr val="tx1"/>
                </a:solidFill>
              </a:rPr>
              <a:pPr/>
              <a:t>1</a:t>
            </a:fld>
            <a:endParaRPr lang="zh-CN" altLang="en-US" dirty="0">
              <a:solidFill>
                <a:schemeClr val="tx1"/>
              </a:solidFill>
            </a:endParaRPr>
          </a:p>
        </p:txBody>
      </p:sp>
    </p:spTree>
    <p:extLst>
      <p:ext uri="{BB962C8B-B14F-4D97-AF65-F5344CB8AC3E}">
        <p14:creationId xmlns:p14="http://schemas.microsoft.com/office/powerpoint/2010/main" val="1625381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敏感性测试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72EE24FF-BF78-4228-A1C3-619C41C1BB24}"/>
              </a:ext>
            </a:extLst>
          </p:cNvPr>
          <p:cNvSpPr txBox="1"/>
          <p:nvPr/>
        </p:nvSpPr>
        <p:spPr>
          <a:xfrm>
            <a:off x="703841" y="5685298"/>
            <a:ext cx="10864382" cy="830997"/>
          </a:xfrm>
          <a:prstGeom prst="rect">
            <a:avLst/>
          </a:prstGeom>
          <a:noFill/>
          <a:ln w="28575">
            <a:solidFill>
              <a:schemeClr val="tx1"/>
            </a:solidFill>
            <a:prstDash val="dash"/>
          </a:ln>
        </p:spPr>
        <p:txBody>
          <a:bodyPr wrap="square" rtlCol="0">
            <a:spAutoFit/>
          </a:bodyPr>
          <a:lstStyle/>
          <a:p>
            <a:r>
              <a:rPr lang="en-US" altLang="zh-CN" sz="2400" dirty="0">
                <a:latin typeface="仿宋" panose="02010609060101010101" pitchFamily="49" charset="-122"/>
                <a:ea typeface="仿宋" panose="02010609060101010101" pitchFamily="49" charset="-122"/>
              </a:rPr>
              <a:t>AMBEA </a:t>
            </a:r>
            <a:r>
              <a:rPr lang="zh-CN" altLang="en-US" sz="2400" dirty="0">
                <a:latin typeface="仿宋" panose="02010609060101010101" pitchFamily="49" charset="-122"/>
                <a:ea typeface="仿宋" panose="02010609060101010101" pitchFamily="49" charset="-122"/>
              </a:rPr>
              <a:t>算法中的</a:t>
            </a:r>
            <a:r>
              <a:rPr lang="en-US" altLang="zh-CN" sz="2400" dirty="0">
                <a:latin typeface="仿宋" panose="02010609060101010101" pitchFamily="49" charset="-122"/>
                <a:ea typeface="仿宋" panose="02010609060101010101" pitchFamily="49" charset="-122"/>
              </a:rPr>
              <a:t>ASE</a:t>
            </a:r>
            <a:r>
              <a:rPr lang="zh-CN" altLang="en-US" sz="2400" dirty="0">
                <a:latin typeface="仿宋" panose="02010609060101010101" pitchFamily="49" charset="-122"/>
                <a:ea typeface="仿宋" panose="02010609060101010101" pitchFamily="49" charset="-122"/>
              </a:rPr>
              <a:t>树有效增加了枚举树的</a:t>
            </a:r>
            <a:r>
              <a:rPr lang="zh-CN" altLang="en-US" sz="2400" dirty="0">
                <a:solidFill>
                  <a:srgbClr val="1019FE"/>
                </a:solidFill>
                <a:latin typeface="仿宋" panose="02010609060101010101" pitchFamily="49" charset="-122"/>
                <a:ea typeface="仿宋" panose="02010609060101010101" pitchFamily="49" charset="-122"/>
              </a:rPr>
              <a:t>平衡</a:t>
            </a:r>
            <a:r>
              <a:rPr lang="zh-CN" altLang="en-US" sz="2400" dirty="0">
                <a:latin typeface="仿宋" panose="02010609060101010101" pitchFamily="49" charset="-122"/>
                <a:ea typeface="仿宋" panose="02010609060101010101" pitchFamily="49" charset="-122"/>
              </a:rPr>
              <a:t>性。</a:t>
            </a:r>
            <a:r>
              <a:rPr lang="en-US" altLang="zh-CN" sz="2400" dirty="0">
                <a:latin typeface="仿宋" panose="02010609060101010101" pitchFamily="49" charset="-122"/>
                <a:ea typeface="仿宋" panose="02010609060101010101" pitchFamily="49" charset="-122"/>
              </a:rPr>
              <a:t>AMBEA</a:t>
            </a:r>
            <a:r>
              <a:rPr lang="zh-CN" altLang="en-US" sz="2400" dirty="0">
                <a:latin typeface="仿宋" panose="02010609060101010101" pitchFamily="49" charset="-122"/>
                <a:ea typeface="仿宋" panose="02010609060101010101" pitchFamily="49" charset="-122"/>
              </a:rPr>
              <a:t>算法相较于已有算法在</a:t>
            </a:r>
            <a:r>
              <a:rPr lang="zh-CN" altLang="en-US" sz="2400" dirty="0">
                <a:solidFill>
                  <a:srgbClr val="1019FE"/>
                </a:solidFill>
                <a:latin typeface="仿宋" panose="02010609060101010101" pitchFamily="49" charset="-122"/>
                <a:ea typeface="仿宋" panose="02010609060101010101" pitchFamily="49" charset="-122"/>
              </a:rPr>
              <a:t>并行性</a:t>
            </a:r>
            <a:r>
              <a:rPr lang="zh-CN" altLang="en-US" sz="2400" dirty="0">
                <a:latin typeface="仿宋" panose="02010609060101010101" pitchFamily="49" charset="-122"/>
                <a:ea typeface="仿宋" panose="02010609060101010101" pitchFamily="49" charset="-122"/>
              </a:rPr>
              <a:t>和</a:t>
            </a:r>
            <a:r>
              <a:rPr lang="zh-CN" altLang="en-US" sz="2400" dirty="0">
                <a:solidFill>
                  <a:srgbClr val="1019FE"/>
                </a:solidFill>
                <a:latin typeface="仿宋" panose="02010609060101010101" pitchFamily="49" charset="-122"/>
                <a:ea typeface="仿宋" panose="02010609060101010101" pitchFamily="49" charset="-122"/>
              </a:rPr>
              <a:t>可扩展性</a:t>
            </a:r>
            <a:r>
              <a:rPr lang="zh-CN" altLang="en-US" sz="2400" dirty="0">
                <a:latin typeface="仿宋" panose="02010609060101010101" pitchFamily="49" charset="-122"/>
                <a:ea typeface="仿宋" panose="02010609060101010101" pitchFamily="49" charset="-122"/>
              </a:rPr>
              <a:t>上具有明显优势。</a:t>
            </a:r>
          </a:p>
        </p:txBody>
      </p:sp>
      <p:sp>
        <p:nvSpPr>
          <p:cNvPr id="9" name="灯片编号占位符 8">
            <a:extLst>
              <a:ext uri="{FF2B5EF4-FFF2-40B4-BE49-F238E27FC236}">
                <a16:creationId xmlns:a16="http://schemas.microsoft.com/office/drawing/2014/main" id="{E7C704D9-B3E7-495A-BDB8-632F19E90D4C}"/>
              </a:ext>
            </a:extLst>
          </p:cNvPr>
          <p:cNvSpPr>
            <a:spLocks noGrp="1"/>
          </p:cNvSpPr>
          <p:nvPr>
            <p:ph type="sldNum" sz="quarter" idx="12"/>
          </p:nvPr>
        </p:nvSpPr>
        <p:spPr/>
        <p:txBody>
          <a:bodyPr/>
          <a:lstStyle/>
          <a:p>
            <a:fld id="{FBACCE8E-693F-4A26-8C07-7C954F1ED21F}" type="slidenum">
              <a:rPr lang="zh-CN" altLang="en-US" smtClean="0"/>
              <a:t>19</a:t>
            </a:fld>
            <a:endParaRPr lang="zh-CN" altLang="en-US"/>
          </a:p>
        </p:txBody>
      </p:sp>
      <p:pic>
        <p:nvPicPr>
          <p:cNvPr id="2" name="图片 1">
            <a:extLst>
              <a:ext uri="{FF2B5EF4-FFF2-40B4-BE49-F238E27FC236}">
                <a16:creationId xmlns:a16="http://schemas.microsoft.com/office/drawing/2014/main" id="{EE2A3316-6E94-41A4-8E85-53D1CC9245DC}"/>
              </a:ext>
            </a:extLst>
          </p:cNvPr>
          <p:cNvPicPr>
            <a:picLocks noChangeAspect="1"/>
          </p:cNvPicPr>
          <p:nvPr/>
        </p:nvPicPr>
        <p:blipFill>
          <a:blip r:embed="rId2"/>
          <a:stretch>
            <a:fillRect/>
          </a:stretch>
        </p:blipFill>
        <p:spPr>
          <a:xfrm>
            <a:off x="1235334" y="1823223"/>
            <a:ext cx="3556567" cy="1835753"/>
          </a:xfrm>
          <a:prstGeom prst="rect">
            <a:avLst/>
          </a:prstGeom>
        </p:spPr>
      </p:pic>
      <p:pic>
        <p:nvPicPr>
          <p:cNvPr id="4" name="图片 3">
            <a:extLst>
              <a:ext uri="{FF2B5EF4-FFF2-40B4-BE49-F238E27FC236}">
                <a16:creationId xmlns:a16="http://schemas.microsoft.com/office/drawing/2014/main" id="{14532AAF-3C9A-48B2-B3FC-4ACBA6DB9F3B}"/>
              </a:ext>
            </a:extLst>
          </p:cNvPr>
          <p:cNvPicPr>
            <a:picLocks noChangeAspect="1"/>
          </p:cNvPicPr>
          <p:nvPr/>
        </p:nvPicPr>
        <p:blipFill>
          <a:blip r:embed="rId3"/>
          <a:stretch>
            <a:fillRect/>
          </a:stretch>
        </p:blipFill>
        <p:spPr>
          <a:xfrm>
            <a:off x="1235335" y="3731671"/>
            <a:ext cx="3412866" cy="1881647"/>
          </a:xfrm>
          <a:prstGeom prst="rect">
            <a:avLst/>
          </a:prstGeom>
        </p:spPr>
      </p:pic>
      <p:pic>
        <p:nvPicPr>
          <p:cNvPr id="7" name="图片 6">
            <a:extLst>
              <a:ext uri="{FF2B5EF4-FFF2-40B4-BE49-F238E27FC236}">
                <a16:creationId xmlns:a16="http://schemas.microsoft.com/office/drawing/2014/main" id="{562A45E6-D2F4-4066-B537-EF821F4424A2}"/>
              </a:ext>
            </a:extLst>
          </p:cNvPr>
          <p:cNvPicPr>
            <a:picLocks noChangeAspect="1"/>
          </p:cNvPicPr>
          <p:nvPr/>
        </p:nvPicPr>
        <p:blipFill>
          <a:blip r:embed="rId4"/>
          <a:stretch>
            <a:fillRect/>
          </a:stretch>
        </p:blipFill>
        <p:spPr>
          <a:xfrm>
            <a:off x="6453908" y="1155813"/>
            <a:ext cx="4837716" cy="4484302"/>
          </a:xfrm>
          <a:prstGeom prst="rect">
            <a:avLst/>
          </a:prstGeom>
        </p:spPr>
      </p:pic>
    </p:spTree>
    <p:extLst>
      <p:ext uri="{BB962C8B-B14F-4D97-AF65-F5344CB8AC3E}">
        <p14:creationId xmlns:p14="http://schemas.microsoft.com/office/powerpoint/2010/main" val="878658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本章小结</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0BD0A23-06E2-40F0-A9DE-D9997D3A39D0}"/>
              </a:ext>
            </a:extLst>
          </p:cNvPr>
          <p:cNvSpPr/>
          <p:nvPr/>
        </p:nvSpPr>
        <p:spPr>
          <a:xfrm>
            <a:off x="323850" y="2232000"/>
            <a:ext cx="10296000" cy="2409634"/>
          </a:xfrm>
          <a:prstGeom prst="rect">
            <a:avLst/>
          </a:prstGeom>
        </p:spPr>
        <p:txBody>
          <a:bodyPr wrap="square">
            <a:spAutoFit/>
          </a:bodyPr>
          <a:lstStyle/>
          <a:p>
            <a:pPr marL="571500" indent="720000">
              <a:lnSpc>
                <a:spcPct val="120000"/>
              </a:lnSpc>
              <a:buFont typeface="Wingdings" panose="05000000000000000000" pitchFamily="2" charset="2"/>
              <a:buChar char="Ø"/>
              <a:defRPr/>
            </a:pPr>
            <a:r>
              <a:rPr lang="zh-CN" altLang="en-US" sz="3200" dirty="0">
                <a:solidFill>
                  <a:schemeClr val="tx1">
                    <a:lumMod val="75000"/>
                    <a:lumOff val="25000"/>
                  </a:schemeClr>
                </a:solidFill>
                <a:ea typeface="宋体" panose="02010600030101010101" pitchFamily="2" charset="-122"/>
              </a:rPr>
              <a:t>提出主动的集合枚举树 （</a:t>
            </a:r>
            <a:r>
              <a:rPr lang="en-US" altLang="zh-CN" sz="3200" dirty="0">
                <a:solidFill>
                  <a:srgbClr val="FF0000"/>
                </a:solidFill>
                <a:ea typeface="宋体" panose="02010600030101010101" pitchFamily="2" charset="-122"/>
              </a:rPr>
              <a:t>ASE</a:t>
            </a:r>
            <a:r>
              <a:rPr lang="zh-CN" altLang="en-US" sz="3200" dirty="0">
                <a:solidFill>
                  <a:srgbClr val="FF0000"/>
                </a:solidFill>
                <a:ea typeface="宋体" panose="02010600030101010101" pitchFamily="2" charset="-122"/>
              </a:rPr>
              <a:t>树</a:t>
            </a:r>
            <a:r>
              <a:rPr lang="zh-CN" altLang="en-US" sz="3200" dirty="0">
                <a:solidFill>
                  <a:schemeClr val="tx1">
                    <a:lumMod val="75000"/>
                    <a:lumOff val="25000"/>
                  </a:schemeClr>
                </a:solidFill>
                <a:ea typeface="宋体" panose="02010600030101010101" pitchFamily="2" charset="-122"/>
              </a:rPr>
              <a:t>）。</a:t>
            </a:r>
            <a:endParaRPr lang="en-US" altLang="zh-CN" sz="3200" dirty="0">
              <a:solidFill>
                <a:schemeClr val="tx1">
                  <a:lumMod val="75000"/>
                  <a:lumOff val="25000"/>
                </a:schemeClr>
              </a:solidFill>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3200" dirty="0">
                <a:solidFill>
                  <a:schemeClr val="tx1">
                    <a:lumMod val="75000"/>
                    <a:lumOff val="25000"/>
                  </a:schemeClr>
                </a:solidFill>
                <a:ea typeface="宋体" panose="02010600030101010101" pitchFamily="2" charset="-122"/>
                <a:cs typeface="Times New Roman" panose="02020603050405020304" pitchFamily="18" charset="0"/>
              </a:rPr>
              <a:t>提出主动的顶点合并剪枝 （</a:t>
            </a:r>
            <a:r>
              <a:rPr lang="en-US" altLang="zh-CN" sz="3200" dirty="0">
                <a:solidFill>
                  <a:srgbClr val="FF0000"/>
                </a:solidFill>
                <a:ea typeface="宋体" panose="02010600030101010101" pitchFamily="2" charset="-122"/>
                <a:cs typeface="Times New Roman" panose="02020603050405020304" pitchFamily="18" charset="0"/>
              </a:rPr>
              <a:t>AMP</a:t>
            </a:r>
            <a:r>
              <a:rPr lang="zh-CN" altLang="en-US" sz="3200" dirty="0">
                <a:solidFill>
                  <a:schemeClr val="tx1">
                    <a:lumMod val="75000"/>
                    <a:lumOff val="25000"/>
                  </a:schemeClr>
                </a:solidFill>
                <a:ea typeface="宋体" panose="02010600030101010101" pitchFamily="2" charset="-122"/>
                <a:cs typeface="Times New Roman" panose="02020603050405020304" pitchFamily="18" charset="0"/>
              </a:rPr>
              <a:t>）。</a:t>
            </a:r>
            <a:endParaRPr lang="en-US" altLang="zh-CN" sz="3200" dirty="0">
              <a:solidFill>
                <a:schemeClr val="tx1">
                  <a:lumMod val="75000"/>
                  <a:lumOff val="25000"/>
                </a:schemeClr>
              </a:solidFill>
              <a:ea typeface="宋体" panose="02010600030101010101" pitchFamily="2" charset="-122"/>
              <a:cs typeface="Times New Roman" panose="02020603050405020304" pitchFamily="18" charset="0"/>
            </a:endParaRPr>
          </a:p>
          <a:p>
            <a:pPr marL="571500" indent="720000">
              <a:lnSpc>
                <a:spcPct val="120000"/>
              </a:lnSpc>
              <a:buFont typeface="Wingdings" panose="05000000000000000000" pitchFamily="2" charset="2"/>
              <a:buChar char="Ø"/>
              <a:defRPr/>
            </a:pPr>
            <a:r>
              <a:rPr lang="zh-CN" altLang="en-US" sz="3200" dirty="0">
                <a:solidFill>
                  <a:schemeClr val="tx1">
                    <a:lumMod val="75000"/>
                    <a:lumOff val="25000"/>
                  </a:schemeClr>
                </a:solidFill>
                <a:ea typeface="宋体" panose="02010600030101010101" pitchFamily="2" charset="-122"/>
              </a:rPr>
              <a:t>结合</a:t>
            </a:r>
            <a:r>
              <a:rPr lang="en-US" altLang="zh-CN" sz="3200" dirty="0">
                <a:solidFill>
                  <a:schemeClr val="tx1">
                    <a:lumMod val="75000"/>
                    <a:lumOff val="25000"/>
                  </a:schemeClr>
                </a:solidFill>
                <a:ea typeface="宋体" panose="02010600030101010101" pitchFamily="2" charset="-122"/>
              </a:rPr>
              <a:t>ASE</a:t>
            </a:r>
            <a:r>
              <a:rPr lang="zh-CN" altLang="en-US" sz="3200" dirty="0">
                <a:solidFill>
                  <a:schemeClr val="tx1">
                    <a:lumMod val="75000"/>
                    <a:lumOff val="25000"/>
                  </a:schemeClr>
                </a:solidFill>
                <a:ea typeface="宋体" panose="02010600030101010101" pitchFamily="2" charset="-122"/>
              </a:rPr>
              <a:t>树和</a:t>
            </a:r>
            <a:r>
              <a:rPr lang="en-US" altLang="zh-CN" sz="3200" dirty="0">
                <a:solidFill>
                  <a:schemeClr val="tx1">
                    <a:lumMod val="75000"/>
                    <a:lumOff val="25000"/>
                  </a:schemeClr>
                </a:solidFill>
                <a:ea typeface="宋体" panose="02010600030101010101" pitchFamily="2" charset="-122"/>
              </a:rPr>
              <a:t>AMP</a:t>
            </a:r>
            <a:r>
              <a:rPr lang="zh-CN" altLang="en-US" sz="3200" dirty="0">
                <a:solidFill>
                  <a:schemeClr val="tx1">
                    <a:lumMod val="75000"/>
                    <a:lumOff val="25000"/>
                  </a:schemeClr>
                </a:solidFill>
                <a:ea typeface="宋体" panose="02010600030101010101" pitchFamily="2" charset="-122"/>
              </a:rPr>
              <a:t>方法，形成高效的</a:t>
            </a:r>
            <a:r>
              <a:rPr lang="en-US" altLang="zh-CN" sz="3200" dirty="0">
                <a:solidFill>
                  <a:srgbClr val="FF0000"/>
                </a:solidFill>
                <a:ea typeface="宋体" panose="02010600030101010101" pitchFamily="2" charset="-122"/>
              </a:rPr>
              <a:t>AMBEA</a:t>
            </a:r>
            <a:r>
              <a:rPr lang="zh-CN" altLang="en-US" sz="3200" dirty="0">
                <a:solidFill>
                  <a:schemeClr val="tx1">
                    <a:lumMod val="75000"/>
                    <a:lumOff val="25000"/>
                  </a:schemeClr>
                </a:solidFill>
                <a:ea typeface="宋体" panose="02010600030101010101" pitchFamily="2" charset="-122"/>
              </a:rPr>
              <a:t>算法。该算法有效</a:t>
            </a:r>
            <a:r>
              <a:rPr lang="zh-CN" altLang="en-US" sz="3200" dirty="0">
                <a:solidFill>
                  <a:srgbClr val="1019FE"/>
                </a:solidFill>
                <a:ea typeface="宋体" panose="02010600030101010101" pitchFamily="2" charset="-122"/>
              </a:rPr>
              <a:t>缓解极大二分团问题中搜索空间大的挑战</a:t>
            </a:r>
            <a:r>
              <a:rPr lang="zh-CN" altLang="en-US" sz="3200" dirty="0">
                <a:solidFill>
                  <a:schemeClr val="tx1">
                    <a:lumMod val="75000"/>
                    <a:lumOff val="25000"/>
                  </a:schemeClr>
                </a:solidFill>
                <a:ea typeface="宋体" panose="02010600030101010101" pitchFamily="2" charset="-122"/>
              </a:rPr>
              <a:t>。</a:t>
            </a:r>
            <a:endParaRPr lang="en-US" altLang="zh-CN" sz="3200" dirty="0">
              <a:solidFill>
                <a:schemeClr val="tx1">
                  <a:lumMod val="75000"/>
                  <a:lumOff val="25000"/>
                </a:schemeClr>
              </a:solidFill>
              <a:ea typeface="宋体" panose="02010600030101010101" pitchFamily="2" charset="-122"/>
            </a:endParaRPr>
          </a:p>
        </p:txBody>
      </p:sp>
      <p:sp>
        <p:nvSpPr>
          <p:cNvPr id="9" name="灯片编号占位符 8">
            <a:extLst>
              <a:ext uri="{FF2B5EF4-FFF2-40B4-BE49-F238E27FC236}">
                <a16:creationId xmlns:a16="http://schemas.microsoft.com/office/drawing/2014/main" id="{12B95737-8C01-4848-8D9E-7A7716901805}"/>
              </a:ext>
            </a:extLst>
          </p:cNvPr>
          <p:cNvSpPr>
            <a:spLocks noGrp="1"/>
          </p:cNvSpPr>
          <p:nvPr>
            <p:ph type="sldNum" sz="quarter" idx="12"/>
          </p:nvPr>
        </p:nvSpPr>
        <p:spPr/>
        <p:txBody>
          <a:bodyPr/>
          <a:lstStyle/>
          <a:p>
            <a:fld id="{FBACCE8E-693F-4A26-8C07-7C954F1ED21F}" type="slidenum">
              <a:rPr lang="zh-CN" altLang="en-US" smtClean="0"/>
              <a:t>20</a:t>
            </a:fld>
            <a:endParaRPr lang="zh-CN" altLang="en-US"/>
          </a:p>
        </p:txBody>
      </p:sp>
    </p:spTree>
    <p:extLst>
      <p:ext uri="{BB962C8B-B14F-4D97-AF65-F5344CB8AC3E}">
        <p14:creationId xmlns:p14="http://schemas.microsoft.com/office/powerpoint/2010/main" val="3204564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34C9C"/>
        </a:soli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61793436-E1C2-4ACB-AC92-FD9AB668ED57}"/>
              </a:ext>
            </a:extLst>
          </p:cNvPr>
          <p:cNvSpPr/>
          <p:nvPr/>
        </p:nvSpPr>
        <p:spPr>
          <a:xfrm>
            <a:off x="323850" y="787400"/>
            <a:ext cx="11544300" cy="528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46B5689-84B1-474B-B8F3-6A48126B4B67}"/>
              </a:ext>
            </a:extLst>
          </p:cNvPr>
          <p:cNvSpPr/>
          <p:nvPr/>
        </p:nvSpPr>
        <p:spPr>
          <a:xfrm>
            <a:off x="948000" y="1269000"/>
            <a:ext cx="10296000" cy="4320000"/>
          </a:xfrm>
          <a:prstGeom prst="rect">
            <a:avLst/>
          </a:prstGeom>
        </p:spPr>
        <p:txBody>
          <a:bodyPr wrap="square">
            <a:spAutoFit/>
          </a:bodyPr>
          <a:lstStyle/>
          <a:p>
            <a:pPr>
              <a:spcAft>
                <a:spcPts val="3000"/>
              </a:spcAft>
              <a:defRPr/>
            </a:pPr>
            <a:r>
              <a:rPr lang="en-US" altLang="zh-CN" sz="6000" baseline="30000" dirty="0">
                <a:solidFill>
                  <a:srgbClr val="9E0000"/>
                </a:solidFill>
                <a:latin typeface="宋体" panose="02010600030101010101" pitchFamily="2" charset="-122"/>
                <a:ea typeface="宋体" panose="02010600030101010101" pitchFamily="2" charset="-122"/>
              </a:rPr>
              <a:t>#</a:t>
            </a:r>
            <a:r>
              <a:rPr lang="en-US" altLang="zh-CN" sz="6000" baseline="-25000" dirty="0">
                <a:solidFill>
                  <a:schemeClr val="tx1">
                    <a:lumMod val="75000"/>
                    <a:lumOff val="25000"/>
                  </a:schemeClr>
                </a:solidFill>
                <a:latin typeface="宋体" panose="02010600030101010101" pitchFamily="2" charset="-122"/>
                <a:ea typeface="宋体" panose="02010600030101010101" pitchFamily="2" charset="-122"/>
              </a:rPr>
              <a:t> </a:t>
            </a:r>
            <a:r>
              <a:rPr lang="en-US" altLang="zh-CN" sz="6000" b="1" dirty="0">
                <a:solidFill>
                  <a:srgbClr val="034C9C"/>
                </a:solidFill>
                <a:latin typeface="宋体" panose="02010600030101010101" pitchFamily="2" charset="-122"/>
                <a:ea typeface="宋体" panose="02010600030101010101" pitchFamily="2" charset="-122"/>
              </a:rPr>
              <a:t>3</a:t>
            </a:r>
            <a:r>
              <a:rPr lang="en-US" altLang="zh-CN" sz="6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4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endParaRPr lang="en-US" altLang="zh-CN" sz="4400" b="1" dirty="0">
              <a:solidFill>
                <a:schemeClr val="tx1">
                  <a:lumMod val="75000"/>
                  <a:lumOff val="25000"/>
                </a:schemeClr>
              </a:solidFill>
              <a:latin typeface="黑体" panose="02010609060101010101" pitchFamily="49" charset="-122"/>
              <a:ea typeface="黑体" panose="02010609060101010101" pitchFamily="49" charset="-122"/>
            </a:endParaRPr>
          </a:p>
          <a:p>
            <a:pPr marL="571500" indent="720000">
              <a:lnSpc>
                <a:spcPct val="120000"/>
              </a:lnSpc>
              <a:buFont typeface="Wingdings" panose="05000000000000000000" pitchFamily="2" charset="2"/>
              <a:buChar char="Ø"/>
              <a:defRPr/>
            </a:pPr>
            <a:r>
              <a:rPr lang="en-US" altLang="zh-CN" sz="4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研究背景与动机</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a:t>
            </a:r>
            <a:r>
              <a:rPr lang="en-US" altLang="zh-CN" sz="40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AdaMBE</a:t>
            </a: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算法</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实验评估</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本章小结</a:t>
            </a:r>
            <a:endParaRPr lang="en-US" altLang="zh-CN" sz="4800"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6" name="灯片编号占位符 5">
            <a:extLst>
              <a:ext uri="{FF2B5EF4-FFF2-40B4-BE49-F238E27FC236}">
                <a16:creationId xmlns:a16="http://schemas.microsoft.com/office/drawing/2014/main" id="{80D6BBF5-8AEB-44E9-83EC-0A0F9CC2C56A}"/>
              </a:ext>
            </a:extLst>
          </p:cNvPr>
          <p:cNvSpPr>
            <a:spLocks noGrp="1"/>
          </p:cNvSpPr>
          <p:nvPr>
            <p:ph type="sldNum" sz="quarter" idx="12"/>
          </p:nvPr>
        </p:nvSpPr>
        <p:spPr/>
        <p:txBody>
          <a:bodyPr/>
          <a:lstStyle/>
          <a:p>
            <a:fld id="{FBACCE8E-693F-4A26-8C07-7C954F1ED21F}" type="slidenum">
              <a:rPr lang="zh-CN" altLang="en-US" smtClean="0"/>
              <a:pPr/>
              <a:t>21</a:t>
            </a:fld>
            <a:endParaRPr lang="zh-CN" altLang="en-US" dirty="0"/>
          </a:p>
        </p:txBody>
      </p:sp>
    </p:spTree>
    <p:extLst>
      <p:ext uri="{BB962C8B-B14F-4D97-AF65-F5344CB8AC3E}">
        <p14:creationId xmlns:p14="http://schemas.microsoft.com/office/powerpoint/2010/main" val="68105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研究背景与动机</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二分图的存储结构</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6421B7A2-C851-4477-9860-C612A9125E12}"/>
              </a:ext>
            </a:extLst>
          </p:cNvPr>
          <p:cNvPicPr>
            <a:picLocks noChangeAspect="1"/>
          </p:cNvPicPr>
          <p:nvPr/>
        </p:nvPicPr>
        <p:blipFill>
          <a:blip r:embed="rId2"/>
          <a:stretch>
            <a:fillRect/>
          </a:stretch>
        </p:blipFill>
        <p:spPr>
          <a:xfrm>
            <a:off x="5909744" y="1031142"/>
            <a:ext cx="5935123" cy="5403226"/>
          </a:xfrm>
          <a:prstGeom prst="rect">
            <a:avLst/>
          </a:prstGeom>
        </p:spPr>
      </p:pic>
      <p:sp>
        <p:nvSpPr>
          <p:cNvPr id="71" name="内容占位符 6">
            <a:extLst>
              <a:ext uri="{FF2B5EF4-FFF2-40B4-BE49-F238E27FC236}">
                <a16:creationId xmlns:a16="http://schemas.microsoft.com/office/drawing/2014/main" id="{93F1E0C4-5DB1-4ACC-93CF-E910C95CB4BE}"/>
              </a:ext>
            </a:extLst>
          </p:cNvPr>
          <p:cNvSpPr txBox="1">
            <a:spLocks/>
          </p:cNvSpPr>
          <p:nvPr/>
        </p:nvSpPr>
        <p:spPr>
          <a:xfrm>
            <a:off x="678187" y="1933101"/>
            <a:ext cx="5273880" cy="44863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en-US" altLang="zh-CN" sz="2000" dirty="0"/>
              <a:t> </a:t>
            </a:r>
            <a:r>
              <a:rPr lang="zh-CN" altLang="en-US" sz="2000" b="1" dirty="0"/>
              <a:t>邻接表</a:t>
            </a:r>
            <a:endParaRPr lang="en-US" altLang="zh-CN" sz="2000" b="1" dirty="0"/>
          </a:p>
          <a:p>
            <a:pPr marL="504000" lvl="1" indent="-342900">
              <a:lnSpc>
                <a:spcPct val="130000"/>
              </a:lnSpc>
              <a:spcBef>
                <a:spcPts val="0"/>
              </a:spcBef>
            </a:pPr>
            <a:r>
              <a:rPr lang="zh-CN" altLang="en-US" sz="1800" dirty="0">
                <a:solidFill>
                  <a:srgbClr val="C00000"/>
                </a:solidFill>
              </a:rPr>
              <a:t>低存储占用，适用于稀疏图。</a:t>
            </a:r>
            <a:endParaRPr lang="en-US" altLang="zh-CN" sz="1800" dirty="0">
              <a:solidFill>
                <a:srgbClr val="C00000"/>
              </a:solidFill>
            </a:endParaRPr>
          </a:p>
          <a:p>
            <a:pPr marL="504000" lvl="1" indent="-342900">
              <a:lnSpc>
                <a:spcPct val="130000"/>
              </a:lnSpc>
              <a:spcBef>
                <a:spcPts val="0"/>
              </a:spcBef>
            </a:pPr>
            <a:r>
              <a:rPr lang="zh-CN" altLang="en-US" sz="1800" dirty="0">
                <a:solidFill>
                  <a:srgbClr val="045FC4"/>
                </a:solidFill>
              </a:rPr>
              <a:t>需要顺序访问顶点邻居，计算效率低且不规则。</a:t>
            </a:r>
            <a:endParaRPr lang="en-US" altLang="zh-CN" sz="1800" dirty="0">
              <a:solidFill>
                <a:srgbClr val="045FC4"/>
              </a:solidFill>
            </a:endParaRPr>
          </a:p>
          <a:p>
            <a:pPr marL="504000" lvl="1" indent="-342900">
              <a:lnSpc>
                <a:spcPct val="130000"/>
              </a:lnSpc>
              <a:spcBef>
                <a:spcPts val="0"/>
              </a:spcBef>
            </a:pPr>
            <a:r>
              <a:rPr lang="zh-CN" altLang="en-US" sz="1800" dirty="0"/>
              <a:t>广泛应用于最新算法中，如</a:t>
            </a:r>
            <a:r>
              <a:rPr lang="en-US" altLang="zh-CN" sz="1800" dirty="0"/>
              <a:t>PMBE</a:t>
            </a:r>
            <a:r>
              <a:rPr lang="zh-CN" altLang="en-US" sz="1800" dirty="0"/>
              <a:t>，</a:t>
            </a:r>
            <a:r>
              <a:rPr lang="en-US" altLang="zh-CN" sz="1800" dirty="0" err="1"/>
              <a:t>ooMBEA</a:t>
            </a:r>
            <a:r>
              <a:rPr lang="zh-CN" altLang="en-US" sz="1800" dirty="0"/>
              <a:t>。</a:t>
            </a:r>
            <a:endParaRPr lang="en-US" altLang="zh-CN" sz="1800" dirty="0"/>
          </a:p>
          <a:p>
            <a:pPr>
              <a:lnSpc>
                <a:spcPct val="130000"/>
              </a:lnSpc>
              <a:spcBef>
                <a:spcPts val="0"/>
              </a:spcBef>
              <a:buFont typeface="Wingdings" panose="05000000000000000000" pitchFamily="2" charset="2"/>
              <a:buChar char="Ø"/>
            </a:pPr>
            <a:r>
              <a:rPr lang="en-US" altLang="zh-CN" sz="2000" b="1" dirty="0"/>
              <a:t> </a:t>
            </a:r>
            <a:r>
              <a:rPr lang="zh-CN" altLang="en-US" sz="2000" b="1" dirty="0"/>
              <a:t>位图</a:t>
            </a:r>
          </a:p>
          <a:p>
            <a:pPr marL="504000" lvl="1" indent="-342000">
              <a:lnSpc>
                <a:spcPct val="130000"/>
              </a:lnSpc>
              <a:spcBef>
                <a:spcPts val="0"/>
              </a:spcBef>
            </a:pPr>
            <a:r>
              <a:rPr lang="zh-CN" altLang="en-US" sz="1800" dirty="0">
                <a:solidFill>
                  <a:srgbClr val="C00000"/>
                </a:solidFill>
              </a:rPr>
              <a:t>计算高效，适用于小的稠密图。</a:t>
            </a:r>
            <a:endParaRPr lang="en-US" altLang="zh-CN" sz="1800" dirty="0">
              <a:solidFill>
                <a:srgbClr val="C00000"/>
              </a:solidFill>
            </a:endParaRPr>
          </a:p>
          <a:p>
            <a:pPr marL="504000" lvl="1" indent="-342000">
              <a:lnSpc>
                <a:spcPct val="130000"/>
              </a:lnSpc>
              <a:spcBef>
                <a:spcPts val="0"/>
              </a:spcBef>
            </a:pPr>
            <a:r>
              <a:rPr lang="zh-CN" altLang="en-US" sz="1800" dirty="0">
                <a:solidFill>
                  <a:srgbClr val="045FC4"/>
                </a:solidFill>
              </a:rPr>
              <a:t>高存储占用，不适用于大规模稀疏图。</a:t>
            </a:r>
            <a:endParaRPr lang="en-US" altLang="zh-CN" sz="1800" dirty="0">
              <a:solidFill>
                <a:srgbClr val="045FC4"/>
              </a:solidFill>
            </a:endParaRPr>
          </a:p>
          <a:p>
            <a:pPr marL="504000" lvl="1" indent="-342000">
              <a:lnSpc>
                <a:spcPct val="130000"/>
              </a:lnSpc>
              <a:spcBef>
                <a:spcPts val="0"/>
              </a:spcBef>
            </a:pPr>
            <a:r>
              <a:rPr lang="zh-CN" altLang="en-US" sz="1800" dirty="0"/>
              <a:t>应用于早期算法中，如</a:t>
            </a:r>
            <a:r>
              <a:rPr lang="en-US" altLang="zh-CN" sz="1800" dirty="0"/>
              <a:t>LCM-MBC</a:t>
            </a:r>
            <a:r>
              <a:rPr lang="zh-CN" altLang="en-US" sz="1800" dirty="0"/>
              <a:t>，</a:t>
            </a:r>
            <a:r>
              <a:rPr lang="en-US" altLang="zh-CN" sz="1800" dirty="0" err="1"/>
              <a:t>iMBEA</a:t>
            </a:r>
            <a:r>
              <a:rPr lang="zh-CN" altLang="en-US" sz="1800" dirty="0"/>
              <a:t>。</a:t>
            </a:r>
            <a:endParaRPr lang="en-US" altLang="zh-CN" sz="1800" dirty="0">
              <a:solidFill>
                <a:srgbClr val="045FC4"/>
              </a:solidFill>
            </a:endParaRPr>
          </a:p>
          <a:p>
            <a:pPr>
              <a:lnSpc>
                <a:spcPct val="130000"/>
              </a:lnSpc>
              <a:spcBef>
                <a:spcPts val="0"/>
              </a:spcBef>
              <a:buFont typeface="Wingdings" panose="05000000000000000000" pitchFamily="2" charset="2"/>
              <a:buChar char="Ø"/>
            </a:pPr>
            <a:r>
              <a:rPr lang="en-US" altLang="zh-CN" sz="2000" b="1" dirty="0"/>
              <a:t> </a:t>
            </a:r>
            <a:r>
              <a:rPr lang="zh-CN" altLang="en-US" sz="2000" b="1" dirty="0"/>
              <a:t>哈希表</a:t>
            </a:r>
          </a:p>
          <a:p>
            <a:pPr marL="504000" lvl="1" indent="-342000">
              <a:lnSpc>
                <a:spcPct val="130000"/>
              </a:lnSpc>
              <a:spcBef>
                <a:spcPts val="0"/>
              </a:spcBef>
            </a:pPr>
            <a:r>
              <a:rPr lang="zh-CN" altLang="en-US" sz="1800" dirty="0">
                <a:solidFill>
                  <a:srgbClr val="C00000"/>
                </a:solidFill>
              </a:rPr>
              <a:t>适用于快速查找和插入元素。</a:t>
            </a:r>
            <a:endParaRPr lang="en-US" altLang="zh-CN" sz="1800" dirty="0">
              <a:solidFill>
                <a:srgbClr val="C00000"/>
              </a:solidFill>
            </a:endParaRPr>
          </a:p>
          <a:p>
            <a:pPr marL="504000" lvl="1" indent="-342000">
              <a:lnSpc>
                <a:spcPct val="130000"/>
              </a:lnSpc>
              <a:spcBef>
                <a:spcPts val="0"/>
              </a:spcBef>
            </a:pPr>
            <a:r>
              <a:rPr lang="zh-CN" altLang="en-US" sz="1800" dirty="0">
                <a:solidFill>
                  <a:srgbClr val="045FC4"/>
                </a:solidFill>
              </a:rPr>
              <a:t>涉及大量的随机内存访问和更高的内存使用</a:t>
            </a:r>
            <a:endParaRPr lang="en-US" altLang="zh-CN" sz="1800" dirty="0">
              <a:solidFill>
                <a:srgbClr val="045FC4"/>
              </a:solidFill>
            </a:endParaRPr>
          </a:p>
          <a:p>
            <a:pPr marL="504000" lvl="1" indent="-342000">
              <a:lnSpc>
                <a:spcPct val="130000"/>
              </a:lnSpc>
              <a:spcBef>
                <a:spcPts val="0"/>
              </a:spcBef>
            </a:pPr>
            <a:r>
              <a:rPr lang="zh-CN" altLang="en-US" sz="1800" dirty="0"/>
              <a:t>仅应用于</a:t>
            </a:r>
            <a:r>
              <a:rPr lang="en-US" altLang="zh-CN" sz="1800" dirty="0" err="1"/>
              <a:t>ParMBE</a:t>
            </a:r>
            <a:endParaRPr lang="en-US" altLang="zh-CN" sz="1800" dirty="0"/>
          </a:p>
        </p:txBody>
      </p:sp>
      <p:sp>
        <p:nvSpPr>
          <p:cNvPr id="9" name="灯片编号占位符 8">
            <a:extLst>
              <a:ext uri="{FF2B5EF4-FFF2-40B4-BE49-F238E27FC236}">
                <a16:creationId xmlns:a16="http://schemas.microsoft.com/office/drawing/2014/main" id="{3D722C98-BDAA-4EA4-AFDC-97690457EF43}"/>
              </a:ext>
            </a:extLst>
          </p:cNvPr>
          <p:cNvSpPr>
            <a:spLocks noGrp="1"/>
          </p:cNvSpPr>
          <p:nvPr>
            <p:ph type="sldNum" sz="quarter" idx="12"/>
          </p:nvPr>
        </p:nvSpPr>
        <p:spPr/>
        <p:txBody>
          <a:bodyPr/>
          <a:lstStyle/>
          <a:p>
            <a:fld id="{FBACCE8E-693F-4A26-8C07-7C954F1ED21F}" type="slidenum">
              <a:rPr lang="zh-CN" altLang="en-US" smtClean="0"/>
              <a:t>22</a:t>
            </a:fld>
            <a:endParaRPr lang="zh-CN" altLang="en-US"/>
          </a:p>
        </p:txBody>
      </p:sp>
    </p:spTree>
    <p:extLst>
      <p:ext uri="{BB962C8B-B14F-4D97-AF65-F5344CB8AC3E}">
        <p14:creationId xmlns:p14="http://schemas.microsoft.com/office/powerpoint/2010/main" val="4252787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研究背景与动机</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研究动机</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90B6FD25-9814-4F96-AE3C-FB1691951593}"/>
              </a:ext>
            </a:extLst>
          </p:cNvPr>
          <p:cNvSpPr/>
          <p:nvPr/>
        </p:nvSpPr>
        <p:spPr>
          <a:xfrm>
            <a:off x="760855" y="1876845"/>
            <a:ext cx="4255646" cy="187924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0029481-29D1-43C5-8809-89FC65CE3ECF}"/>
              </a:ext>
            </a:extLst>
          </p:cNvPr>
          <p:cNvSpPr/>
          <p:nvPr/>
        </p:nvSpPr>
        <p:spPr>
          <a:xfrm>
            <a:off x="914187" y="1952193"/>
            <a:ext cx="4255646" cy="461665"/>
          </a:xfrm>
          <a:prstGeom prst="rect">
            <a:avLst/>
          </a:prstGeom>
        </p:spPr>
        <p:txBody>
          <a:bodyPr wrap="square">
            <a:spAutoFit/>
          </a:bodyPr>
          <a:lstStyle/>
          <a:p>
            <a:pPr>
              <a:defRPr/>
            </a:pPr>
            <a:r>
              <a:rPr lang="en-US" altLang="zh-CN" sz="2400" dirty="0">
                <a:solidFill>
                  <a:srgbClr val="C00000"/>
                </a:solidFill>
                <a:latin typeface="黑体" panose="02010609060101010101" pitchFamily="49" charset="-122"/>
                <a:ea typeface="黑体" panose="02010609060101010101" pitchFamily="49" charset="-122"/>
              </a:rPr>
              <a:t>1)</a:t>
            </a:r>
            <a:r>
              <a:rPr lang="zh-CN" altLang="en-US" sz="2400" dirty="0">
                <a:solidFill>
                  <a:srgbClr val="C00000"/>
                </a:solidFill>
                <a:latin typeface="黑体" panose="02010609060101010101" pitchFamily="49" charset="-122"/>
                <a:ea typeface="黑体" panose="02010609060101010101" pitchFamily="49" charset="-122"/>
              </a:rPr>
              <a:t>原图中大量的无效内存访问</a:t>
            </a:r>
            <a:endParaRPr lang="en-US" altLang="zh-CN" sz="2400" dirty="0">
              <a:solidFill>
                <a:srgbClr val="C00000"/>
              </a:solidFill>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8F08F512-01E0-4006-872F-4B54CEEE9137}"/>
              </a:ext>
            </a:extLst>
          </p:cNvPr>
          <p:cNvSpPr txBox="1"/>
          <p:nvPr/>
        </p:nvSpPr>
        <p:spPr>
          <a:xfrm>
            <a:off x="914187" y="2502411"/>
            <a:ext cx="3822913" cy="1253677"/>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本文观察到计算过程中，访问原图中不在当前</a:t>
            </a:r>
            <a:r>
              <a:rPr lang="zh-CN" altLang="en-US" sz="2000" dirty="0">
                <a:solidFill>
                  <a:srgbClr val="1019FE"/>
                </a:solidFill>
                <a:latin typeface="微软雅黑" panose="020B0503020204020204" pitchFamily="34" charset="-122"/>
                <a:ea typeface="微软雅黑" panose="020B0503020204020204" pitchFamily="34" charset="-122"/>
              </a:rPr>
              <a:t>计算子图</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的顶点对计算结果并无影响，是无效的。</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8" name="图片 47">
            <a:extLst>
              <a:ext uri="{FF2B5EF4-FFF2-40B4-BE49-F238E27FC236}">
                <a16:creationId xmlns:a16="http://schemas.microsoft.com/office/drawing/2014/main" id="{C5EFA562-100C-4839-A944-9F5AAB0A62B1}"/>
              </a:ext>
            </a:extLst>
          </p:cNvPr>
          <p:cNvPicPr>
            <a:picLocks noChangeAspect="1"/>
          </p:cNvPicPr>
          <p:nvPr/>
        </p:nvPicPr>
        <p:blipFill>
          <a:blip r:embed="rId2"/>
          <a:stretch>
            <a:fillRect/>
          </a:stretch>
        </p:blipFill>
        <p:spPr>
          <a:xfrm>
            <a:off x="7658203" y="5271583"/>
            <a:ext cx="3239294" cy="1498172"/>
          </a:xfrm>
          <a:prstGeom prst="rect">
            <a:avLst/>
          </a:prstGeom>
        </p:spPr>
      </p:pic>
      <p:pic>
        <p:nvPicPr>
          <p:cNvPr id="4" name="图片 3">
            <a:extLst>
              <a:ext uri="{FF2B5EF4-FFF2-40B4-BE49-F238E27FC236}">
                <a16:creationId xmlns:a16="http://schemas.microsoft.com/office/drawing/2014/main" id="{06A511F6-86C7-4103-A9DC-0DEDE9F153D6}"/>
              </a:ext>
            </a:extLst>
          </p:cNvPr>
          <p:cNvPicPr>
            <a:picLocks noChangeAspect="1"/>
          </p:cNvPicPr>
          <p:nvPr/>
        </p:nvPicPr>
        <p:blipFill>
          <a:blip r:embed="rId3"/>
          <a:stretch>
            <a:fillRect/>
          </a:stretch>
        </p:blipFill>
        <p:spPr>
          <a:xfrm>
            <a:off x="6257378" y="1034207"/>
            <a:ext cx="5610772" cy="4176835"/>
          </a:xfrm>
          <a:prstGeom prst="rect">
            <a:avLst/>
          </a:prstGeom>
        </p:spPr>
      </p:pic>
      <mc:AlternateContent xmlns:mc="http://schemas.openxmlformats.org/markup-compatibility/2006" xmlns:a14="http://schemas.microsoft.com/office/drawing/2010/main">
        <mc:Choice Requires="a14">
          <p:sp>
            <p:nvSpPr>
              <p:cNvPr id="79" name="内容占位符 6">
                <a:extLst>
                  <a:ext uri="{FF2B5EF4-FFF2-40B4-BE49-F238E27FC236}">
                    <a16:creationId xmlns:a16="http://schemas.microsoft.com/office/drawing/2014/main" id="{DE962706-5128-4F12-A0DF-80C719FDED5D}"/>
                  </a:ext>
                </a:extLst>
              </p:cNvPr>
              <p:cNvSpPr txBox="1">
                <a:spLocks/>
              </p:cNvSpPr>
              <p:nvPr/>
            </p:nvSpPr>
            <p:spPr>
              <a:xfrm>
                <a:off x="523352" y="3928570"/>
                <a:ext cx="5610772" cy="2643078"/>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400" b="1" dirty="0"/>
                  <a:t> 计算子图</a:t>
                </a:r>
                <a:endParaRPr lang="en-US" altLang="zh-CN" sz="2400" b="1" dirty="0"/>
              </a:p>
              <a:p>
                <a:pPr marL="161100" lvl="1" indent="0">
                  <a:lnSpc>
                    <a:spcPct val="130000"/>
                  </a:lnSpc>
                  <a:spcBef>
                    <a:spcPts val="0"/>
                  </a:spcBef>
                  <a:buNone/>
                </a:pPr>
                <a:r>
                  <a:rPr lang="zh-CN" altLang="en-US" dirty="0"/>
                  <a:t>对于枚举节点</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𝐿</m:t>
                    </m:r>
                    <m:r>
                      <a:rPr lang="en-US" altLang="zh-CN">
                        <a:latin typeface="Cambria Math" panose="02040503050406030204" pitchFamily="18" charset="0"/>
                      </a:rPr>
                      <m:t>,</m:t>
                    </m:r>
                    <m:r>
                      <a:rPr lang="en-US" altLang="zh-CN">
                        <a:latin typeface="Cambria Math" panose="02040503050406030204" pitchFamily="18" charset="0"/>
                      </a:rPr>
                      <m:t>𝑅</m:t>
                    </m:r>
                    <m:r>
                      <a:rPr lang="en-US" altLang="zh-CN">
                        <a:latin typeface="Cambria Math" panose="02040503050406030204" pitchFamily="18" charset="0"/>
                      </a:rPr>
                      <m:t>,</m:t>
                    </m:r>
                    <m:r>
                      <a:rPr lang="en-US" altLang="zh-CN">
                        <a:latin typeface="Cambria Math" panose="02040503050406030204" pitchFamily="18" charset="0"/>
                      </a:rPr>
                      <m:t>𝐶</m:t>
                    </m:r>
                    <m:r>
                      <a:rPr lang="en-US" altLang="zh-CN">
                        <a:latin typeface="Cambria Math" panose="02040503050406030204" pitchFamily="18" charset="0"/>
                      </a:rPr>
                      <m:t>)</m:t>
                    </m:r>
                  </m:oMath>
                </a14:m>
                <a:r>
                  <a:rPr lang="zh-CN" altLang="en-US" dirty="0"/>
                  <a:t>，其计算子图是</a:t>
                </a:r>
                <a14:m>
                  <m:oMath xmlns:m="http://schemas.openxmlformats.org/officeDocument/2006/math">
                    <m:r>
                      <a:rPr lang="en-US" altLang="zh-CN">
                        <a:latin typeface="Cambria Math" panose="02040503050406030204" pitchFamily="18" charset="0"/>
                      </a:rPr>
                      <m:t>𝐿</m:t>
                    </m:r>
                  </m:oMath>
                </a14:m>
                <a:r>
                  <a:rPr lang="zh-CN" altLang="en-US" dirty="0"/>
                  <a:t>和</a:t>
                </a:r>
                <a14:m>
                  <m:oMath xmlns:m="http://schemas.openxmlformats.org/officeDocument/2006/math">
                    <m:r>
                      <a:rPr lang="en-US" altLang="zh-CN">
                        <a:latin typeface="Cambria Math" panose="02040503050406030204" pitchFamily="18" charset="0"/>
                      </a:rPr>
                      <m:t>𝐶</m:t>
                    </m:r>
                  </m:oMath>
                </a14:m>
                <a:r>
                  <a:rPr lang="zh-CN" altLang="en-US" dirty="0"/>
                  <a:t>中顶点组成的子图，包含</a:t>
                </a:r>
                <a14:m>
                  <m:oMath xmlns:m="http://schemas.openxmlformats.org/officeDocument/2006/math">
                    <m:r>
                      <a:rPr lang="zh-CN" altLang="en-US" dirty="0">
                        <a:latin typeface="Cambria Math" panose="02040503050406030204" pitchFamily="18" charset="0"/>
                      </a:rPr>
                      <m:t>原图中</m:t>
                    </m:r>
                    <m:r>
                      <a:rPr lang="en-US" altLang="zh-CN">
                        <a:latin typeface="Cambria Math" panose="02040503050406030204" pitchFamily="18" charset="0"/>
                      </a:rPr>
                      <m:t>𝐿</m:t>
                    </m:r>
                  </m:oMath>
                </a14:m>
                <a:r>
                  <a:rPr lang="zh-CN" altLang="en-US" dirty="0"/>
                  <a:t>和</a:t>
                </a:r>
                <a14:m>
                  <m:oMath xmlns:m="http://schemas.openxmlformats.org/officeDocument/2006/math">
                    <m:r>
                      <a:rPr lang="en-US" altLang="zh-CN">
                        <a:latin typeface="Cambria Math" panose="02040503050406030204" pitchFamily="18" charset="0"/>
                      </a:rPr>
                      <m:t>𝐶</m:t>
                    </m:r>
                    <m:r>
                      <a:rPr lang="zh-CN" altLang="en-US">
                        <a:latin typeface="Cambria Math" panose="02040503050406030204" pitchFamily="18" charset="0"/>
                      </a:rPr>
                      <m:t>的</m:t>
                    </m:r>
                  </m:oMath>
                </a14:m>
                <a:r>
                  <a:rPr lang="zh-CN" altLang="en-US" dirty="0"/>
                  <a:t>所有边。</a:t>
                </a:r>
                <a:endParaRPr lang="en-US" altLang="zh-CN" dirty="0"/>
              </a:p>
              <a:p>
                <a:pPr>
                  <a:lnSpc>
                    <a:spcPct val="130000"/>
                  </a:lnSpc>
                  <a:spcBef>
                    <a:spcPts val="0"/>
                  </a:spcBef>
                  <a:buFont typeface="Wingdings" panose="05000000000000000000" pitchFamily="2" charset="2"/>
                  <a:buChar char="Ø"/>
                </a:pPr>
                <a:r>
                  <a:rPr lang="en-US" altLang="zh-CN" sz="2400" b="1" dirty="0"/>
                  <a:t> </a:t>
                </a:r>
                <a:r>
                  <a:rPr lang="zh-CN" altLang="en-US" sz="2400" b="1" dirty="0"/>
                  <a:t>示例</a:t>
                </a:r>
                <a:endParaRPr lang="en-US" altLang="zh-CN" sz="2400" b="1" dirty="0"/>
              </a:p>
              <a:p>
                <a:pPr marL="161100" lvl="1" indent="0">
                  <a:lnSpc>
                    <a:spcPct val="130000"/>
                  </a:lnSpc>
                  <a:spcBef>
                    <a:spcPts val="0"/>
                  </a:spcBef>
                  <a:buNone/>
                </a:pPr>
                <a:r>
                  <a:rPr lang="zh-CN" altLang="en-US" dirty="0"/>
                  <a:t>右图为二分图</a:t>
                </a:r>
                <a:r>
                  <a:rPr lang="en-US" altLang="zh-CN" dirty="0"/>
                  <a:t>G2</a:t>
                </a:r>
                <a:r>
                  <a:rPr lang="zh-CN" altLang="en-US" dirty="0"/>
                  <a:t>对应枚举树中，根节点</a:t>
                </a:r>
                <a:r>
                  <a:rPr lang="en-US" altLang="zh-CN" dirty="0"/>
                  <a:t>w</a:t>
                </a:r>
                <a:r>
                  <a:rPr lang="zh-CN" altLang="en-US" dirty="0"/>
                  <a:t>遍历</a:t>
                </a:r>
                <a:r>
                  <a:rPr lang="en-US" altLang="zh-CN" dirty="0"/>
                  <a:t>v1</a:t>
                </a:r>
                <a:r>
                  <a:rPr lang="zh-CN" altLang="en-US" dirty="0"/>
                  <a:t>产生节点</a:t>
                </a:r>
                <a:r>
                  <a:rPr lang="en-US" altLang="zh-CN" dirty="0"/>
                  <a:t>x</a:t>
                </a:r>
                <a:r>
                  <a:rPr lang="zh-CN" altLang="en-US" dirty="0"/>
                  <a:t>的示意图。据图可知，节点</a:t>
                </a:r>
                <a:r>
                  <a:rPr lang="en-US" altLang="zh-CN" dirty="0"/>
                  <a:t>w</a:t>
                </a:r>
                <a:r>
                  <a:rPr lang="zh-CN" altLang="en-US" dirty="0"/>
                  <a:t>对应计算子图之外的顶点对节点</a:t>
                </a:r>
                <a:r>
                  <a:rPr lang="en-US" altLang="zh-CN" dirty="0"/>
                  <a:t>x</a:t>
                </a:r>
                <a:r>
                  <a:rPr lang="zh-CN" altLang="en-US" dirty="0"/>
                  <a:t>的计算是无影响的。</a:t>
                </a:r>
              </a:p>
            </p:txBody>
          </p:sp>
        </mc:Choice>
        <mc:Fallback xmlns="">
          <p:sp>
            <p:nvSpPr>
              <p:cNvPr id="79" name="内容占位符 6">
                <a:extLst>
                  <a:ext uri="{FF2B5EF4-FFF2-40B4-BE49-F238E27FC236}">
                    <a16:creationId xmlns:a16="http://schemas.microsoft.com/office/drawing/2014/main" id="{DE962706-5128-4F12-A0DF-80C719FDED5D}"/>
                  </a:ext>
                </a:extLst>
              </p:cNvPr>
              <p:cNvSpPr txBox="1">
                <a:spLocks noRot="1" noChangeAspect="1" noMove="1" noResize="1" noEditPoints="1" noAdjustHandles="1" noChangeArrowheads="1" noChangeShapeType="1" noTextEdit="1"/>
              </p:cNvSpPr>
              <p:nvPr/>
            </p:nvSpPr>
            <p:spPr>
              <a:xfrm>
                <a:off x="523352" y="3928570"/>
                <a:ext cx="5610772" cy="2643078"/>
              </a:xfrm>
              <a:prstGeom prst="rect">
                <a:avLst/>
              </a:prstGeom>
              <a:blipFill>
                <a:blip r:embed="rId4"/>
                <a:stretch>
                  <a:fillRect l="-978" r="-4239" b="-3456"/>
                </a:stretch>
              </a:blipFill>
            </p:spPr>
            <p:txBody>
              <a:bodyPr/>
              <a:lstStyle/>
              <a:p>
                <a:r>
                  <a:rPr lang="zh-CN" altLang="en-US">
                    <a:noFill/>
                  </a:rPr>
                  <a:t> </a:t>
                </a:r>
              </a:p>
            </p:txBody>
          </p:sp>
        </mc:Fallback>
      </mc:AlternateContent>
      <p:sp>
        <p:nvSpPr>
          <p:cNvPr id="9" name="灯片编号占位符 8">
            <a:extLst>
              <a:ext uri="{FF2B5EF4-FFF2-40B4-BE49-F238E27FC236}">
                <a16:creationId xmlns:a16="http://schemas.microsoft.com/office/drawing/2014/main" id="{A6A45428-F7BE-4A88-BA38-18709C9CD360}"/>
              </a:ext>
            </a:extLst>
          </p:cNvPr>
          <p:cNvSpPr>
            <a:spLocks noGrp="1"/>
          </p:cNvSpPr>
          <p:nvPr>
            <p:ph type="sldNum" sz="quarter" idx="12"/>
          </p:nvPr>
        </p:nvSpPr>
        <p:spPr/>
        <p:txBody>
          <a:bodyPr/>
          <a:lstStyle/>
          <a:p>
            <a:fld id="{FBACCE8E-693F-4A26-8C07-7C954F1ED21F}" type="slidenum">
              <a:rPr lang="zh-CN" altLang="en-US" smtClean="0"/>
              <a:t>23</a:t>
            </a:fld>
            <a:endParaRPr lang="zh-CN" altLang="en-US"/>
          </a:p>
        </p:txBody>
      </p:sp>
    </p:spTree>
    <p:extLst>
      <p:ext uri="{BB962C8B-B14F-4D97-AF65-F5344CB8AC3E}">
        <p14:creationId xmlns:p14="http://schemas.microsoft.com/office/powerpoint/2010/main" val="4076000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研究背景与动机</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研究动机</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90B6FD25-9814-4F96-AE3C-FB1691951593}"/>
              </a:ext>
            </a:extLst>
          </p:cNvPr>
          <p:cNvSpPr/>
          <p:nvPr/>
        </p:nvSpPr>
        <p:spPr>
          <a:xfrm>
            <a:off x="760855" y="1876845"/>
            <a:ext cx="4255646" cy="187924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0029481-29D1-43C5-8809-89FC65CE3ECF}"/>
              </a:ext>
            </a:extLst>
          </p:cNvPr>
          <p:cNvSpPr/>
          <p:nvPr/>
        </p:nvSpPr>
        <p:spPr>
          <a:xfrm>
            <a:off x="914187" y="1952193"/>
            <a:ext cx="4338307" cy="461665"/>
          </a:xfrm>
          <a:prstGeom prst="rect">
            <a:avLst/>
          </a:prstGeom>
        </p:spPr>
        <p:txBody>
          <a:bodyPr wrap="square">
            <a:spAutoFit/>
          </a:bodyPr>
          <a:lstStyle/>
          <a:p>
            <a:pPr>
              <a:defRPr/>
            </a:pPr>
            <a:r>
              <a:rPr lang="en-US" altLang="zh-CN" sz="2400" dirty="0">
                <a:solidFill>
                  <a:srgbClr val="C00000"/>
                </a:solidFill>
                <a:latin typeface="黑体" panose="02010609060101010101" pitchFamily="49" charset="-122"/>
                <a:ea typeface="黑体" panose="02010609060101010101" pitchFamily="49" charset="-122"/>
              </a:rPr>
              <a:t>1)</a:t>
            </a:r>
            <a:r>
              <a:rPr lang="zh-CN" altLang="en-US" sz="2400" dirty="0">
                <a:solidFill>
                  <a:srgbClr val="C00000"/>
                </a:solidFill>
                <a:latin typeface="黑体" panose="02010609060101010101" pitchFamily="49" charset="-122"/>
                <a:ea typeface="黑体" panose="02010609060101010101" pitchFamily="49" charset="-122"/>
              </a:rPr>
              <a:t>原图中大量的无效内存访问</a:t>
            </a:r>
            <a:endParaRPr lang="en-US" altLang="zh-CN" sz="2400" dirty="0">
              <a:solidFill>
                <a:srgbClr val="C00000"/>
              </a:solidFill>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8F08F512-01E0-4006-872F-4B54CEEE9137}"/>
              </a:ext>
            </a:extLst>
          </p:cNvPr>
          <p:cNvSpPr txBox="1"/>
          <p:nvPr/>
        </p:nvSpPr>
        <p:spPr>
          <a:xfrm>
            <a:off x="914187" y="2502411"/>
            <a:ext cx="3822913" cy="1253677"/>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本文观察到计算过程中，访问原图中不在当前计算子图的顶点对计算结果并无影响，是无效的。</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5" name="内容占位符 6">
                <a:extLst>
                  <a:ext uri="{FF2B5EF4-FFF2-40B4-BE49-F238E27FC236}">
                    <a16:creationId xmlns:a16="http://schemas.microsoft.com/office/drawing/2014/main" id="{CDAD6965-54B0-4227-AD99-C5DE982D122E}"/>
                  </a:ext>
                </a:extLst>
              </p:cNvPr>
              <p:cNvSpPr txBox="1">
                <a:spLocks/>
              </p:cNvSpPr>
              <p:nvPr/>
            </p:nvSpPr>
            <p:spPr>
              <a:xfrm>
                <a:off x="760855" y="3927502"/>
                <a:ext cx="4338307" cy="2643078"/>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400" b="1" dirty="0"/>
                  <a:t> 观察</a:t>
                </a:r>
                <a:r>
                  <a:rPr lang="en-US" altLang="zh-CN" sz="2400" b="1" dirty="0"/>
                  <a:t>1</a:t>
                </a:r>
                <a:r>
                  <a:rPr lang="zh-CN" altLang="en-US" sz="2400" b="1" dirty="0"/>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由当前节点</a:t>
                </a:r>
                <a14:m>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𝐿</m:t>
                    </m:r>
                    <m:r>
                      <a:rPr lang="en-US" altLang="zh-CN" sz="2400" i="1">
                        <a:latin typeface="Cambria Math" panose="02040503050406030204" pitchFamily="18" charset="0"/>
                      </a:rPr>
                      <m:t>,</m:t>
                    </m:r>
                    <m:r>
                      <a:rPr lang="en-US" altLang="zh-CN" sz="2400" i="1">
                        <a:latin typeface="Cambria Math" panose="02040503050406030204" pitchFamily="18" charset="0"/>
                      </a:rPr>
                      <m:t>𝑅</m:t>
                    </m:r>
                    <m:r>
                      <a:rPr lang="en-US" altLang="zh-CN" sz="2400" i="1">
                        <a:latin typeface="Cambria Math" panose="02040503050406030204" pitchFamily="18" charset="0"/>
                      </a:rPr>
                      <m:t>,</m:t>
                    </m:r>
                    <m:r>
                      <a:rPr lang="en-US" altLang="zh-CN" sz="2400" i="1">
                        <a:latin typeface="Cambria Math" panose="02040503050406030204" pitchFamily="18" charset="0"/>
                      </a:rPr>
                      <m:t>𝐶</m:t>
                    </m:r>
                    <m:r>
                      <a:rPr lang="en-US" altLang="zh-CN" sz="2400" i="1">
                        <a:latin typeface="Cambria Math" panose="02040503050406030204" pitchFamily="18" charset="0"/>
                      </a:rPr>
                      <m:t>)</m:t>
                    </m:r>
                  </m:oMath>
                </a14:m>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对应的</a:t>
                </a:r>
                <a14:m>
                  <m:oMath xmlns:m="http://schemas.openxmlformats.org/officeDocument/2006/math">
                    <m:r>
                      <a:rPr lang="en-US" altLang="zh-CN" sz="2400" i="1">
                        <a:latin typeface="Cambria Math" panose="02040503050406030204" pitchFamily="18" charset="0"/>
                      </a:rPr>
                      <m:t>𝐿</m:t>
                    </m:r>
                  </m:oMath>
                </a14:m>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和</a:t>
                </a:r>
                <a14:m>
                  <m:oMath xmlns:m="http://schemas.openxmlformats.org/officeDocument/2006/math">
                    <m:r>
                      <a:rPr lang="en-US" altLang="zh-CN" sz="2400" i="1">
                        <a:latin typeface="Cambria Math" panose="02040503050406030204" pitchFamily="18" charset="0"/>
                      </a:rPr>
                      <m:t>𝐶</m:t>
                    </m:r>
                  </m:oMath>
                </a14:m>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中顶点组成的计算子图大小是</a:t>
                </a:r>
                <a:r>
                  <a:rPr lang="zh-CN" altLang="en-US" sz="2400" dirty="0">
                    <a:solidFill>
                      <a:srgbClr val="1019FE"/>
                    </a:solidFill>
                    <a:latin typeface="微软雅黑" panose="020B0503020204020204" pitchFamily="34" charset="-122"/>
                    <a:ea typeface="微软雅黑" panose="020B0503020204020204" pitchFamily="34" charset="-122"/>
                  </a:rPr>
                  <a:t>动态变化</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的，且</a:t>
                </a:r>
                <a:r>
                  <a:rPr lang="zh-CN" altLang="en-US" sz="2400" dirty="0">
                    <a:solidFill>
                      <a:srgbClr val="1019FE"/>
                    </a:solidFill>
                    <a:latin typeface="微软雅黑" panose="020B0503020204020204" pitchFamily="34" charset="-122"/>
                    <a:ea typeface="微软雅黑" panose="020B0503020204020204" pitchFamily="34" charset="-122"/>
                  </a:rPr>
                  <a:t>大多数子图较小</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ts val="0"/>
                  </a:spcBef>
                  <a:buFont typeface="Wingdings" panose="05000000000000000000" pitchFamily="2" charset="2"/>
                  <a:buChar char="Ø"/>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 观察</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：当前枚举节点的计算子图可</a:t>
                </a:r>
                <a:r>
                  <a:rPr lang="zh-CN" altLang="en-US" sz="2400" dirty="0">
                    <a:latin typeface="微软雅黑" panose="020B0503020204020204" pitchFamily="34" charset="-122"/>
                    <a:ea typeface="微软雅黑" panose="020B0503020204020204" pitchFamily="34" charset="-122"/>
                  </a:rPr>
                  <a:t>直接用于</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节点生成。</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ts val="0"/>
                  </a:spcBef>
                  <a:buFont typeface="Wingdings" panose="05000000000000000000" pitchFamily="2" charset="2"/>
                  <a:buChar char="Ø"/>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 观察</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：现有算法需要</a:t>
                </a:r>
                <a:r>
                  <a:rPr lang="zh-CN" altLang="en-US" sz="2400" dirty="0">
                    <a:solidFill>
                      <a:srgbClr val="1019FE"/>
                    </a:solidFill>
                    <a:latin typeface="微软雅黑" panose="020B0503020204020204" pitchFamily="34" charset="-122"/>
                    <a:ea typeface="微软雅黑" panose="020B0503020204020204" pitchFamily="34" charset="-122"/>
                  </a:rPr>
                  <a:t>频繁访问当前计算子图外的顶点</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61100" lvl="1" indent="0">
                  <a:lnSpc>
                    <a:spcPct val="130000"/>
                  </a:lnSpc>
                  <a:spcBef>
                    <a:spcPts val="0"/>
                  </a:spcBef>
                  <a:buNone/>
                </a:pPr>
                <a:endParaRPr lang="zh-CN" altLang="en-US" dirty="0"/>
              </a:p>
            </p:txBody>
          </p:sp>
        </mc:Choice>
        <mc:Fallback xmlns="">
          <p:sp>
            <p:nvSpPr>
              <p:cNvPr id="115" name="内容占位符 6">
                <a:extLst>
                  <a:ext uri="{FF2B5EF4-FFF2-40B4-BE49-F238E27FC236}">
                    <a16:creationId xmlns:a16="http://schemas.microsoft.com/office/drawing/2014/main" id="{CDAD6965-54B0-4227-AD99-C5DE982D122E}"/>
                  </a:ext>
                </a:extLst>
              </p:cNvPr>
              <p:cNvSpPr txBox="1">
                <a:spLocks noRot="1" noChangeAspect="1" noMove="1" noResize="1" noEditPoints="1" noAdjustHandles="1" noChangeArrowheads="1" noChangeShapeType="1" noTextEdit="1"/>
              </p:cNvSpPr>
              <p:nvPr/>
            </p:nvSpPr>
            <p:spPr>
              <a:xfrm>
                <a:off x="760855" y="3927502"/>
                <a:ext cx="4338307" cy="2643078"/>
              </a:xfrm>
              <a:prstGeom prst="rect">
                <a:avLst/>
              </a:prstGeom>
              <a:blipFill>
                <a:blip r:embed="rId2"/>
                <a:stretch>
                  <a:fillRect l="-1266" t="-922" r="-844"/>
                </a:stretch>
              </a:blipFill>
            </p:spPr>
            <p:txBody>
              <a:bodyPr/>
              <a:lstStyle/>
              <a:p>
                <a:r>
                  <a:rPr lang="zh-CN" altLang="en-US">
                    <a:noFill/>
                  </a:rPr>
                  <a:t> </a:t>
                </a:r>
              </a:p>
            </p:txBody>
          </p:sp>
        </mc:Fallback>
      </mc:AlternateContent>
      <p:sp>
        <p:nvSpPr>
          <p:cNvPr id="10" name="灯片编号占位符 9">
            <a:extLst>
              <a:ext uri="{FF2B5EF4-FFF2-40B4-BE49-F238E27FC236}">
                <a16:creationId xmlns:a16="http://schemas.microsoft.com/office/drawing/2014/main" id="{9D4FF5BE-C7B1-4656-87CF-02E45A205742}"/>
              </a:ext>
            </a:extLst>
          </p:cNvPr>
          <p:cNvSpPr>
            <a:spLocks noGrp="1"/>
          </p:cNvSpPr>
          <p:nvPr>
            <p:ph type="sldNum" sz="quarter" idx="12"/>
          </p:nvPr>
        </p:nvSpPr>
        <p:spPr/>
        <p:txBody>
          <a:bodyPr/>
          <a:lstStyle/>
          <a:p>
            <a:fld id="{FBACCE8E-693F-4A26-8C07-7C954F1ED21F}" type="slidenum">
              <a:rPr lang="zh-CN" altLang="en-US" smtClean="0"/>
              <a:t>24</a:t>
            </a:fld>
            <a:endParaRPr lang="zh-CN" altLang="en-US"/>
          </a:p>
        </p:txBody>
      </p:sp>
      <p:pic>
        <p:nvPicPr>
          <p:cNvPr id="4" name="图片 3">
            <a:extLst>
              <a:ext uri="{FF2B5EF4-FFF2-40B4-BE49-F238E27FC236}">
                <a16:creationId xmlns:a16="http://schemas.microsoft.com/office/drawing/2014/main" id="{AD132B4A-778E-4EFA-9C16-2221E4985925}"/>
              </a:ext>
            </a:extLst>
          </p:cNvPr>
          <p:cNvPicPr>
            <a:picLocks noChangeAspect="1"/>
          </p:cNvPicPr>
          <p:nvPr/>
        </p:nvPicPr>
        <p:blipFill>
          <a:blip r:embed="rId3"/>
          <a:stretch>
            <a:fillRect/>
          </a:stretch>
        </p:blipFill>
        <p:spPr>
          <a:xfrm>
            <a:off x="5597980" y="1014413"/>
            <a:ext cx="6574970" cy="2612468"/>
          </a:xfrm>
          <a:prstGeom prst="rect">
            <a:avLst/>
          </a:prstGeom>
        </p:spPr>
      </p:pic>
      <p:pic>
        <p:nvPicPr>
          <p:cNvPr id="7" name="图片 6">
            <a:extLst>
              <a:ext uri="{FF2B5EF4-FFF2-40B4-BE49-F238E27FC236}">
                <a16:creationId xmlns:a16="http://schemas.microsoft.com/office/drawing/2014/main" id="{8E8ABFF1-8535-4F05-BBC0-CC8FFB296440}"/>
              </a:ext>
            </a:extLst>
          </p:cNvPr>
          <p:cNvPicPr>
            <a:picLocks noChangeAspect="1"/>
          </p:cNvPicPr>
          <p:nvPr/>
        </p:nvPicPr>
        <p:blipFill>
          <a:blip r:embed="rId4"/>
          <a:stretch>
            <a:fillRect/>
          </a:stretch>
        </p:blipFill>
        <p:spPr>
          <a:xfrm>
            <a:off x="5784450" y="3798295"/>
            <a:ext cx="6162675" cy="2679637"/>
          </a:xfrm>
          <a:prstGeom prst="rect">
            <a:avLst/>
          </a:prstGeom>
        </p:spPr>
      </p:pic>
    </p:spTree>
    <p:extLst>
      <p:ext uri="{BB962C8B-B14F-4D97-AF65-F5344CB8AC3E}">
        <p14:creationId xmlns:p14="http://schemas.microsoft.com/office/powerpoint/2010/main" val="3180603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研究背景与动机</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研究动机</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6" name="矩形 25">
            <a:extLst>
              <a:ext uri="{FF2B5EF4-FFF2-40B4-BE49-F238E27FC236}">
                <a16:creationId xmlns:a16="http://schemas.microsoft.com/office/drawing/2014/main" id="{205A697E-77FE-4C6E-9E06-5E25EEC0D53A}"/>
              </a:ext>
            </a:extLst>
          </p:cNvPr>
          <p:cNvSpPr/>
          <p:nvPr/>
        </p:nvSpPr>
        <p:spPr>
          <a:xfrm>
            <a:off x="760854" y="2184565"/>
            <a:ext cx="4547741" cy="196359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F7BB993E-DA81-499E-AB43-F2FBA7A66BF9}"/>
              </a:ext>
            </a:extLst>
          </p:cNvPr>
          <p:cNvSpPr/>
          <p:nvPr/>
        </p:nvSpPr>
        <p:spPr>
          <a:xfrm>
            <a:off x="914187" y="2259914"/>
            <a:ext cx="4763044" cy="461665"/>
          </a:xfrm>
          <a:prstGeom prst="rect">
            <a:avLst/>
          </a:prstGeom>
        </p:spPr>
        <p:txBody>
          <a:bodyPr wrap="square">
            <a:spAutoFit/>
          </a:bodyPr>
          <a:lstStyle/>
          <a:p>
            <a:pPr>
              <a:defRPr/>
            </a:pPr>
            <a:r>
              <a:rPr lang="en-US" altLang="zh-CN" sz="2400" dirty="0">
                <a:solidFill>
                  <a:srgbClr val="C00000"/>
                </a:solidFill>
                <a:latin typeface="黑体" panose="02010609060101010101" pitchFamily="49" charset="-122"/>
                <a:ea typeface="黑体" panose="02010609060101010101" pitchFamily="49" charset="-122"/>
              </a:rPr>
              <a:t>2)</a:t>
            </a:r>
            <a:r>
              <a:rPr lang="zh-CN" altLang="en-US" sz="2400" dirty="0">
                <a:solidFill>
                  <a:srgbClr val="C00000"/>
                </a:solidFill>
                <a:latin typeface="黑体" panose="02010609060101010101" pitchFamily="49" charset="-122"/>
                <a:ea typeface="黑体" panose="02010609060101010101" pitchFamily="49" charset="-122"/>
              </a:rPr>
              <a:t>邻接表上高昂的集合运算开销</a:t>
            </a:r>
            <a:endParaRPr lang="en-US" altLang="zh-CN" sz="2400" dirty="0">
              <a:solidFill>
                <a:srgbClr val="C00000"/>
              </a:solidFill>
              <a:latin typeface="黑体" panose="02010609060101010101" pitchFamily="49" charset="-122"/>
              <a:ea typeface="黑体" panose="02010609060101010101" pitchFamily="49" charset="-122"/>
            </a:endParaRPr>
          </a:p>
        </p:txBody>
      </p:sp>
      <p:sp>
        <p:nvSpPr>
          <p:cNvPr id="28" name="文本框 27">
            <a:extLst>
              <a:ext uri="{FF2B5EF4-FFF2-40B4-BE49-F238E27FC236}">
                <a16:creationId xmlns:a16="http://schemas.microsoft.com/office/drawing/2014/main" id="{9C22A415-512A-4FA0-93E6-0C77F936ECDA}"/>
              </a:ext>
            </a:extLst>
          </p:cNvPr>
          <p:cNvSpPr txBox="1"/>
          <p:nvPr/>
        </p:nvSpPr>
        <p:spPr>
          <a:xfrm>
            <a:off x="914187" y="2810132"/>
            <a:ext cx="3822913" cy="1253677"/>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基于邻接表进行集合操作需要对两个集合对应的邻接表进行顺序串行比较，带来较大的计算开销。</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B83B2BC2-7D1C-4573-9A72-536C16D8C788}"/>
              </a:ext>
            </a:extLst>
          </p:cNvPr>
          <p:cNvPicPr>
            <a:picLocks noChangeAspect="1"/>
          </p:cNvPicPr>
          <p:nvPr/>
        </p:nvPicPr>
        <p:blipFill>
          <a:blip r:embed="rId2"/>
          <a:stretch>
            <a:fillRect/>
          </a:stretch>
        </p:blipFill>
        <p:spPr>
          <a:xfrm>
            <a:off x="6250738" y="1138273"/>
            <a:ext cx="5735665" cy="5661724"/>
          </a:xfrm>
          <a:prstGeom prst="rect">
            <a:avLst/>
          </a:prstGeom>
        </p:spPr>
      </p:pic>
      <p:sp>
        <p:nvSpPr>
          <p:cNvPr id="62" name="内容占位符 6">
            <a:extLst>
              <a:ext uri="{FF2B5EF4-FFF2-40B4-BE49-F238E27FC236}">
                <a16:creationId xmlns:a16="http://schemas.microsoft.com/office/drawing/2014/main" id="{340FD28E-1A52-4864-A248-FF10C8ED5550}"/>
              </a:ext>
            </a:extLst>
          </p:cNvPr>
          <p:cNvSpPr txBox="1">
            <a:spLocks/>
          </p:cNvSpPr>
          <p:nvPr/>
        </p:nvSpPr>
        <p:spPr>
          <a:xfrm>
            <a:off x="760854" y="4618346"/>
            <a:ext cx="4506093" cy="146229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000" b="1" dirty="0"/>
              <a:t>示例</a:t>
            </a:r>
            <a:endParaRPr lang="en-US" altLang="zh-CN" sz="2000" b="1" dirty="0"/>
          </a:p>
          <a:p>
            <a:pPr marL="161100" lvl="1" indent="0">
              <a:lnSpc>
                <a:spcPct val="130000"/>
              </a:lnSpc>
              <a:spcBef>
                <a:spcPts val="0"/>
              </a:spcBef>
              <a:buNone/>
            </a:pPr>
            <a:r>
              <a:rPr lang="zh-CN" altLang="en-US" sz="2000" dirty="0"/>
              <a:t>对于</a:t>
            </a:r>
            <a:r>
              <a:rPr lang="en-US" altLang="zh-CN" sz="2000" dirty="0"/>
              <a:t>v</a:t>
            </a:r>
            <a:r>
              <a:rPr lang="en-US" altLang="zh-CN" sz="2000" baseline="-25000" dirty="0"/>
              <a:t>0</a:t>
            </a:r>
            <a:r>
              <a:rPr lang="zh-CN" altLang="en-US" sz="2000" dirty="0"/>
              <a:t>和</a:t>
            </a:r>
            <a:r>
              <a:rPr lang="en-US" altLang="zh-CN" sz="2000" dirty="0"/>
              <a:t>v</a:t>
            </a:r>
            <a:r>
              <a:rPr lang="en-US" altLang="zh-CN" sz="2000" baseline="-25000" dirty="0"/>
              <a:t>1</a:t>
            </a:r>
            <a:r>
              <a:rPr lang="zh-CN" altLang="en-US" sz="2000" dirty="0"/>
              <a:t>共同邻居的计算，基于邻接表需要</a:t>
            </a:r>
            <a:r>
              <a:rPr lang="en-US" altLang="zh-CN" sz="2000" dirty="0"/>
              <a:t>5</a:t>
            </a:r>
            <a:r>
              <a:rPr lang="zh-CN" altLang="en-US" sz="2000" dirty="0"/>
              <a:t>步；而基于位图仅需要</a:t>
            </a:r>
            <a:r>
              <a:rPr lang="en-US" altLang="zh-CN" sz="2000" dirty="0"/>
              <a:t>1</a:t>
            </a:r>
            <a:r>
              <a:rPr lang="zh-CN" altLang="en-US" sz="2000" dirty="0"/>
              <a:t>步。</a:t>
            </a:r>
          </a:p>
        </p:txBody>
      </p:sp>
      <p:sp>
        <p:nvSpPr>
          <p:cNvPr id="9" name="灯片编号占位符 8">
            <a:extLst>
              <a:ext uri="{FF2B5EF4-FFF2-40B4-BE49-F238E27FC236}">
                <a16:creationId xmlns:a16="http://schemas.microsoft.com/office/drawing/2014/main" id="{D2C10DF5-67D0-45DB-8AD7-1BA713EEE01A}"/>
              </a:ext>
            </a:extLst>
          </p:cNvPr>
          <p:cNvSpPr>
            <a:spLocks noGrp="1"/>
          </p:cNvSpPr>
          <p:nvPr>
            <p:ph type="sldNum" sz="quarter" idx="12"/>
          </p:nvPr>
        </p:nvSpPr>
        <p:spPr/>
        <p:txBody>
          <a:bodyPr/>
          <a:lstStyle/>
          <a:p>
            <a:fld id="{FBACCE8E-693F-4A26-8C07-7C954F1ED21F}" type="slidenum">
              <a:rPr lang="zh-CN" altLang="en-US" smtClean="0"/>
              <a:t>25</a:t>
            </a:fld>
            <a:endParaRPr lang="zh-CN" altLang="en-US"/>
          </a:p>
        </p:txBody>
      </p:sp>
    </p:spTree>
    <p:extLst>
      <p:ext uri="{BB962C8B-B14F-4D97-AF65-F5344CB8AC3E}">
        <p14:creationId xmlns:p14="http://schemas.microsoft.com/office/powerpoint/2010/main" val="3997506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bg1">
                    <a:lumMod val="50000"/>
                  </a:schemeClr>
                </a:solidFill>
                <a:latin typeface="黑体" panose="02010609060101010101" pitchFamily="49" charset="-122"/>
                <a:ea typeface="黑体" panose="02010609060101010101" pitchFamily="49" charset="-122"/>
              </a:rPr>
              <a:t>AdaMBE</a:t>
            </a:r>
            <a:r>
              <a:rPr lang="zh-CN" altLang="en-US" sz="2400" dirty="0">
                <a:solidFill>
                  <a:schemeClr val="bg1">
                    <a:lumMod val="50000"/>
                  </a:schemeClr>
                </a:solidFill>
                <a:latin typeface="黑体" panose="02010609060101010101" pitchFamily="49" charset="-122"/>
                <a:ea typeface="黑体" panose="02010609060101010101" pitchFamily="49" charset="-122"/>
              </a:rPr>
              <a:t>算法</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2842406" cy="954107"/>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基于局部计算子图的优化方法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12" name="内容占位符 6">
            <a:extLst>
              <a:ext uri="{FF2B5EF4-FFF2-40B4-BE49-F238E27FC236}">
                <a16:creationId xmlns:a16="http://schemas.microsoft.com/office/drawing/2014/main" id="{94FD7450-362B-49A1-985B-DFAE030F33BC}"/>
              </a:ext>
            </a:extLst>
          </p:cNvPr>
          <p:cNvSpPr txBox="1">
            <a:spLocks/>
          </p:cNvSpPr>
          <p:nvPr/>
        </p:nvSpPr>
        <p:spPr>
          <a:xfrm>
            <a:off x="678187" y="2332773"/>
            <a:ext cx="4046210" cy="420196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1800" b="1" dirty="0"/>
              <a:t>英文名称</a:t>
            </a:r>
            <a:r>
              <a:rPr lang="en-US" altLang="zh-CN" sz="1800" b="1" dirty="0"/>
              <a:t> </a:t>
            </a:r>
            <a:endParaRPr lang="en-US" altLang="zh-CN" sz="1800" b="1" dirty="0">
              <a:solidFill>
                <a:schemeClr val="tx1"/>
              </a:solidFill>
            </a:endParaRPr>
          </a:p>
          <a:p>
            <a:pPr marL="288000" lvl="1" indent="-144000">
              <a:lnSpc>
                <a:spcPct val="130000"/>
              </a:lnSpc>
              <a:spcBef>
                <a:spcPts val="0"/>
              </a:spcBef>
            </a:pPr>
            <a:r>
              <a:rPr lang="en-US" altLang="zh-CN" sz="1800" dirty="0">
                <a:latin typeface="等线" panose="02010600030101010101" pitchFamily="2" charset="-122"/>
              </a:rPr>
              <a:t>Local Computational </a:t>
            </a:r>
            <a:r>
              <a:rPr lang="en-US" altLang="zh-CN" sz="1800" dirty="0" err="1">
                <a:latin typeface="等线" panose="02010600030101010101" pitchFamily="2" charset="-122"/>
              </a:rPr>
              <a:t>subGraph</a:t>
            </a:r>
            <a:r>
              <a:rPr lang="zh-CN" altLang="en-US" sz="1800" dirty="0">
                <a:latin typeface="等线" panose="02010600030101010101" pitchFamily="2" charset="-122"/>
              </a:rPr>
              <a:t>，</a:t>
            </a:r>
            <a:r>
              <a:rPr lang="en-US" altLang="zh-CN" sz="1800" dirty="0">
                <a:latin typeface="等线" panose="02010600030101010101" pitchFamily="2" charset="-122"/>
              </a:rPr>
              <a:t>LCG</a:t>
            </a:r>
            <a:endParaRPr lang="en-US" altLang="zh-CN" sz="1800" dirty="0">
              <a:solidFill>
                <a:schemeClr val="tx1"/>
              </a:solidFill>
              <a:latin typeface="等线" panose="02010600030101010101" pitchFamily="2" charset="-122"/>
            </a:endParaRPr>
          </a:p>
          <a:p>
            <a:pPr>
              <a:lnSpc>
                <a:spcPct val="130000"/>
              </a:lnSpc>
              <a:spcBef>
                <a:spcPts val="0"/>
              </a:spcBef>
              <a:buFont typeface="Wingdings" panose="05000000000000000000" pitchFamily="2" charset="2"/>
              <a:buChar char="Ø"/>
            </a:pPr>
            <a:r>
              <a:rPr lang="en-US" altLang="zh-CN" sz="1800" b="1" dirty="0"/>
              <a:t> </a:t>
            </a:r>
            <a:r>
              <a:rPr lang="zh-CN" altLang="en-US" sz="1800" b="1" dirty="0"/>
              <a:t>核心思想</a:t>
            </a:r>
            <a:endParaRPr lang="en-US" altLang="zh-CN" sz="1800" b="1" dirty="0"/>
          </a:p>
          <a:p>
            <a:pPr marL="288000" lvl="1" indent="-144000">
              <a:lnSpc>
                <a:spcPct val="130000"/>
              </a:lnSpc>
              <a:spcBef>
                <a:spcPts val="0"/>
              </a:spcBef>
            </a:pPr>
            <a:r>
              <a:rPr lang="zh-CN" altLang="en-US" sz="1800" dirty="0"/>
              <a:t>动态</a:t>
            </a:r>
            <a:r>
              <a:rPr lang="zh-CN" altLang="en-US" sz="1800" dirty="0">
                <a:solidFill>
                  <a:srgbClr val="FF0000"/>
                </a:solidFill>
              </a:rPr>
              <a:t>缓存局部计算子图</a:t>
            </a:r>
            <a:r>
              <a:rPr lang="zh-CN" altLang="en-US" sz="1800" dirty="0"/>
              <a:t>，并基于该子图重新设计算法的核心操作，以提升枚举性能。</a:t>
            </a:r>
            <a:endParaRPr lang="en-US" altLang="zh-CN" sz="1800" dirty="0"/>
          </a:p>
          <a:p>
            <a:pPr marL="288000" lvl="1" indent="-144000">
              <a:lnSpc>
                <a:spcPct val="130000"/>
              </a:lnSpc>
              <a:spcBef>
                <a:spcPts val="0"/>
              </a:spcBef>
            </a:pPr>
            <a:r>
              <a:rPr lang="zh-CN" altLang="en-US" sz="1800" dirty="0"/>
              <a:t>减少计算 </a:t>
            </a:r>
            <a:r>
              <a:rPr lang="en-US" altLang="zh-CN" sz="1800" dirty="0"/>
              <a:t>R′</a:t>
            </a:r>
            <a:r>
              <a:rPr lang="zh-CN" altLang="en-US" sz="1800" dirty="0"/>
              <a:t>和 </a:t>
            </a:r>
            <a:r>
              <a:rPr lang="en-US" altLang="zh-CN" sz="1800" dirty="0"/>
              <a:t>C′</a:t>
            </a:r>
            <a:r>
              <a:rPr lang="zh-CN" altLang="en-US" sz="1800" dirty="0"/>
              <a:t>时的无效</a:t>
            </a:r>
            <a:r>
              <a:rPr lang="zh-CN" altLang="en-US" sz="1800" dirty="0">
                <a:solidFill>
                  <a:srgbClr val="1019FE"/>
                </a:solidFill>
              </a:rPr>
              <a:t>顶点</a:t>
            </a:r>
            <a:r>
              <a:rPr lang="zh-CN" altLang="en-US" sz="1800" dirty="0"/>
              <a:t>访问。</a:t>
            </a:r>
            <a:endParaRPr lang="en-US" altLang="zh-CN" sz="1800" dirty="0"/>
          </a:p>
          <a:p>
            <a:pPr marL="288000" lvl="1" indent="-144000">
              <a:lnSpc>
                <a:spcPct val="130000"/>
              </a:lnSpc>
              <a:spcBef>
                <a:spcPts val="0"/>
              </a:spcBef>
            </a:pPr>
            <a:r>
              <a:rPr lang="zh-CN" altLang="en-US" sz="1800" dirty="0"/>
              <a:t>消除计算 </a:t>
            </a:r>
            <a:r>
              <a:rPr lang="en-US" altLang="zh-CN" sz="1800" dirty="0"/>
              <a:t>L′</a:t>
            </a:r>
            <a:r>
              <a:rPr lang="zh-CN" altLang="en-US" sz="1800" dirty="0"/>
              <a:t>时的重复</a:t>
            </a:r>
            <a:r>
              <a:rPr lang="zh-CN" altLang="en-US" sz="1800" dirty="0">
                <a:solidFill>
                  <a:srgbClr val="1019FE"/>
                </a:solidFill>
              </a:rPr>
              <a:t>集合</a:t>
            </a:r>
            <a:r>
              <a:rPr lang="zh-CN" altLang="en-US" sz="1800" dirty="0"/>
              <a:t>运算。</a:t>
            </a:r>
            <a:endParaRPr lang="en-US" altLang="zh-CN" sz="1800" dirty="0"/>
          </a:p>
          <a:p>
            <a:pPr marL="288000" lvl="1" indent="-144000">
              <a:lnSpc>
                <a:spcPct val="130000"/>
              </a:lnSpc>
              <a:spcBef>
                <a:spcPts val="0"/>
              </a:spcBef>
            </a:pPr>
            <a:r>
              <a:rPr lang="zh-CN" altLang="en-US" sz="1800" dirty="0"/>
              <a:t>节点生成前裁剪无效</a:t>
            </a:r>
            <a:r>
              <a:rPr lang="zh-CN" altLang="en-US" sz="1800" dirty="0">
                <a:solidFill>
                  <a:srgbClr val="1019FE"/>
                </a:solidFill>
              </a:rPr>
              <a:t>枚举节点</a:t>
            </a:r>
            <a:r>
              <a:rPr lang="zh-CN" altLang="en-US" sz="1800" dirty="0"/>
              <a:t>。</a:t>
            </a:r>
            <a:endParaRPr lang="en-US" altLang="zh-CN" sz="1800" dirty="0"/>
          </a:p>
          <a:p>
            <a:pPr>
              <a:lnSpc>
                <a:spcPct val="130000"/>
              </a:lnSpc>
              <a:spcBef>
                <a:spcPts val="0"/>
              </a:spcBef>
              <a:buFont typeface="Wingdings" panose="05000000000000000000" pitchFamily="2" charset="2"/>
              <a:buChar char="Ø"/>
            </a:pPr>
            <a:r>
              <a:rPr lang="en-US" altLang="zh-CN" sz="1800" b="1" dirty="0"/>
              <a:t> </a:t>
            </a:r>
            <a:r>
              <a:rPr lang="zh-CN" altLang="en-US" sz="1800" b="1" dirty="0"/>
              <a:t>优势</a:t>
            </a:r>
            <a:endParaRPr lang="en-US" altLang="zh-CN" sz="1800" b="1" dirty="0"/>
          </a:p>
          <a:p>
            <a:pPr marL="288000" lvl="1" indent="-144000">
              <a:lnSpc>
                <a:spcPct val="130000"/>
              </a:lnSpc>
              <a:spcBef>
                <a:spcPts val="0"/>
              </a:spcBef>
            </a:pPr>
            <a:r>
              <a:rPr lang="zh-CN" altLang="en-US" sz="1800" dirty="0"/>
              <a:t>提升中间结果的利用率。</a:t>
            </a:r>
            <a:endParaRPr lang="en-US" altLang="zh-CN" sz="1800" dirty="0"/>
          </a:p>
          <a:p>
            <a:pPr marL="288000" lvl="1" indent="-144000">
              <a:lnSpc>
                <a:spcPct val="130000"/>
              </a:lnSpc>
              <a:spcBef>
                <a:spcPts val="0"/>
              </a:spcBef>
            </a:pPr>
            <a:r>
              <a:rPr lang="zh-CN" altLang="en-US" sz="1800" dirty="0"/>
              <a:t>同时解决枚举过程中的多种问题。</a:t>
            </a:r>
            <a:endParaRPr lang="en-US" altLang="zh-CN" sz="1800" dirty="0"/>
          </a:p>
        </p:txBody>
      </p:sp>
      <p:pic>
        <p:nvPicPr>
          <p:cNvPr id="2" name="图片 1">
            <a:extLst>
              <a:ext uri="{FF2B5EF4-FFF2-40B4-BE49-F238E27FC236}">
                <a16:creationId xmlns:a16="http://schemas.microsoft.com/office/drawing/2014/main" id="{D2B66F40-F196-46D8-A3A2-E627121FD0DE}"/>
              </a:ext>
            </a:extLst>
          </p:cNvPr>
          <p:cNvPicPr>
            <a:picLocks noChangeAspect="1"/>
          </p:cNvPicPr>
          <p:nvPr/>
        </p:nvPicPr>
        <p:blipFill>
          <a:blip r:embed="rId2"/>
          <a:stretch>
            <a:fillRect/>
          </a:stretch>
        </p:blipFill>
        <p:spPr>
          <a:xfrm>
            <a:off x="4419602" y="1066326"/>
            <a:ext cx="7776805" cy="5675666"/>
          </a:xfrm>
          <a:prstGeom prst="rect">
            <a:avLst/>
          </a:prstGeom>
        </p:spPr>
      </p:pic>
      <p:sp>
        <p:nvSpPr>
          <p:cNvPr id="9" name="灯片编号占位符 8">
            <a:extLst>
              <a:ext uri="{FF2B5EF4-FFF2-40B4-BE49-F238E27FC236}">
                <a16:creationId xmlns:a16="http://schemas.microsoft.com/office/drawing/2014/main" id="{D6C64315-37AF-4779-B549-3D771F50180A}"/>
              </a:ext>
            </a:extLst>
          </p:cNvPr>
          <p:cNvSpPr>
            <a:spLocks noGrp="1"/>
          </p:cNvSpPr>
          <p:nvPr>
            <p:ph type="sldNum" sz="quarter" idx="12"/>
          </p:nvPr>
        </p:nvSpPr>
        <p:spPr/>
        <p:txBody>
          <a:bodyPr/>
          <a:lstStyle/>
          <a:p>
            <a:fld id="{FBACCE8E-693F-4A26-8C07-7C954F1ED21F}" type="slidenum">
              <a:rPr lang="zh-CN" altLang="en-US" smtClean="0"/>
              <a:t>26</a:t>
            </a:fld>
            <a:endParaRPr lang="zh-CN" altLang="en-US"/>
          </a:p>
        </p:txBody>
      </p:sp>
    </p:spTree>
    <p:extLst>
      <p:ext uri="{BB962C8B-B14F-4D97-AF65-F5344CB8AC3E}">
        <p14:creationId xmlns:p14="http://schemas.microsoft.com/office/powerpoint/2010/main" val="3526599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bg1">
                    <a:lumMod val="50000"/>
                  </a:schemeClr>
                </a:solidFill>
                <a:latin typeface="黑体" panose="02010609060101010101" pitchFamily="49" charset="-122"/>
                <a:ea typeface="黑体" panose="02010609060101010101" pitchFamily="49" charset="-122"/>
              </a:rPr>
              <a:t>AdaMBE</a:t>
            </a:r>
            <a:r>
              <a:rPr lang="zh-CN" altLang="en-US" sz="2400" dirty="0">
                <a:solidFill>
                  <a:schemeClr val="bg1">
                    <a:lumMod val="50000"/>
                  </a:schemeClr>
                </a:solidFill>
                <a:latin typeface="黑体" panose="02010609060101010101" pitchFamily="49" charset="-122"/>
                <a:ea typeface="黑体" panose="02010609060101010101" pitchFamily="49" charset="-122"/>
              </a:rPr>
              <a:t>算法</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2842406" cy="954107"/>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基于位图的动态子图方法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12" name="内容占位符 6">
                <a:extLst>
                  <a:ext uri="{FF2B5EF4-FFF2-40B4-BE49-F238E27FC236}">
                    <a16:creationId xmlns:a16="http://schemas.microsoft.com/office/drawing/2014/main" id="{94FD7450-362B-49A1-985B-DFAE030F33BC}"/>
                  </a:ext>
                </a:extLst>
              </p:cNvPr>
              <p:cNvSpPr txBox="1">
                <a:spLocks/>
              </p:cNvSpPr>
              <p:nvPr/>
            </p:nvSpPr>
            <p:spPr>
              <a:xfrm>
                <a:off x="678188" y="2332773"/>
                <a:ext cx="3970012" cy="42019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1800" b="1" dirty="0"/>
                  <a:t>英文名称</a:t>
                </a:r>
                <a:r>
                  <a:rPr lang="en-US" altLang="zh-CN" sz="1800" b="1" dirty="0"/>
                  <a:t> </a:t>
                </a:r>
                <a:endParaRPr lang="en-US" altLang="zh-CN" sz="1800" b="1" dirty="0">
                  <a:solidFill>
                    <a:schemeClr val="tx1"/>
                  </a:solidFill>
                </a:endParaRPr>
              </a:p>
              <a:p>
                <a:pPr marL="504000" lvl="1" indent="-342900">
                  <a:lnSpc>
                    <a:spcPct val="130000"/>
                  </a:lnSpc>
                  <a:spcBef>
                    <a:spcPts val="0"/>
                  </a:spcBef>
                </a:pPr>
                <a:r>
                  <a:rPr lang="en-US" altLang="zh-CN" sz="1800" dirty="0">
                    <a:latin typeface="等线" panose="02010600030101010101" pitchFamily="2" charset="-122"/>
                  </a:rPr>
                  <a:t>Bitmap-based Dynamic Subgraph</a:t>
                </a:r>
                <a:r>
                  <a:rPr lang="zh-CN" altLang="en-US" sz="1800" dirty="0">
                    <a:latin typeface="等线" panose="02010600030101010101" pitchFamily="2" charset="-122"/>
                  </a:rPr>
                  <a:t>，</a:t>
                </a:r>
                <a:r>
                  <a:rPr lang="en-US" altLang="zh-CN" sz="1800" dirty="0">
                    <a:latin typeface="等线" panose="02010600030101010101" pitchFamily="2" charset="-122"/>
                  </a:rPr>
                  <a:t>BDS</a:t>
                </a:r>
                <a:endParaRPr lang="en-US" altLang="zh-CN" sz="1800" dirty="0">
                  <a:solidFill>
                    <a:schemeClr val="tx1"/>
                  </a:solidFill>
                  <a:latin typeface="等线" panose="02010600030101010101" pitchFamily="2" charset="-122"/>
                </a:endParaRPr>
              </a:p>
              <a:p>
                <a:pPr>
                  <a:lnSpc>
                    <a:spcPct val="130000"/>
                  </a:lnSpc>
                  <a:spcBef>
                    <a:spcPts val="0"/>
                  </a:spcBef>
                  <a:buFont typeface="Wingdings" panose="05000000000000000000" pitchFamily="2" charset="2"/>
                  <a:buChar char="Ø"/>
                </a:pPr>
                <a:r>
                  <a:rPr lang="en-US" altLang="zh-CN" sz="1800" b="1" dirty="0"/>
                  <a:t> </a:t>
                </a:r>
                <a:r>
                  <a:rPr lang="zh-CN" altLang="en-US" sz="1800" b="1" dirty="0"/>
                  <a:t>核心思想</a:t>
                </a:r>
                <a:endParaRPr lang="en-US" altLang="zh-CN" sz="1800" b="1" dirty="0"/>
              </a:p>
              <a:p>
                <a:pPr marL="504000" lvl="1" indent="-342900">
                  <a:lnSpc>
                    <a:spcPct val="130000"/>
                  </a:lnSpc>
                  <a:spcBef>
                    <a:spcPts val="0"/>
                  </a:spcBef>
                </a:pPr>
                <a:r>
                  <a:rPr lang="zh-CN" altLang="en-US" sz="1800" dirty="0"/>
                  <a:t>利用</a:t>
                </a:r>
                <a:r>
                  <a:rPr lang="zh-CN" altLang="en-US" sz="1800" dirty="0">
                    <a:solidFill>
                      <a:srgbClr val="FF0000"/>
                    </a:solidFill>
                  </a:rPr>
                  <a:t>位图</a:t>
                </a:r>
                <a:r>
                  <a:rPr lang="zh-CN" altLang="en-US" sz="1800" dirty="0"/>
                  <a:t>加速小型计算子图中的集合运算操作。</a:t>
                </a:r>
                <a:endParaRPr lang="en-US" altLang="zh-CN" sz="1800" dirty="0"/>
              </a:p>
              <a:p>
                <a:pPr marL="504000" lvl="1" indent="-342900">
                  <a:lnSpc>
                    <a:spcPct val="130000"/>
                  </a:lnSpc>
                  <a:spcBef>
                    <a:spcPts val="0"/>
                  </a:spcBef>
                </a:pPr>
                <a:r>
                  <a:rPr lang="zh-CN" altLang="en-US" sz="1800" dirty="0"/>
                  <a:t>设置阈值</a:t>
                </a:r>
                <a:r>
                  <a:rPr lang="en-US" altLang="zh-CN" sz="1800" dirty="0"/>
                  <a:t>τ</a:t>
                </a:r>
                <a:r>
                  <a:rPr lang="zh-CN" altLang="en-US" sz="1800" dirty="0"/>
                  <a:t>，并在当前节点</a:t>
                </a:r>
                <a14:m>
                  <m:oMath xmlns:m="http://schemas.openxmlformats.org/officeDocument/2006/math">
                    <m:d>
                      <m:dPr>
                        <m:ctrlPr>
                          <a:rPr lang="en-US" altLang="zh-CN" sz="1800" i="1">
                            <a:latin typeface="Cambria Math" panose="02040503050406030204" pitchFamily="18" charset="0"/>
                          </a:rPr>
                        </m:ctrlPr>
                      </m:dPr>
                      <m:e>
                        <m:r>
                          <a:rPr lang="en-US" altLang="zh-CN" sz="1800" i="1">
                            <a:latin typeface="Cambria Math" panose="02040503050406030204" pitchFamily="18" charset="0"/>
                          </a:rPr>
                          <m:t>𝐿</m:t>
                        </m:r>
                        <m:r>
                          <a:rPr lang="en-US" altLang="zh-CN" sz="1800" i="1">
                            <a:latin typeface="Cambria Math" panose="02040503050406030204" pitchFamily="18" charset="0"/>
                          </a:rPr>
                          <m:t>,</m:t>
                        </m:r>
                        <m:r>
                          <a:rPr lang="en-US" altLang="zh-CN" sz="1800" i="1">
                            <a:latin typeface="Cambria Math" panose="02040503050406030204" pitchFamily="18" charset="0"/>
                          </a:rPr>
                          <m:t>𝑅</m:t>
                        </m:r>
                        <m:r>
                          <a:rPr lang="en-US" altLang="zh-CN" sz="1800" i="1">
                            <a:latin typeface="Cambria Math" panose="02040503050406030204" pitchFamily="18" charset="0"/>
                          </a:rPr>
                          <m:t>,</m:t>
                        </m:r>
                        <m:r>
                          <a:rPr lang="en-US" altLang="zh-CN" sz="1800" i="1">
                            <a:latin typeface="Cambria Math" panose="02040503050406030204" pitchFamily="18" charset="0"/>
                          </a:rPr>
                          <m:t>𝐶</m:t>
                        </m:r>
                      </m:e>
                    </m:d>
                    <m:r>
                      <a:rPr lang="zh-CN" altLang="en-US" sz="1800" i="1" smtClean="0">
                        <a:latin typeface="Cambria Math" panose="02040503050406030204" pitchFamily="18" charset="0"/>
                      </a:rPr>
                      <m:t>的</m:t>
                    </m:r>
                  </m:oMath>
                </a14:m>
                <a:r>
                  <a:rPr lang="en-US" altLang="zh-CN" sz="1800" dirty="0"/>
                  <a:t>|L|</a:t>
                </a:r>
                <a:r>
                  <a:rPr lang="zh-CN" altLang="en-US" sz="1800" dirty="0"/>
                  <a:t>≤</a:t>
                </a:r>
                <a:r>
                  <a:rPr lang="en-US" altLang="zh-CN" sz="1800" dirty="0"/>
                  <a:t>τ</a:t>
                </a:r>
                <a:r>
                  <a:rPr lang="zh-CN" altLang="en-US" sz="1800" dirty="0"/>
                  <a:t>时动态创建子图</a:t>
                </a:r>
                <a:endParaRPr lang="en-US" altLang="zh-CN" sz="1800" dirty="0"/>
              </a:p>
              <a:p>
                <a:pPr>
                  <a:lnSpc>
                    <a:spcPct val="130000"/>
                  </a:lnSpc>
                  <a:spcBef>
                    <a:spcPts val="0"/>
                  </a:spcBef>
                  <a:buFont typeface="Wingdings" panose="05000000000000000000" pitchFamily="2" charset="2"/>
                  <a:buChar char="Ø"/>
                </a:pPr>
                <a:r>
                  <a:rPr lang="en-US" altLang="zh-CN" sz="1800" b="1" dirty="0"/>
                  <a:t> </a:t>
                </a:r>
                <a:r>
                  <a:rPr lang="zh-CN" altLang="en-US" sz="1800" b="1" dirty="0"/>
                  <a:t>优势</a:t>
                </a:r>
                <a:endParaRPr lang="en-US" altLang="zh-CN" sz="1800" b="1" dirty="0"/>
              </a:p>
              <a:p>
                <a:pPr marL="504000" lvl="1" indent="-342900">
                  <a:lnSpc>
                    <a:spcPct val="130000"/>
                  </a:lnSpc>
                  <a:spcBef>
                    <a:spcPts val="0"/>
                  </a:spcBef>
                </a:pPr>
                <a:r>
                  <a:rPr lang="zh-CN" altLang="en-US" sz="1800" dirty="0"/>
                  <a:t>结合两种不同图存储结构的优势。</a:t>
                </a:r>
                <a:endParaRPr lang="en-US" altLang="zh-CN" sz="1800" dirty="0"/>
              </a:p>
              <a:p>
                <a:pPr marL="504000" lvl="1" indent="-342900">
                  <a:lnSpc>
                    <a:spcPct val="130000"/>
                  </a:lnSpc>
                  <a:spcBef>
                    <a:spcPts val="0"/>
                  </a:spcBef>
                </a:pPr>
                <a:r>
                  <a:rPr lang="zh-CN" altLang="en-US" sz="1800" dirty="0"/>
                  <a:t>充分利用二分图的特点。</a:t>
                </a:r>
                <a:endParaRPr lang="en-US" altLang="zh-CN" sz="1800" dirty="0"/>
              </a:p>
            </p:txBody>
          </p:sp>
        </mc:Choice>
        <mc:Fallback xmlns="">
          <p:sp>
            <p:nvSpPr>
              <p:cNvPr id="112" name="内容占位符 6">
                <a:extLst>
                  <a:ext uri="{FF2B5EF4-FFF2-40B4-BE49-F238E27FC236}">
                    <a16:creationId xmlns:a16="http://schemas.microsoft.com/office/drawing/2014/main" id="{94FD7450-362B-49A1-985B-DFAE030F33BC}"/>
                  </a:ext>
                </a:extLst>
              </p:cNvPr>
              <p:cNvSpPr txBox="1">
                <a:spLocks noRot="1" noChangeAspect="1" noMove="1" noResize="1" noEditPoints="1" noAdjustHandles="1" noChangeArrowheads="1" noChangeShapeType="1" noTextEdit="1"/>
              </p:cNvSpPr>
              <p:nvPr/>
            </p:nvSpPr>
            <p:spPr>
              <a:xfrm>
                <a:off x="678188" y="2332773"/>
                <a:ext cx="3970012" cy="4201968"/>
              </a:xfrm>
              <a:prstGeom prst="rect">
                <a:avLst/>
              </a:prstGeom>
              <a:blipFill>
                <a:blip r:embed="rId2"/>
                <a:stretch>
                  <a:fillRect l="-920" r="-4908"/>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D6E7103B-5764-4A28-9E08-EED588AB0F28}"/>
              </a:ext>
            </a:extLst>
          </p:cNvPr>
          <p:cNvPicPr>
            <a:picLocks noChangeAspect="1"/>
          </p:cNvPicPr>
          <p:nvPr/>
        </p:nvPicPr>
        <p:blipFill>
          <a:blip r:embed="rId3"/>
          <a:stretch>
            <a:fillRect/>
          </a:stretch>
        </p:blipFill>
        <p:spPr>
          <a:xfrm>
            <a:off x="4558875" y="1215598"/>
            <a:ext cx="7643764" cy="4432777"/>
          </a:xfrm>
          <a:prstGeom prst="rect">
            <a:avLst/>
          </a:prstGeom>
        </p:spPr>
      </p:pic>
      <p:sp>
        <p:nvSpPr>
          <p:cNvPr id="88" name="文本框 87">
            <a:extLst>
              <a:ext uri="{FF2B5EF4-FFF2-40B4-BE49-F238E27FC236}">
                <a16:creationId xmlns:a16="http://schemas.microsoft.com/office/drawing/2014/main" id="{2A736E12-88C6-42A6-94F3-2B71E42C407C}"/>
              </a:ext>
            </a:extLst>
          </p:cNvPr>
          <p:cNvSpPr txBox="1"/>
          <p:nvPr/>
        </p:nvSpPr>
        <p:spPr>
          <a:xfrm>
            <a:off x="7217989" y="5940572"/>
            <a:ext cx="1723549" cy="338554"/>
          </a:xfrm>
          <a:prstGeom prst="rect">
            <a:avLst/>
          </a:prstGeom>
          <a:noFill/>
        </p:spPr>
        <p:txBody>
          <a:bodyPr wrap="none" rtlCol="0">
            <a:spAutoFit/>
          </a:bodyPr>
          <a:lstStyle/>
          <a:p>
            <a:r>
              <a:rPr lang="zh-CN" altLang="en-US" sz="1600" dirty="0">
                <a:solidFill>
                  <a:schemeClr val="bg1">
                    <a:lumMod val="50000"/>
                  </a:schemeClr>
                </a:solidFill>
                <a:latin typeface="仿宋" panose="02010609060101010101" pitchFamily="49" charset="-122"/>
                <a:ea typeface="仿宋" panose="02010609060101010101" pitchFamily="49" charset="-122"/>
              </a:rPr>
              <a:t>示例中设置</a:t>
            </a:r>
            <a:r>
              <a:rPr lang="en-US" altLang="zh-CN" sz="1600" dirty="0">
                <a:solidFill>
                  <a:schemeClr val="bg1">
                    <a:lumMod val="50000"/>
                  </a:schemeClr>
                </a:solidFill>
                <a:latin typeface="仿宋" panose="02010609060101010101" pitchFamily="49" charset="-122"/>
                <a:ea typeface="仿宋" panose="02010609060101010101" pitchFamily="49" charset="-122"/>
              </a:rPr>
              <a:t>τ</a:t>
            </a:r>
            <a:r>
              <a:rPr lang="zh-CN" altLang="en-US" sz="1600" dirty="0">
                <a:solidFill>
                  <a:schemeClr val="bg1">
                    <a:lumMod val="50000"/>
                  </a:schemeClr>
                </a:solidFill>
                <a:latin typeface="仿宋" panose="02010609060101010101" pitchFamily="49" charset="-122"/>
                <a:ea typeface="仿宋" panose="02010609060101010101" pitchFamily="49" charset="-122"/>
              </a:rPr>
              <a:t>为</a:t>
            </a:r>
            <a:r>
              <a:rPr lang="en-US" altLang="zh-CN" sz="1600" dirty="0">
                <a:solidFill>
                  <a:schemeClr val="bg1">
                    <a:lumMod val="50000"/>
                  </a:schemeClr>
                </a:solidFill>
                <a:latin typeface="仿宋" panose="02010609060101010101" pitchFamily="49" charset="-122"/>
                <a:ea typeface="仿宋" panose="02010609060101010101" pitchFamily="49" charset="-122"/>
              </a:rPr>
              <a:t>4</a:t>
            </a:r>
            <a:endParaRPr lang="zh-CN" altLang="en-US" sz="1600" dirty="0">
              <a:solidFill>
                <a:schemeClr val="bg1">
                  <a:lumMod val="50000"/>
                </a:schemeClr>
              </a:solidFill>
              <a:latin typeface="仿宋" panose="02010609060101010101" pitchFamily="49" charset="-122"/>
              <a:ea typeface="仿宋" panose="02010609060101010101" pitchFamily="49" charset="-122"/>
            </a:endParaRPr>
          </a:p>
        </p:txBody>
      </p:sp>
      <p:sp>
        <p:nvSpPr>
          <p:cNvPr id="9" name="灯片编号占位符 8">
            <a:extLst>
              <a:ext uri="{FF2B5EF4-FFF2-40B4-BE49-F238E27FC236}">
                <a16:creationId xmlns:a16="http://schemas.microsoft.com/office/drawing/2014/main" id="{F253227A-B6C4-4EE7-9E0C-B45149F47772}"/>
              </a:ext>
            </a:extLst>
          </p:cNvPr>
          <p:cNvSpPr>
            <a:spLocks noGrp="1"/>
          </p:cNvSpPr>
          <p:nvPr>
            <p:ph type="sldNum" sz="quarter" idx="12"/>
          </p:nvPr>
        </p:nvSpPr>
        <p:spPr/>
        <p:txBody>
          <a:bodyPr/>
          <a:lstStyle/>
          <a:p>
            <a:fld id="{FBACCE8E-693F-4A26-8C07-7C954F1ED21F}" type="slidenum">
              <a:rPr lang="zh-CN" altLang="en-US" smtClean="0"/>
              <a:t>27</a:t>
            </a:fld>
            <a:endParaRPr lang="zh-CN" altLang="en-US"/>
          </a:p>
        </p:txBody>
      </p:sp>
    </p:spTree>
    <p:extLst>
      <p:ext uri="{BB962C8B-B14F-4D97-AF65-F5344CB8AC3E}">
        <p14:creationId xmlns:p14="http://schemas.microsoft.com/office/powerpoint/2010/main" val="3980457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bg1">
                    <a:lumMod val="50000"/>
                  </a:schemeClr>
                </a:solidFill>
                <a:latin typeface="黑体" panose="02010609060101010101" pitchFamily="49" charset="-122"/>
                <a:ea typeface="黑体" panose="02010609060101010101" pitchFamily="49" charset="-122"/>
              </a:rPr>
              <a:t>AdaMBE</a:t>
            </a:r>
            <a:r>
              <a:rPr lang="zh-CN" altLang="en-US" sz="2400" dirty="0">
                <a:solidFill>
                  <a:schemeClr val="bg1">
                    <a:lumMod val="50000"/>
                  </a:schemeClr>
                </a:solidFill>
                <a:latin typeface="黑体" panose="02010609060101010101" pitchFamily="49" charset="-122"/>
                <a:ea typeface="黑体" panose="02010609060101010101" pitchFamily="49" charset="-122"/>
              </a:rPr>
              <a:t>算法</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2842406"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en-US" altLang="zh-CN" dirty="0">
                <a:latin typeface="宋体" panose="02010600030101010101" pitchFamily="2" charset="-122"/>
                <a:ea typeface="宋体" panose="02010600030101010101" pitchFamily="2" charset="-122"/>
              </a:rPr>
              <a:t>AdaMBE</a:t>
            </a:r>
            <a:r>
              <a:rPr lang="zh-CN" altLang="en-US" dirty="0">
                <a:latin typeface="宋体" panose="02010600030101010101" pitchFamily="2" charset="-122"/>
                <a:ea typeface="宋体" panose="02010600030101010101" pitchFamily="2" charset="-122"/>
              </a:rPr>
              <a:t>算法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12" name="内容占位符 6">
            <a:extLst>
              <a:ext uri="{FF2B5EF4-FFF2-40B4-BE49-F238E27FC236}">
                <a16:creationId xmlns:a16="http://schemas.microsoft.com/office/drawing/2014/main" id="{94FD7450-362B-49A1-985B-DFAE030F33BC}"/>
              </a:ext>
            </a:extLst>
          </p:cNvPr>
          <p:cNvSpPr txBox="1">
            <a:spLocks/>
          </p:cNvSpPr>
          <p:nvPr/>
        </p:nvSpPr>
        <p:spPr>
          <a:xfrm>
            <a:off x="678188" y="1979912"/>
            <a:ext cx="8986505" cy="45548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400" b="1" dirty="0"/>
              <a:t>英文名称</a:t>
            </a:r>
            <a:r>
              <a:rPr lang="en-US" altLang="zh-CN" sz="2400" b="1" dirty="0"/>
              <a:t> </a:t>
            </a:r>
            <a:endParaRPr lang="en-US" altLang="zh-CN" sz="2400" b="1" dirty="0">
              <a:solidFill>
                <a:schemeClr val="tx1"/>
              </a:solidFill>
            </a:endParaRPr>
          </a:p>
          <a:p>
            <a:pPr marL="504000" lvl="1" indent="-342900">
              <a:lnSpc>
                <a:spcPct val="130000"/>
              </a:lnSpc>
              <a:spcBef>
                <a:spcPts val="0"/>
              </a:spcBef>
            </a:pPr>
            <a:r>
              <a:rPr lang="en-US" altLang="zh-CN" dirty="0">
                <a:latin typeface="等线" panose="02010600030101010101" pitchFamily="2" charset="-122"/>
              </a:rPr>
              <a:t>Adaptive Maximal Biclique Enumeration</a:t>
            </a:r>
            <a:r>
              <a:rPr lang="zh-CN" altLang="en-US" dirty="0">
                <a:latin typeface="等线" panose="02010600030101010101" pitchFamily="2" charset="-122"/>
              </a:rPr>
              <a:t>，</a:t>
            </a:r>
            <a:r>
              <a:rPr lang="en-US" altLang="zh-CN" dirty="0">
                <a:latin typeface="等线" panose="02010600030101010101" pitchFamily="2" charset="-122"/>
              </a:rPr>
              <a:t>AdaMBE</a:t>
            </a:r>
            <a:endParaRPr lang="en-US" altLang="zh-CN" dirty="0">
              <a:solidFill>
                <a:schemeClr val="tx1"/>
              </a:solidFill>
              <a:latin typeface="等线" panose="02010600030101010101" pitchFamily="2" charset="-122"/>
            </a:endParaRPr>
          </a:p>
          <a:p>
            <a:pPr>
              <a:lnSpc>
                <a:spcPct val="130000"/>
              </a:lnSpc>
              <a:spcBef>
                <a:spcPts val="0"/>
              </a:spcBef>
              <a:buFont typeface="Wingdings" panose="05000000000000000000" pitchFamily="2" charset="2"/>
              <a:buChar char="Ø"/>
            </a:pPr>
            <a:r>
              <a:rPr lang="en-US" altLang="zh-CN" sz="2400" b="1" dirty="0"/>
              <a:t> </a:t>
            </a:r>
            <a:r>
              <a:rPr lang="zh-CN" altLang="en-US" sz="2400" b="1" dirty="0"/>
              <a:t>核心思想</a:t>
            </a:r>
            <a:endParaRPr lang="en-US" altLang="zh-CN" sz="2400" b="1" dirty="0"/>
          </a:p>
          <a:p>
            <a:pPr marL="161100" lvl="1" indent="0">
              <a:lnSpc>
                <a:spcPct val="130000"/>
              </a:lnSpc>
              <a:spcBef>
                <a:spcPts val="0"/>
              </a:spcBef>
              <a:buNone/>
            </a:pPr>
            <a:r>
              <a:rPr lang="zh-CN" altLang="en-US" dirty="0"/>
              <a:t>根据极大二分团枚举的不同阶段，分别采用这两种方法。</a:t>
            </a:r>
            <a:endParaRPr lang="en-US" altLang="zh-CN" dirty="0"/>
          </a:p>
          <a:p>
            <a:pPr marL="504000" lvl="1" indent="-342900">
              <a:lnSpc>
                <a:spcPct val="130000"/>
              </a:lnSpc>
              <a:spcBef>
                <a:spcPts val="0"/>
              </a:spcBef>
            </a:pPr>
            <a:r>
              <a:rPr lang="zh-CN" altLang="en-US" dirty="0"/>
              <a:t>在原图和大计算子图中采用 </a:t>
            </a:r>
            <a:r>
              <a:rPr lang="en-US" altLang="zh-CN" dirty="0"/>
              <a:t>LCG </a:t>
            </a:r>
            <a:r>
              <a:rPr lang="zh-CN" altLang="en-US" dirty="0"/>
              <a:t>方法，利用动态缓存的计算子图提高计算效率。</a:t>
            </a:r>
            <a:endParaRPr lang="en-US" altLang="zh-CN" dirty="0"/>
          </a:p>
          <a:p>
            <a:pPr marL="504000" lvl="1" indent="-342900">
              <a:lnSpc>
                <a:spcPct val="130000"/>
              </a:lnSpc>
              <a:spcBef>
                <a:spcPts val="0"/>
              </a:spcBef>
            </a:pPr>
            <a:r>
              <a:rPr lang="zh-CN" altLang="en-US" dirty="0"/>
              <a:t>在小型计算子图中采用 </a:t>
            </a:r>
            <a:r>
              <a:rPr lang="en-US" altLang="zh-CN" dirty="0"/>
              <a:t>BDS </a:t>
            </a:r>
            <a:r>
              <a:rPr lang="zh-CN" altLang="en-US" dirty="0"/>
              <a:t>方法，通过位图加速其中的集合运算操作。</a:t>
            </a:r>
            <a:endParaRPr lang="en-US" altLang="zh-CN" dirty="0"/>
          </a:p>
          <a:p>
            <a:pPr marL="504000" lvl="1" indent="-342900">
              <a:lnSpc>
                <a:spcPct val="130000"/>
              </a:lnSpc>
              <a:spcBef>
                <a:spcPts val="0"/>
              </a:spcBef>
            </a:pPr>
            <a:endParaRPr lang="en-US" altLang="zh-CN" sz="1600" b="1" dirty="0"/>
          </a:p>
        </p:txBody>
      </p:sp>
      <p:sp>
        <p:nvSpPr>
          <p:cNvPr id="8" name="灯片编号占位符 7">
            <a:extLst>
              <a:ext uri="{FF2B5EF4-FFF2-40B4-BE49-F238E27FC236}">
                <a16:creationId xmlns:a16="http://schemas.microsoft.com/office/drawing/2014/main" id="{27BA01C5-6E76-416A-BF96-14CC487DF00E}"/>
              </a:ext>
            </a:extLst>
          </p:cNvPr>
          <p:cNvSpPr>
            <a:spLocks noGrp="1"/>
          </p:cNvSpPr>
          <p:nvPr>
            <p:ph type="sldNum" sz="quarter" idx="12"/>
          </p:nvPr>
        </p:nvSpPr>
        <p:spPr/>
        <p:txBody>
          <a:bodyPr/>
          <a:lstStyle/>
          <a:p>
            <a:fld id="{FBACCE8E-693F-4A26-8C07-7C954F1ED21F}" type="slidenum">
              <a:rPr lang="zh-CN" altLang="en-US" smtClean="0"/>
              <a:t>28</a:t>
            </a:fld>
            <a:endParaRPr lang="zh-CN" altLang="en-US"/>
          </a:p>
        </p:txBody>
      </p:sp>
    </p:spTree>
    <p:extLst>
      <p:ext uri="{BB962C8B-B14F-4D97-AF65-F5344CB8AC3E}">
        <p14:creationId xmlns:p14="http://schemas.microsoft.com/office/powerpoint/2010/main" val="3308565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34C9C"/>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1BD0B61-6394-473D-A5B2-E1F2582AD235}"/>
              </a:ext>
            </a:extLst>
          </p:cNvPr>
          <p:cNvSpPr/>
          <p:nvPr/>
        </p:nvSpPr>
        <p:spPr>
          <a:xfrm>
            <a:off x="323850" y="787400"/>
            <a:ext cx="11544300" cy="528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CE61EB0-BA5C-40B1-A610-B0CF0E0C6D78}"/>
              </a:ext>
            </a:extLst>
          </p:cNvPr>
          <p:cNvSpPr/>
          <p:nvPr/>
        </p:nvSpPr>
        <p:spPr>
          <a:xfrm>
            <a:off x="948000" y="1269000"/>
            <a:ext cx="10296000" cy="4320000"/>
          </a:xfrm>
          <a:prstGeom prst="rect">
            <a:avLst/>
          </a:prstGeom>
        </p:spPr>
        <p:txBody>
          <a:bodyPr wrap="square">
            <a:spAutoFit/>
          </a:bodyPr>
          <a:lstStyle/>
          <a:p>
            <a:pPr>
              <a:spcAft>
                <a:spcPts val="3000"/>
              </a:spcAft>
              <a:defRPr/>
            </a:pPr>
            <a:r>
              <a:rPr lang="en-US" altLang="zh-CN" sz="6000" baseline="30000" dirty="0">
                <a:solidFill>
                  <a:srgbClr val="9E0000"/>
                </a:solidFill>
                <a:latin typeface="宋体" panose="02010600030101010101" pitchFamily="2" charset="-122"/>
                <a:ea typeface="宋体" panose="02010600030101010101" pitchFamily="2" charset="-122"/>
              </a:rPr>
              <a:t>#</a:t>
            </a:r>
            <a:r>
              <a:rPr lang="en-US" altLang="zh-CN" sz="6000" baseline="-25000" dirty="0">
                <a:solidFill>
                  <a:schemeClr val="tx1">
                    <a:lumMod val="75000"/>
                    <a:lumOff val="25000"/>
                  </a:schemeClr>
                </a:solidFill>
                <a:latin typeface="宋体" panose="02010600030101010101" pitchFamily="2" charset="-122"/>
                <a:ea typeface="宋体" panose="02010600030101010101" pitchFamily="2" charset="-122"/>
              </a:rPr>
              <a:t> </a:t>
            </a:r>
            <a:r>
              <a:rPr lang="en-US" altLang="zh-CN" sz="6000" b="1" dirty="0">
                <a:solidFill>
                  <a:srgbClr val="034C9C"/>
                </a:solidFill>
                <a:latin typeface="宋体" panose="02010600030101010101" pitchFamily="2" charset="-122"/>
                <a:ea typeface="宋体" panose="02010600030101010101" pitchFamily="2" charset="-122"/>
              </a:rPr>
              <a:t>1</a:t>
            </a:r>
            <a:r>
              <a:rPr lang="en-US" altLang="zh-CN" sz="6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400" dirty="0">
                <a:solidFill>
                  <a:schemeClr val="tx1">
                    <a:lumMod val="75000"/>
                    <a:lumOff val="25000"/>
                  </a:schemeClr>
                </a:solidFill>
                <a:latin typeface="黑体" panose="02010609060101010101" pitchFamily="49" charset="-122"/>
                <a:ea typeface="黑体" panose="02010609060101010101" pitchFamily="49" charset="-122"/>
              </a:rPr>
              <a:t>绪论</a:t>
            </a:r>
            <a:endParaRPr lang="en-US" altLang="zh-CN" sz="4400" b="1" dirty="0">
              <a:solidFill>
                <a:schemeClr val="tx1">
                  <a:lumMod val="75000"/>
                  <a:lumOff val="25000"/>
                </a:schemeClr>
              </a:solidFill>
              <a:latin typeface="黑体" panose="02010609060101010101" pitchFamily="49" charset="-122"/>
              <a:ea typeface="黑体" panose="02010609060101010101" pitchFamily="49" charset="-122"/>
            </a:endParaRPr>
          </a:p>
          <a:p>
            <a:pPr marL="571500" indent="720000">
              <a:lnSpc>
                <a:spcPct val="120000"/>
              </a:lnSpc>
              <a:buFont typeface="Wingdings" panose="05000000000000000000" pitchFamily="2" charset="2"/>
              <a:buChar char="Ø"/>
              <a:defRPr/>
            </a:pPr>
            <a:r>
              <a:rPr lang="en-US" altLang="zh-CN" sz="4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研究背景与问题</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国内外研究现状</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研究挑战</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研究内容与论文组织结构</a:t>
            </a:r>
            <a:endParaRPr lang="en-US" altLang="zh-CN" sz="4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灯片编号占位符 5">
            <a:extLst>
              <a:ext uri="{FF2B5EF4-FFF2-40B4-BE49-F238E27FC236}">
                <a16:creationId xmlns:a16="http://schemas.microsoft.com/office/drawing/2014/main" id="{7C384990-E101-4575-9306-A0051CBA3AEB}"/>
              </a:ext>
            </a:extLst>
          </p:cNvPr>
          <p:cNvSpPr>
            <a:spLocks noGrp="1"/>
          </p:cNvSpPr>
          <p:nvPr>
            <p:ph type="sldNum" sz="quarter" idx="12"/>
          </p:nvPr>
        </p:nvSpPr>
        <p:spPr/>
        <p:txBody>
          <a:bodyPr/>
          <a:lstStyle/>
          <a:p>
            <a:fld id="{FBACCE8E-693F-4A26-8C07-7C954F1ED21F}" type="slidenum">
              <a:rPr lang="zh-CN" altLang="en-US" smtClean="0"/>
              <a:pPr/>
              <a:t>2</a:t>
            </a:fld>
            <a:endParaRPr lang="zh-CN" altLang="en-US" dirty="0"/>
          </a:p>
        </p:txBody>
      </p:sp>
    </p:spTree>
    <p:extLst>
      <p:ext uri="{BB962C8B-B14F-4D97-AF65-F5344CB8AC3E}">
        <p14:creationId xmlns:p14="http://schemas.microsoft.com/office/powerpoint/2010/main" val="185742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实验设置</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2" name="内容占位符 6">
            <a:extLst>
              <a:ext uri="{FF2B5EF4-FFF2-40B4-BE49-F238E27FC236}">
                <a16:creationId xmlns:a16="http://schemas.microsoft.com/office/drawing/2014/main" id="{EE0A0BE3-922B-4BA5-B840-466F28B81150}"/>
              </a:ext>
            </a:extLst>
          </p:cNvPr>
          <p:cNvSpPr txBox="1">
            <a:spLocks/>
          </p:cNvSpPr>
          <p:nvPr/>
        </p:nvSpPr>
        <p:spPr>
          <a:xfrm>
            <a:off x="678187" y="2104173"/>
            <a:ext cx="4192257" cy="4201968"/>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400" b="1" dirty="0">
                <a:solidFill>
                  <a:schemeClr val="tx1"/>
                </a:solidFill>
              </a:rPr>
              <a:t>实验</a:t>
            </a:r>
            <a:r>
              <a:rPr lang="zh-CN" altLang="en-US" sz="2400" b="1" dirty="0"/>
              <a:t>系统</a:t>
            </a:r>
            <a:endParaRPr lang="en-US" altLang="zh-CN" sz="2400" b="1" dirty="0">
              <a:solidFill>
                <a:schemeClr val="tx1"/>
              </a:solidFill>
            </a:endParaRPr>
          </a:p>
          <a:p>
            <a:pPr marL="504000" lvl="1" indent="-342900">
              <a:lnSpc>
                <a:spcPct val="130000"/>
              </a:lnSpc>
              <a:spcBef>
                <a:spcPts val="0"/>
              </a:spcBef>
            </a:pPr>
            <a:r>
              <a:rPr lang="zh-CN" altLang="en-US" dirty="0">
                <a:latin typeface="等线" panose="02010600030101010101" pitchFamily="2" charset="-122"/>
              </a:rPr>
              <a:t>一台配备有 </a:t>
            </a:r>
            <a:r>
              <a:rPr lang="en-US" altLang="zh-CN" dirty="0">
                <a:latin typeface="等线" panose="02010600030101010101" pitchFamily="2" charset="-122"/>
              </a:rPr>
              <a:t>4 </a:t>
            </a:r>
            <a:r>
              <a:rPr lang="zh-CN" altLang="en-US" dirty="0">
                <a:latin typeface="等线" panose="02010600030101010101" pitchFamily="2" charset="-122"/>
              </a:rPr>
              <a:t>个 </a:t>
            </a:r>
            <a:r>
              <a:rPr lang="en-US" altLang="zh-CN" dirty="0">
                <a:latin typeface="等线" panose="02010600030101010101" pitchFamily="2" charset="-122"/>
              </a:rPr>
              <a:t>Intel Xeon</a:t>
            </a:r>
            <a:r>
              <a:rPr lang="zh-CN" altLang="en-US" dirty="0">
                <a:latin typeface="等线" panose="02010600030101010101" pitchFamily="2" charset="-122"/>
              </a:rPr>
              <a:t>（</a:t>
            </a:r>
            <a:r>
              <a:rPr lang="en-US" altLang="zh-CN" dirty="0">
                <a:latin typeface="等线" panose="02010600030101010101" pitchFamily="2" charset="-122"/>
              </a:rPr>
              <a:t>R</a:t>
            </a:r>
            <a:r>
              <a:rPr lang="zh-CN" altLang="en-US" dirty="0">
                <a:latin typeface="等线" panose="02010600030101010101" pitchFamily="2" charset="-122"/>
              </a:rPr>
              <a:t>）</a:t>
            </a:r>
            <a:r>
              <a:rPr lang="en-US" altLang="zh-CN" dirty="0">
                <a:latin typeface="等线" panose="02010600030101010101" pitchFamily="2" charset="-122"/>
              </a:rPr>
              <a:t>Gold 5318Y2.10GHz CPU </a:t>
            </a:r>
            <a:r>
              <a:rPr lang="zh-CN" altLang="en-US" dirty="0">
                <a:latin typeface="等线" panose="02010600030101010101" pitchFamily="2" charset="-122"/>
              </a:rPr>
              <a:t>和 </a:t>
            </a:r>
            <a:r>
              <a:rPr lang="en-US" altLang="zh-CN" dirty="0">
                <a:latin typeface="等线" panose="02010600030101010101" pitchFamily="2" charset="-122"/>
              </a:rPr>
              <a:t>128GB </a:t>
            </a:r>
            <a:r>
              <a:rPr lang="zh-CN" altLang="en-US" dirty="0">
                <a:latin typeface="等线" panose="02010600030101010101" pitchFamily="2" charset="-122"/>
              </a:rPr>
              <a:t>内存的服务器，其中每个 </a:t>
            </a:r>
            <a:r>
              <a:rPr lang="en-US" altLang="zh-CN" dirty="0">
                <a:latin typeface="等线" panose="02010600030101010101" pitchFamily="2" charset="-122"/>
              </a:rPr>
              <a:t>CPU </a:t>
            </a:r>
            <a:r>
              <a:rPr lang="zh-CN" altLang="en-US" dirty="0">
                <a:latin typeface="等线" panose="02010600030101010101" pitchFamily="2" charset="-122"/>
              </a:rPr>
              <a:t>拥有 </a:t>
            </a:r>
            <a:r>
              <a:rPr lang="en-US" altLang="zh-CN" dirty="0">
                <a:latin typeface="等线" panose="02010600030101010101" pitchFamily="2" charset="-122"/>
              </a:rPr>
              <a:t>24 </a:t>
            </a:r>
            <a:r>
              <a:rPr lang="zh-CN" altLang="en-US" dirty="0">
                <a:latin typeface="等线" panose="02010600030101010101" pitchFamily="2" charset="-122"/>
              </a:rPr>
              <a:t>个计算核心，共计 </a:t>
            </a:r>
            <a:r>
              <a:rPr lang="en-US" altLang="zh-CN" dirty="0">
                <a:latin typeface="等线" panose="02010600030101010101" pitchFamily="2" charset="-122"/>
              </a:rPr>
              <a:t>96 </a:t>
            </a:r>
            <a:r>
              <a:rPr lang="zh-CN" altLang="en-US" dirty="0">
                <a:latin typeface="等线" panose="02010600030101010101" pitchFamily="2" charset="-122"/>
              </a:rPr>
              <a:t>个计算核心。 </a:t>
            </a:r>
            <a:endParaRPr lang="en-US" altLang="zh-CN" dirty="0">
              <a:solidFill>
                <a:schemeClr val="tx1"/>
              </a:solidFill>
              <a:latin typeface="等线" panose="02010600030101010101" pitchFamily="2" charset="-122"/>
            </a:endParaRPr>
          </a:p>
          <a:p>
            <a:pPr>
              <a:lnSpc>
                <a:spcPct val="130000"/>
              </a:lnSpc>
              <a:spcBef>
                <a:spcPts val="0"/>
              </a:spcBef>
              <a:buFont typeface="Wingdings" panose="05000000000000000000" pitchFamily="2" charset="2"/>
              <a:buChar char="Ø"/>
            </a:pPr>
            <a:r>
              <a:rPr lang="en-US" altLang="zh-CN" sz="2400" b="1" dirty="0"/>
              <a:t> </a:t>
            </a:r>
            <a:r>
              <a:rPr lang="zh-CN" altLang="en-US" sz="2400" b="1" dirty="0"/>
              <a:t>比较算法</a:t>
            </a:r>
          </a:p>
          <a:p>
            <a:pPr marL="504000" lvl="1" indent="-342900">
              <a:lnSpc>
                <a:spcPct val="130000"/>
              </a:lnSpc>
              <a:spcBef>
                <a:spcPts val="0"/>
              </a:spcBef>
            </a:pPr>
            <a:r>
              <a:rPr lang="en-US" altLang="zh-CN" dirty="0"/>
              <a:t>3</a:t>
            </a:r>
            <a:r>
              <a:rPr lang="zh-CN" altLang="en-US" dirty="0"/>
              <a:t>个最先进的串行算法</a:t>
            </a:r>
            <a:r>
              <a:rPr lang="en-US" altLang="zh-CN" dirty="0"/>
              <a:t>FMBE</a:t>
            </a:r>
            <a:r>
              <a:rPr lang="zh-CN" altLang="en-US" dirty="0"/>
              <a:t>、</a:t>
            </a:r>
            <a:r>
              <a:rPr lang="en-US" altLang="zh-CN" dirty="0"/>
              <a:t>PMBE</a:t>
            </a:r>
            <a:r>
              <a:rPr lang="zh-CN" altLang="en-US" dirty="0"/>
              <a:t>、</a:t>
            </a:r>
            <a:r>
              <a:rPr lang="en-US" altLang="zh-CN" dirty="0" err="1"/>
              <a:t>ooMBEA</a:t>
            </a:r>
            <a:r>
              <a:rPr lang="zh-CN" altLang="en-US" dirty="0"/>
              <a:t>和最先进的并行算法</a:t>
            </a:r>
            <a:r>
              <a:rPr lang="en-US" altLang="zh-CN" dirty="0" err="1"/>
              <a:t>ParMBE</a:t>
            </a:r>
            <a:r>
              <a:rPr lang="zh-CN" altLang="en-US" dirty="0"/>
              <a:t>。默认情况下，实验使用</a:t>
            </a:r>
            <a:r>
              <a:rPr lang="en-US" altLang="zh-CN" dirty="0"/>
              <a:t>96</a:t>
            </a:r>
            <a:r>
              <a:rPr lang="zh-CN" altLang="en-US" dirty="0"/>
              <a:t>个线程来运行 </a:t>
            </a:r>
            <a:r>
              <a:rPr lang="en-US" altLang="zh-CN" dirty="0" err="1"/>
              <a:t>ParAdaMBE</a:t>
            </a:r>
            <a:r>
              <a:rPr lang="en-US" altLang="zh-CN" dirty="0"/>
              <a:t> </a:t>
            </a:r>
            <a:r>
              <a:rPr lang="zh-CN" altLang="en-US" dirty="0"/>
              <a:t>和 </a:t>
            </a:r>
            <a:r>
              <a:rPr lang="en-US" altLang="zh-CN" dirty="0" err="1"/>
              <a:t>ParMBE</a:t>
            </a:r>
            <a:r>
              <a:rPr lang="zh-CN" altLang="en-US" dirty="0"/>
              <a:t>。</a:t>
            </a:r>
            <a:endParaRPr lang="en-US" altLang="zh-CN" dirty="0"/>
          </a:p>
        </p:txBody>
      </p:sp>
      <p:sp>
        <p:nvSpPr>
          <p:cNvPr id="9" name="灯片编号占位符 8">
            <a:extLst>
              <a:ext uri="{FF2B5EF4-FFF2-40B4-BE49-F238E27FC236}">
                <a16:creationId xmlns:a16="http://schemas.microsoft.com/office/drawing/2014/main" id="{7C76F6F6-AEE4-4726-ACEE-284E3F917E21}"/>
              </a:ext>
            </a:extLst>
          </p:cNvPr>
          <p:cNvSpPr>
            <a:spLocks noGrp="1"/>
          </p:cNvSpPr>
          <p:nvPr>
            <p:ph type="sldNum" sz="quarter" idx="12"/>
          </p:nvPr>
        </p:nvSpPr>
        <p:spPr/>
        <p:txBody>
          <a:bodyPr/>
          <a:lstStyle/>
          <a:p>
            <a:fld id="{FBACCE8E-693F-4A26-8C07-7C954F1ED21F}" type="slidenum">
              <a:rPr lang="zh-CN" altLang="en-US" smtClean="0"/>
              <a:t>29</a:t>
            </a:fld>
            <a:endParaRPr lang="zh-CN" altLang="en-US"/>
          </a:p>
        </p:txBody>
      </p:sp>
      <p:pic>
        <p:nvPicPr>
          <p:cNvPr id="2" name="图片 1">
            <a:extLst>
              <a:ext uri="{FF2B5EF4-FFF2-40B4-BE49-F238E27FC236}">
                <a16:creationId xmlns:a16="http://schemas.microsoft.com/office/drawing/2014/main" id="{2036021D-4148-4481-8374-2755239754C5}"/>
              </a:ext>
            </a:extLst>
          </p:cNvPr>
          <p:cNvPicPr>
            <a:picLocks noChangeAspect="1"/>
          </p:cNvPicPr>
          <p:nvPr/>
        </p:nvPicPr>
        <p:blipFill>
          <a:blip r:embed="rId2"/>
          <a:stretch>
            <a:fillRect/>
          </a:stretch>
        </p:blipFill>
        <p:spPr>
          <a:xfrm>
            <a:off x="4829613" y="2749930"/>
            <a:ext cx="7362387" cy="2288851"/>
          </a:xfrm>
          <a:prstGeom prst="rect">
            <a:avLst/>
          </a:prstGeom>
        </p:spPr>
      </p:pic>
    </p:spTree>
    <p:extLst>
      <p:ext uri="{BB962C8B-B14F-4D97-AF65-F5344CB8AC3E}">
        <p14:creationId xmlns:p14="http://schemas.microsoft.com/office/powerpoint/2010/main" val="3675096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整体评估</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72EE24FF-BF78-4228-A1C3-619C41C1BB24}"/>
              </a:ext>
            </a:extLst>
          </p:cNvPr>
          <p:cNvSpPr txBox="1"/>
          <p:nvPr/>
        </p:nvSpPr>
        <p:spPr>
          <a:xfrm>
            <a:off x="703841" y="5147662"/>
            <a:ext cx="10567410" cy="1569660"/>
          </a:xfrm>
          <a:prstGeom prst="rect">
            <a:avLst/>
          </a:prstGeom>
          <a:noFill/>
          <a:ln w="28575">
            <a:solidFill>
              <a:schemeClr val="tx1"/>
            </a:solidFill>
            <a:prstDash val="dash"/>
          </a:ln>
        </p:spPr>
        <p:txBody>
          <a:bodyPr wrap="square" rtlCol="0">
            <a:spAutoFit/>
          </a:bodyPr>
          <a:lstStyle/>
          <a:p>
            <a:r>
              <a:rPr lang="zh-CN" altLang="en-US" sz="2400" dirty="0">
                <a:latin typeface="仿宋" panose="02010609060101010101" pitchFamily="49" charset="-122"/>
                <a:ea typeface="仿宋" panose="02010609060101010101" pitchFamily="49" charset="-122"/>
              </a:rPr>
              <a:t>在</a:t>
            </a:r>
            <a:r>
              <a:rPr lang="zh-CN" altLang="en-US" sz="2400" dirty="0">
                <a:solidFill>
                  <a:srgbClr val="1019FE"/>
                </a:solidFill>
                <a:latin typeface="仿宋" panose="02010609060101010101" pitchFamily="49" charset="-122"/>
                <a:ea typeface="仿宋" panose="02010609060101010101" pitchFamily="49" charset="-122"/>
              </a:rPr>
              <a:t>常规数据集</a:t>
            </a:r>
            <a:r>
              <a:rPr lang="zh-CN" altLang="en-US" sz="2400" dirty="0">
                <a:latin typeface="仿宋" panose="02010609060101010101" pitchFamily="49" charset="-122"/>
                <a:ea typeface="仿宋" panose="02010609060101010101" pitchFamily="49" charset="-122"/>
              </a:rPr>
              <a:t>测试中，</a:t>
            </a:r>
            <a:r>
              <a:rPr lang="en-US" altLang="zh-CN" sz="2400" dirty="0">
                <a:latin typeface="仿宋" panose="02010609060101010101" pitchFamily="49" charset="-122"/>
                <a:ea typeface="仿宋" panose="02010609060101010101" pitchFamily="49" charset="-122"/>
              </a:rPr>
              <a:t>AdaMBE</a:t>
            </a:r>
            <a:r>
              <a:rPr lang="zh-CN" altLang="en-US" sz="2400" dirty="0">
                <a:latin typeface="仿宋" panose="02010609060101010101" pitchFamily="49" charset="-122"/>
                <a:ea typeface="仿宋" panose="02010609060101010101" pitchFamily="49" charset="-122"/>
              </a:rPr>
              <a:t>算法相比现有最优串行算法运行时间缩短了</a:t>
            </a:r>
            <a:r>
              <a:rPr lang="en-US" altLang="zh-CN" sz="2400" dirty="0">
                <a:latin typeface="仿宋" panose="02010609060101010101" pitchFamily="49" charset="-122"/>
                <a:ea typeface="仿宋" panose="02010609060101010101" pitchFamily="49" charset="-122"/>
              </a:rPr>
              <a:t>1.6-49.7</a:t>
            </a:r>
            <a:r>
              <a:rPr lang="zh-CN" altLang="en-US" sz="2400" dirty="0">
                <a:latin typeface="仿宋" panose="02010609060101010101" pitchFamily="49" charset="-122"/>
                <a:ea typeface="仿宋" panose="02010609060101010101" pitchFamily="49" charset="-122"/>
              </a:rPr>
              <a:t>倍。</a:t>
            </a:r>
            <a:r>
              <a:rPr lang="en-US" altLang="zh-CN" sz="2400" dirty="0" err="1">
                <a:latin typeface="仿宋" panose="02010609060101010101" pitchFamily="49" charset="-122"/>
                <a:ea typeface="仿宋" panose="02010609060101010101" pitchFamily="49" charset="-122"/>
              </a:rPr>
              <a:t>ParAdaMBE</a:t>
            </a:r>
            <a:r>
              <a:rPr lang="zh-CN" altLang="en-US" sz="2400" dirty="0">
                <a:latin typeface="仿宋" panose="02010609060101010101" pitchFamily="49" charset="-122"/>
                <a:ea typeface="仿宋" panose="02010609060101010101" pitchFamily="49" charset="-122"/>
              </a:rPr>
              <a:t>算法比</a:t>
            </a:r>
            <a:r>
              <a:rPr lang="en-US" altLang="zh-CN" sz="2400" dirty="0" err="1">
                <a:latin typeface="仿宋" panose="02010609060101010101" pitchFamily="49" charset="-122"/>
                <a:ea typeface="仿宋" panose="02010609060101010101" pitchFamily="49" charset="-122"/>
              </a:rPr>
              <a:t>ParMBE</a:t>
            </a:r>
            <a:r>
              <a:rPr lang="zh-CN" altLang="en-US" sz="2400" dirty="0">
                <a:latin typeface="仿宋" panose="02010609060101010101" pitchFamily="49" charset="-122"/>
                <a:ea typeface="仿宋" panose="02010609060101010101" pitchFamily="49" charset="-122"/>
              </a:rPr>
              <a:t>运行时间缩短了</a:t>
            </a:r>
            <a:r>
              <a:rPr lang="en-US" altLang="zh-CN" sz="2400" dirty="0">
                <a:latin typeface="仿宋" panose="02010609060101010101" pitchFamily="49" charset="-122"/>
                <a:ea typeface="仿宋" panose="02010609060101010101" pitchFamily="49" charset="-122"/>
              </a:rPr>
              <a:t>2.5-137.8</a:t>
            </a:r>
            <a:r>
              <a:rPr lang="zh-CN" altLang="en-US" sz="2400" dirty="0">
                <a:latin typeface="仿宋" panose="02010609060101010101" pitchFamily="49" charset="-122"/>
                <a:ea typeface="仿宋" panose="02010609060101010101" pitchFamily="49" charset="-122"/>
              </a:rPr>
              <a:t>倍。在</a:t>
            </a:r>
            <a:r>
              <a:rPr lang="zh-CN" altLang="en-US" sz="2400" dirty="0">
                <a:solidFill>
                  <a:srgbClr val="1019FE"/>
                </a:solidFill>
                <a:latin typeface="仿宋" panose="02010609060101010101" pitchFamily="49" charset="-122"/>
                <a:ea typeface="仿宋" panose="02010609060101010101" pitchFamily="49" charset="-122"/>
              </a:rPr>
              <a:t>超大数据集</a:t>
            </a:r>
            <a:r>
              <a:rPr lang="zh-CN" altLang="en-US" sz="2400" dirty="0">
                <a:latin typeface="仿宋" panose="02010609060101010101" pitchFamily="49" charset="-122"/>
                <a:ea typeface="仿宋" panose="02010609060101010101" pitchFamily="49" charset="-122"/>
              </a:rPr>
              <a:t>测试中，仅</a:t>
            </a:r>
            <a:r>
              <a:rPr lang="en-US" altLang="zh-CN" sz="2400" dirty="0">
                <a:latin typeface="仿宋" panose="02010609060101010101" pitchFamily="49" charset="-122"/>
                <a:ea typeface="仿宋" panose="02010609060101010101" pitchFamily="49" charset="-122"/>
              </a:rPr>
              <a:t>AdaMBE</a:t>
            </a:r>
            <a:r>
              <a:rPr lang="zh-CN" altLang="en-US" sz="2400" dirty="0">
                <a:latin typeface="仿宋" panose="02010609060101010101" pitchFamily="49" charset="-122"/>
                <a:ea typeface="仿宋" panose="02010609060101010101" pitchFamily="49" charset="-122"/>
              </a:rPr>
              <a:t>和</a:t>
            </a:r>
            <a:r>
              <a:rPr lang="en-US" altLang="zh-CN" sz="2400" dirty="0" err="1">
                <a:latin typeface="仿宋" panose="02010609060101010101" pitchFamily="49" charset="-122"/>
                <a:ea typeface="仿宋" panose="02010609060101010101" pitchFamily="49" charset="-122"/>
              </a:rPr>
              <a:t>ParAdaMBE</a:t>
            </a:r>
            <a:r>
              <a:rPr lang="zh-CN" altLang="en-US" sz="2400" dirty="0">
                <a:latin typeface="仿宋" panose="02010609060101010101" pitchFamily="49" charset="-122"/>
                <a:ea typeface="仿宋" panose="02010609060101010101" pitchFamily="49" charset="-122"/>
              </a:rPr>
              <a:t>在</a:t>
            </a:r>
            <a:r>
              <a:rPr lang="en-US" altLang="zh-CN" sz="2400" dirty="0">
                <a:latin typeface="仿宋" panose="02010609060101010101" pitchFamily="49" charset="-122"/>
                <a:ea typeface="仿宋" panose="02010609060101010101" pitchFamily="49" charset="-122"/>
              </a:rPr>
              <a:t>48</a:t>
            </a:r>
            <a:r>
              <a:rPr lang="zh-CN" altLang="en-US" sz="2400" dirty="0">
                <a:latin typeface="仿宋" panose="02010609060101010101" pitchFamily="49" charset="-122"/>
                <a:ea typeface="仿宋" panose="02010609060101010101" pitchFamily="49" charset="-122"/>
              </a:rPr>
              <a:t>小时内完成了对全部</a:t>
            </a:r>
            <a:r>
              <a:rPr lang="en-US" altLang="zh-CN" sz="2400" dirty="0">
                <a:solidFill>
                  <a:srgbClr val="FF0000"/>
                </a:solidFill>
                <a:latin typeface="仿宋" panose="02010609060101010101" pitchFamily="49" charset="-122"/>
                <a:ea typeface="仿宋" panose="02010609060101010101" pitchFamily="49" charset="-122"/>
              </a:rPr>
              <a:t>196</a:t>
            </a:r>
            <a:r>
              <a:rPr lang="zh-CN" altLang="en-US" sz="2400" dirty="0">
                <a:solidFill>
                  <a:srgbClr val="FF0000"/>
                </a:solidFill>
                <a:latin typeface="仿宋" panose="02010609060101010101" pitchFamily="49" charset="-122"/>
                <a:ea typeface="仿宋" panose="02010609060101010101" pitchFamily="49" charset="-122"/>
              </a:rPr>
              <a:t>亿</a:t>
            </a:r>
            <a:r>
              <a:rPr lang="zh-CN" altLang="en-US" sz="2400" dirty="0">
                <a:latin typeface="仿宋" panose="02010609060101010101" pitchFamily="49" charset="-122"/>
                <a:ea typeface="仿宋" panose="02010609060101010101" pitchFamily="49" charset="-122"/>
              </a:rPr>
              <a:t>极大二分团的枚举任务。</a:t>
            </a:r>
          </a:p>
        </p:txBody>
      </p:sp>
      <p:sp>
        <p:nvSpPr>
          <p:cNvPr id="10" name="灯片编号占位符 9">
            <a:extLst>
              <a:ext uri="{FF2B5EF4-FFF2-40B4-BE49-F238E27FC236}">
                <a16:creationId xmlns:a16="http://schemas.microsoft.com/office/drawing/2014/main" id="{7CAAB6E8-42CE-439E-B8B9-6B4713A74BC1}"/>
              </a:ext>
            </a:extLst>
          </p:cNvPr>
          <p:cNvSpPr>
            <a:spLocks noGrp="1"/>
          </p:cNvSpPr>
          <p:nvPr>
            <p:ph type="sldNum" sz="quarter" idx="12"/>
          </p:nvPr>
        </p:nvSpPr>
        <p:spPr/>
        <p:txBody>
          <a:bodyPr/>
          <a:lstStyle/>
          <a:p>
            <a:fld id="{FBACCE8E-693F-4A26-8C07-7C954F1ED21F}" type="slidenum">
              <a:rPr lang="zh-CN" altLang="en-US" smtClean="0"/>
              <a:t>30</a:t>
            </a:fld>
            <a:endParaRPr lang="zh-CN" altLang="en-US"/>
          </a:p>
        </p:txBody>
      </p:sp>
      <p:pic>
        <p:nvPicPr>
          <p:cNvPr id="3" name="图片 2">
            <a:extLst>
              <a:ext uri="{FF2B5EF4-FFF2-40B4-BE49-F238E27FC236}">
                <a16:creationId xmlns:a16="http://schemas.microsoft.com/office/drawing/2014/main" id="{368FBB02-F377-443F-A3C0-4084558A4128}"/>
              </a:ext>
            </a:extLst>
          </p:cNvPr>
          <p:cNvPicPr>
            <a:picLocks noChangeAspect="1"/>
          </p:cNvPicPr>
          <p:nvPr/>
        </p:nvPicPr>
        <p:blipFill>
          <a:blip r:embed="rId2"/>
          <a:stretch>
            <a:fillRect/>
          </a:stretch>
        </p:blipFill>
        <p:spPr>
          <a:xfrm>
            <a:off x="703842" y="1950274"/>
            <a:ext cx="5750066" cy="3041970"/>
          </a:xfrm>
          <a:prstGeom prst="rect">
            <a:avLst/>
          </a:prstGeom>
        </p:spPr>
      </p:pic>
      <p:pic>
        <p:nvPicPr>
          <p:cNvPr id="7" name="图片 6">
            <a:extLst>
              <a:ext uri="{FF2B5EF4-FFF2-40B4-BE49-F238E27FC236}">
                <a16:creationId xmlns:a16="http://schemas.microsoft.com/office/drawing/2014/main" id="{6B466CA6-E084-4B61-B798-3F64A9ED10B7}"/>
              </a:ext>
            </a:extLst>
          </p:cNvPr>
          <p:cNvPicPr>
            <a:picLocks noChangeAspect="1"/>
          </p:cNvPicPr>
          <p:nvPr/>
        </p:nvPicPr>
        <p:blipFill>
          <a:blip r:embed="rId3"/>
          <a:stretch>
            <a:fillRect/>
          </a:stretch>
        </p:blipFill>
        <p:spPr>
          <a:xfrm>
            <a:off x="7479325" y="1017035"/>
            <a:ext cx="3791926" cy="3975209"/>
          </a:xfrm>
          <a:prstGeom prst="rect">
            <a:avLst/>
          </a:prstGeom>
        </p:spPr>
      </p:pic>
    </p:spTree>
    <p:extLst>
      <p:ext uri="{BB962C8B-B14F-4D97-AF65-F5344CB8AC3E}">
        <p14:creationId xmlns:p14="http://schemas.microsoft.com/office/powerpoint/2010/main" val="666145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分解评估</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72EE24FF-BF78-4228-A1C3-619C41C1BB24}"/>
              </a:ext>
            </a:extLst>
          </p:cNvPr>
          <p:cNvSpPr txBox="1"/>
          <p:nvPr/>
        </p:nvSpPr>
        <p:spPr>
          <a:xfrm>
            <a:off x="9796070" y="1643144"/>
            <a:ext cx="2095279" cy="4154984"/>
          </a:xfrm>
          <a:prstGeom prst="rect">
            <a:avLst/>
          </a:prstGeom>
          <a:noFill/>
          <a:ln w="28575">
            <a:solidFill>
              <a:schemeClr val="tx1"/>
            </a:solidFill>
            <a:prstDash val="dash"/>
          </a:ln>
        </p:spPr>
        <p:txBody>
          <a:bodyPr wrap="square" rtlCol="0">
            <a:spAutoFit/>
          </a:bodyPr>
          <a:lstStyle/>
          <a:p>
            <a:r>
              <a:rPr lang="en-US" altLang="zh-CN" sz="2400" dirty="0">
                <a:latin typeface="仿宋" panose="02010609060101010101" pitchFamily="49" charset="-122"/>
                <a:ea typeface="仿宋" panose="02010609060101010101" pitchFamily="49" charset="-122"/>
              </a:rPr>
              <a:t>LCG</a:t>
            </a:r>
            <a:r>
              <a:rPr lang="zh-CN" altLang="en-US" sz="2400" dirty="0">
                <a:latin typeface="仿宋" panose="02010609060101010101" pitchFamily="49" charset="-122"/>
                <a:ea typeface="仿宋" panose="02010609060101010101" pitchFamily="49" charset="-122"/>
              </a:rPr>
              <a:t>方法和</a:t>
            </a:r>
            <a:r>
              <a:rPr lang="en-US" altLang="zh-CN" sz="2400" dirty="0">
                <a:latin typeface="仿宋" panose="02010609060101010101" pitchFamily="49" charset="-122"/>
                <a:ea typeface="仿宋" panose="02010609060101010101" pitchFamily="49" charset="-122"/>
              </a:rPr>
              <a:t>BDS</a:t>
            </a:r>
            <a:r>
              <a:rPr lang="zh-CN" altLang="en-US" sz="2400" dirty="0">
                <a:latin typeface="仿宋" panose="02010609060101010101" pitchFamily="49" charset="-122"/>
                <a:ea typeface="仿宋" panose="02010609060101010101" pitchFamily="49" charset="-122"/>
              </a:rPr>
              <a:t>方法</a:t>
            </a:r>
            <a:r>
              <a:rPr lang="zh-CN" altLang="en-US" sz="2400" dirty="0">
                <a:solidFill>
                  <a:srgbClr val="1019FE"/>
                </a:solidFill>
                <a:latin typeface="仿宋" panose="02010609060101010101" pitchFamily="49" charset="-122"/>
                <a:ea typeface="仿宋" panose="02010609060101010101" pitchFamily="49" charset="-122"/>
              </a:rPr>
              <a:t>均带来枚举性能提升</a:t>
            </a:r>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LCG</a:t>
            </a:r>
            <a:r>
              <a:rPr lang="zh-CN" altLang="en-US" sz="2400" dirty="0">
                <a:latin typeface="仿宋" panose="02010609060101010101" pitchFamily="49" charset="-122"/>
                <a:ea typeface="仿宋" panose="02010609060101010101" pitchFamily="49" charset="-122"/>
              </a:rPr>
              <a:t>方法对非极大二分团具有一定的</a:t>
            </a:r>
            <a:r>
              <a:rPr lang="zh-CN" altLang="en-US" sz="2400" dirty="0">
                <a:solidFill>
                  <a:srgbClr val="1019FE"/>
                </a:solidFill>
                <a:latin typeface="仿宋" panose="02010609060101010101" pitchFamily="49" charset="-122"/>
                <a:ea typeface="仿宋" panose="02010609060101010101" pitchFamily="49" charset="-122"/>
              </a:rPr>
              <a:t>剪枝作用</a:t>
            </a:r>
            <a:r>
              <a:rPr lang="zh-CN" altLang="en-US" sz="2400" dirty="0">
                <a:latin typeface="仿宋" panose="02010609060101010101" pitchFamily="49" charset="-122"/>
                <a:ea typeface="仿宋" panose="02010609060101010101" pitchFamily="49" charset="-122"/>
              </a:rPr>
              <a:t>。 </a:t>
            </a:r>
            <a:r>
              <a:rPr lang="en-US" altLang="zh-CN" sz="2400" dirty="0">
                <a:latin typeface="仿宋" panose="02010609060101010101" pitchFamily="49" charset="-122"/>
                <a:ea typeface="仿宋" panose="02010609060101010101" pitchFamily="49" charset="-122"/>
              </a:rPr>
              <a:t>BDS</a:t>
            </a:r>
            <a:r>
              <a:rPr lang="zh-CN" altLang="en-US" sz="2400" dirty="0">
                <a:latin typeface="仿宋" panose="02010609060101010101" pitchFamily="49" charset="-122"/>
                <a:ea typeface="仿宋" panose="02010609060101010101" pitchFamily="49" charset="-122"/>
              </a:rPr>
              <a:t>在大多数数据集中将</a:t>
            </a:r>
            <a:r>
              <a:rPr lang="zh-CN" altLang="en-US" sz="2400" dirty="0">
                <a:solidFill>
                  <a:srgbClr val="1019FE"/>
                </a:solidFill>
                <a:latin typeface="仿宋" panose="02010609060101010101" pitchFamily="49" charset="-122"/>
                <a:ea typeface="仿宋" panose="02010609060101010101" pitchFamily="49" charset="-122"/>
              </a:rPr>
              <a:t>小节点的运算时间缩短了 </a:t>
            </a:r>
            <a:r>
              <a:rPr lang="en-US" altLang="zh-CN" sz="2400" dirty="0">
                <a:solidFill>
                  <a:srgbClr val="1019FE"/>
                </a:solidFill>
                <a:latin typeface="仿宋" panose="02010609060101010101" pitchFamily="49" charset="-122"/>
                <a:ea typeface="仿宋" panose="02010609060101010101" pitchFamily="49" charset="-122"/>
              </a:rPr>
              <a:t>50% </a:t>
            </a:r>
            <a:r>
              <a:rPr lang="zh-CN" altLang="en-US" sz="2400" dirty="0">
                <a:solidFill>
                  <a:srgbClr val="1019FE"/>
                </a:solidFill>
                <a:latin typeface="仿宋" panose="02010609060101010101" pitchFamily="49" charset="-122"/>
                <a:ea typeface="仿宋" panose="02010609060101010101" pitchFamily="49" charset="-122"/>
              </a:rPr>
              <a:t>以上</a:t>
            </a:r>
            <a:r>
              <a:rPr lang="zh-CN" altLang="en-US" sz="2400" dirty="0">
                <a:latin typeface="仿宋" panose="02010609060101010101" pitchFamily="49" charset="-122"/>
                <a:ea typeface="仿宋" panose="02010609060101010101" pitchFamily="49" charset="-122"/>
              </a:rPr>
              <a:t>。</a:t>
            </a:r>
          </a:p>
        </p:txBody>
      </p:sp>
      <p:sp>
        <p:nvSpPr>
          <p:cNvPr id="18" name="文本框 17">
            <a:extLst>
              <a:ext uri="{FF2B5EF4-FFF2-40B4-BE49-F238E27FC236}">
                <a16:creationId xmlns:a16="http://schemas.microsoft.com/office/drawing/2014/main" id="{655848D5-1B46-4ED9-AA0B-133021AD532C}"/>
              </a:ext>
            </a:extLst>
          </p:cNvPr>
          <p:cNvSpPr txBox="1"/>
          <p:nvPr/>
        </p:nvSpPr>
        <p:spPr>
          <a:xfrm>
            <a:off x="542353" y="6306141"/>
            <a:ext cx="8881048" cy="338554"/>
          </a:xfrm>
          <a:prstGeom prst="rect">
            <a:avLst/>
          </a:prstGeom>
          <a:noFill/>
        </p:spPr>
        <p:txBody>
          <a:bodyPr wrap="square" rtlCol="0">
            <a:spAutoFit/>
          </a:bodyPr>
          <a:lstStyle/>
          <a:p>
            <a:r>
              <a:rPr lang="zh-CN" altLang="en-US" sz="1600" dirty="0">
                <a:solidFill>
                  <a:schemeClr val="bg1">
                    <a:lumMod val="50000"/>
                  </a:schemeClr>
                </a:solidFill>
                <a:latin typeface="仿宋" panose="02010609060101010101" pitchFamily="49" charset="-122"/>
                <a:ea typeface="仿宋" panose="02010609060101010101" pitchFamily="49" charset="-122"/>
              </a:rPr>
              <a:t>注：</a:t>
            </a:r>
            <a:r>
              <a:rPr lang="en-US" altLang="zh-CN" sz="1600" dirty="0">
                <a:solidFill>
                  <a:schemeClr val="bg1">
                    <a:lumMod val="50000"/>
                  </a:schemeClr>
                </a:solidFill>
                <a:latin typeface="仿宋" panose="02010609060101010101" pitchFamily="49" charset="-122"/>
                <a:ea typeface="仿宋" panose="02010609060101010101" pitchFamily="49" charset="-122"/>
              </a:rPr>
              <a:t>AdaMBE-</a:t>
            </a:r>
            <a:r>
              <a:rPr lang="en-US" altLang="zh-CN" sz="1600" dirty="0" err="1">
                <a:solidFill>
                  <a:schemeClr val="bg1">
                    <a:lumMod val="50000"/>
                  </a:schemeClr>
                </a:solidFill>
                <a:latin typeface="仿宋" panose="02010609060101010101" pitchFamily="49" charset="-122"/>
                <a:ea typeface="仿宋" panose="02010609060101010101" pitchFamily="49" charset="-122"/>
              </a:rPr>
              <a:t>LCG,AdaMBE</a:t>
            </a:r>
            <a:r>
              <a:rPr lang="en-US" altLang="zh-CN" sz="1600" dirty="0">
                <a:solidFill>
                  <a:schemeClr val="bg1">
                    <a:lumMod val="50000"/>
                  </a:schemeClr>
                </a:solidFill>
                <a:latin typeface="仿宋" panose="02010609060101010101" pitchFamily="49" charset="-122"/>
                <a:ea typeface="仿宋" panose="02010609060101010101" pitchFamily="49" charset="-122"/>
              </a:rPr>
              <a:t>-BDS</a:t>
            </a:r>
            <a:r>
              <a:rPr lang="zh-CN" altLang="en-US" sz="1600" dirty="0">
                <a:solidFill>
                  <a:schemeClr val="bg1">
                    <a:lumMod val="50000"/>
                  </a:schemeClr>
                </a:solidFill>
                <a:latin typeface="仿宋" panose="02010609060101010101" pitchFamily="49" charset="-122"/>
                <a:ea typeface="仿宋" panose="02010609060101010101" pitchFamily="49" charset="-122"/>
              </a:rPr>
              <a:t>分别表示在基准算法上分别应用</a:t>
            </a:r>
            <a:r>
              <a:rPr lang="en-US" altLang="zh-CN" sz="1600" dirty="0">
                <a:solidFill>
                  <a:schemeClr val="bg1">
                    <a:lumMod val="50000"/>
                  </a:schemeClr>
                </a:solidFill>
                <a:latin typeface="仿宋" panose="02010609060101010101" pitchFamily="49" charset="-122"/>
                <a:ea typeface="仿宋" panose="02010609060101010101" pitchFamily="49" charset="-122"/>
              </a:rPr>
              <a:t>LCG</a:t>
            </a:r>
            <a:r>
              <a:rPr lang="zh-CN" altLang="en-US" sz="1600" dirty="0">
                <a:solidFill>
                  <a:schemeClr val="bg1">
                    <a:lumMod val="50000"/>
                  </a:schemeClr>
                </a:solidFill>
                <a:latin typeface="仿宋" panose="02010609060101010101" pitchFamily="49" charset="-122"/>
                <a:ea typeface="仿宋" panose="02010609060101010101" pitchFamily="49" charset="-122"/>
              </a:rPr>
              <a:t>和</a:t>
            </a:r>
            <a:r>
              <a:rPr lang="en-US" altLang="zh-CN" sz="1600" dirty="0">
                <a:solidFill>
                  <a:schemeClr val="bg1">
                    <a:lumMod val="50000"/>
                  </a:schemeClr>
                </a:solidFill>
                <a:latin typeface="仿宋" panose="02010609060101010101" pitchFamily="49" charset="-122"/>
                <a:ea typeface="仿宋" panose="02010609060101010101" pitchFamily="49" charset="-122"/>
              </a:rPr>
              <a:t>BDS</a:t>
            </a:r>
            <a:r>
              <a:rPr lang="zh-CN" altLang="en-US" sz="1600" dirty="0">
                <a:solidFill>
                  <a:schemeClr val="bg1">
                    <a:lumMod val="50000"/>
                  </a:schemeClr>
                </a:solidFill>
                <a:latin typeface="仿宋" panose="02010609060101010101" pitchFamily="49" charset="-122"/>
                <a:ea typeface="仿宋" panose="02010609060101010101" pitchFamily="49" charset="-122"/>
              </a:rPr>
              <a:t>方法所产生的变种</a:t>
            </a:r>
          </a:p>
        </p:txBody>
      </p:sp>
      <p:sp>
        <p:nvSpPr>
          <p:cNvPr id="9" name="灯片编号占位符 8">
            <a:extLst>
              <a:ext uri="{FF2B5EF4-FFF2-40B4-BE49-F238E27FC236}">
                <a16:creationId xmlns:a16="http://schemas.microsoft.com/office/drawing/2014/main" id="{D989DAA7-7E0A-448F-A2A7-1190181CB3DF}"/>
              </a:ext>
            </a:extLst>
          </p:cNvPr>
          <p:cNvSpPr>
            <a:spLocks noGrp="1"/>
          </p:cNvSpPr>
          <p:nvPr>
            <p:ph type="sldNum" sz="quarter" idx="12"/>
          </p:nvPr>
        </p:nvSpPr>
        <p:spPr/>
        <p:txBody>
          <a:bodyPr/>
          <a:lstStyle/>
          <a:p>
            <a:fld id="{FBACCE8E-693F-4A26-8C07-7C954F1ED21F}" type="slidenum">
              <a:rPr lang="zh-CN" altLang="en-US" smtClean="0"/>
              <a:t>31</a:t>
            </a:fld>
            <a:endParaRPr lang="zh-CN" altLang="en-US"/>
          </a:p>
        </p:txBody>
      </p:sp>
      <p:pic>
        <p:nvPicPr>
          <p:cNvPr id="2" name="图片 1">
            <a:extLst>
              <a:ext uri="{FF2B5EF4-FFF2-40B4-BE49-F238E27FC236}">
                <a16:creationId xmlns:a16="http://schemas.microsoft.com/office/drawing/2014/main" id="{37070F86-6215-4C2B-91B7-1450B452E85C}"/>
              </a:ext>
            </a:extLst>
          </p:cNvPr>
          <p:cNvPicPr>
            <a:picLocks noChangeAspect="1"/>
          </p:cNvPicPr>
          <p:nvPr/>
        </p:nvPicPr>
        <p:blipFill>
          <a:blip r:embed="rId2"/>
          <a:stretch>
            <a:fillRect/>
          </a:stretch>
        </p:blipFill>
        <p:spPr>
          <a:xfrm>
            <a:off x="300650" y="2110106"/>
            <a:ext cx="4441650" cy="2032307"/>
          </a:xfrm>
          <a:prstGeom prst="rect">
            <a:avLst/>
          </a:prstGeom>
        </p:spPr>
      </p:pic>
      <p:pic>
        <p:nvPicPr>
          <p:cNvPr id="4" name="图片 3">
            <a:extLst>
              <a:ext uri="{FF2B5EF4-FFF2-40B4-BE49-F238E27FC236}">
                <a16:creationId xmlns:a16="http://schemas.microsoft.com/office/drawing/2014/main" id="{50407658-8897-467B-8393-E46C1D846024}"/>
              </a:ext>
            </a:extLst>
          </p:cNvPr>
          <p:cNvPicPr>
            <a:picLocks noChangeAspect="1"/>
          </p:cNvPicPr>
          <p:nvPr/>
        </p:nvPicPr>
        <p:blipFill>
          <a:blip r:embed="rId3"/>
          <a:stretch>
            <a:fillRect/>
          </a:stretch>
        </p:blipFill>
        <p:spPr>
          <a:xfrm>
            <a:off x="300651" y="4229915"/>
            <a:ext cx="4444686" cy="1965860"/>
          </a:xfrm>
          <a:prstGeom prst="rect">
            <a:avLst/>
          </a:prstGeom>
        </p:spPr>
      </p:pic>
      <p:pic>
        <p:nvPicPr>
          <p:cNvPr id="7" name="图片 6">
            <a:extLst>
              <a:ext uri="{FF2B5EF4-FFF2-40B4-BE49-F238E27FC236}">
                <a16:creationId xmlns:a16="http://schemas.microsoft.com/office/drawing/2014/main" id="{27BDF948-326F-4695-96EF-DFCCF79C461A}"/>
              </a:ext>
            </a:extLst>
          </p:cNvPr>
          <p:cNvPicPr>
            <a:picLocks noChangeAspect="1"/>
          </p:cNvPicPr>
          <p:nvPr/>
        </p:nvPicPr>
        <p:blipFill>
          <a:blip r:embed="rId4"/>
          <a:stretch>
            <a:fillRect/>
          </a:stretch>
        </p:blipFill>
        <p:spPr>
          <a:xfrm>
            <a:off x="4826001" y="1916519"/>
            <a:ext cx="4512732" cy="2194463"/>
          </a:xfrm>
          <a:prstGeom prst="rect">
            <a:avLst/>
          </a:prstGeom>
        </p:spPr>
      </p:pic>
      <p:pic>
        <p:nvPicPr>
          <p:cNvPr id="8" name="图片 7">
            <a:extLst>
              <a:ext uri="{FF2B5EF4-FFF2-40B4-BE49-F238E27FC236}">
                <a16:creationId xmlns:a16="http://schemas.microsoft.com/office/drawing/2014/main" id="{A81F5AED-F7EA-4BFA-84E4-B4417B1A050D}"/>
              </a:ext>
            </a:extLst>
          </p:cNvPr>
          <p:cNvPicPr>
            <a:picLocks noChangeAspect="1"/>
          </p:cNvPicPr>
          <p:nvPr/>
        </p:nvPicPr>
        <p:blipFill>
          <a:blip r:embed="rId5"/>
          <a:stretch>
            <a:fillRect/>
          </a:stretch>
        </p:blipFill>
        <p:spPr>
          <a:xfrm>
            <a:off x="4982877" y="4142413"/>
            <a:ext cx="4216155" cy="2007693"/>
          </a:xfrm>
          <a:prstGeom prst="rect">
            <a:avLst/>
          </a:prstGeom>
        </p:spPr>
      </p:pic>
    </p:spTree>
    <p:extLst>
      <p:ext uri="{BB962C8B-B14F-4D97-AF65-F5344CB8AC3E}">
        <p14:creationId xmlns:p14="http://schemas.microsoft.com/office/powerpoint/2010/main" val="915433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敏感性测试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72EE24FF-BF78-4228-A1C3-619C41C1BB24}"/>
              </a:ext>
            </a:extLst>
          </p:cNvPr>
          <p:cNvSpPr txBox="1"/>
          <p:nvPr/>
        </p:nvSpPr>
        <p:spPr>
          <a:xfrm>
            <a:off x="1575909" y="5642963"/>
            <a:ext cx="9015892" cy="461665"/>
          </a:xfrm>
          <a:prstGeom prst="rect">
            <a:avLst/>
          </a:prstGeom>
          <a:noFill/>
          <a:ln w="28575">
            <a:solidFill>
              <a:schemeClr val="tx1"/>
            </a:solidFill>
            <a:prstDash val="dash"/>
          </a:ln>
        </p:spPr>
        <p:txBody>
          <a:bodyPr wrap="square" rtlCol="0">
            <a:spAutoFit/>
          </a:bodyPr>
          <a:lstStyle/>
          <a:p>
            <a:r>
              <a:rPr lang="en-US" altLang="zh-CN" sz="2400" dirty="0" err="1">
                <a:latin typeface="仿宋" panose="02010609060101010101" pitchFamily="49" charset="-122"/>
                <a:ea typeface="仿宋" panose="02010609060101010101" pitchFamily="49" charset="-122"/>
              </a:rPr>
              <a:t>AdaMBE</a:t>
            </a:r>
            <a:r>
              <a:rPr lang="zh-CN" altLang="en-US" sz="2400" dirty="0">
                <a:latin typeface="仿宋" panose="02010609060101010101" pitchFamily="49" charset="-122"/>
                <a:ea typeface="仿宋" panose="02010609060101010101" pitchFamily="49" charset="-122"/>
              </a:rPr>
              <a:t>算法相较于已有算法在</a:t>
            </a:r>
            <a:r>
              <a:rPr lang="zh-CN" altLang="en-US" sz="2400" dirty="0">
                <a:solidFill>
                  <a:srgbClr val="1019FE"/>
                </a:solidFill>
                <a:latin typeface="仿宋" panose="02010609060101010101" pitchFamily="49" charset="-122"/>
                <a:ea typeface="仿宋" panose="02010609060101010101" pitchFamily="49" charset="-122"/>
              </a:rPr>
              <a:t>可扩展性</a:t>
            </a:r>
            <a:r>
              <a:rPr lang="zh-CN" altLang="en-US" sz="2400" dirty="0">
                <a:latin typeface="仿宋" panose="02010609060101010101" pitchFamily="49" charset="-122"/>
                <a:ea typeface="仿宋" panose="02010609060101010101" pitchFamily="49" charset="-122"/>
              </a:rPr>
              <a:t>和</a:t>
            </a:r>
            <a:r>
              <a:rPr lang="zh-CN" altLang="en-US" sz="2400" dirty="0">
                <a:solidFill>
                  <a:srgbClr val="1019FE"/>
                </a:solidFill>
                <a:latin typeface="仿宋" panose="02010609060101010101" pitchFamily="49" charset="-122"/>
                <a:ea typeface="仿宋" panose="02010609060101010101" pitchFamily="49" charset="-122"/>
              </a:rPr>
              <a:t>并行性</a:t>
            </a:r>
            <a:r>
              <a:rPr lang="zh-CN" altLang="en-US" sz="2400" dirty="0">
                <a:latin typeface="仿宋" panose="02010609060101010101" pitchFamily="49" charset="-122"/>
                <a:ea typeface="仿宋" panose="02010609060101010101" pitchFamily="49" charset="-122"/>
              </a:rPr>
              <a:t>上具有明显优势。</a:t>
            </a:r>
          </a:p>
        </p:txBody>
      </p:sp>
      <p:sp>
        <p:nvSpPr>
          <p:cNvPr id="10" name="灯片编号占位符 9">
            <a:extLst>
              <a:ext uri="{FF2B5EF4-FFF2-40B4-BE49-F238E27FC236}">
                <a16:creationId xmlns:a16="http://schemas.microsoft.com/office/drawing/2014/main" id="{F05293D8-8536-4F12-9A30-7A6586A9DBD2}"/>
              </a:ext>
            </a:extLst>
          </p:cNvPr>
          <p:cNvSpPr>
            <a:spLocks noGrp="1"/>
          </p:cNvSpPr>
          <p:nvPr>
            <p:ph type="sldNum" sz="quarter" idx="12"/>
          </p:nvPr>
        </p:nvSpPr>
        <p:spPr/>
        <p:txBody>
          <a:bodyPr/>
          <a:lstStyle/>
          <a:p>
            <a:fld id="{FBACCE8E-693F-4A26-8C07-7C954F1ED21F}" type="slidenum">
              <a:rPr lang="zh-CN" altLang="en-US" smtClean="0"/>
              <a:t>32</a:t>
            </a:fld>
            <a:endParaRPr lang="zh-CN" altLang="en-US"/>
          </a:p>
        </p:txBody>
      </p:sp>
      <p:pic>
        <p:nvPicPr>
          <p:cNvPr id="3" name="图片 2">
            <a:extLst>
              <a:ext uri="{FF2B5EF4-FFF2-40B4-BE49-F238E27FC236}">
                <a16:creationId xmlns:a16="http://schemas.microsoft.com/office/drawing/2014/main" id="{47502C01-EAAA-4FD7-B81B-64EEC22E55B5}"/>
              </a:ext>
            </a:extLst>
          </p:cNvPr>
          <p:cNvPicPr>
            <a:picLocks noChangeAspect="1"/>
          </p:cNvPicPr>
          <p:nvPr/>
        </p:nvPicPr>
        <p:blipFill>
          <a:blip r:embed="rId2"/>
          <a:stretch>
            <a:fillRect/>
          </a:stretch>
        </p:blipFill>
        <p:spPr>
          <a:xfrm>
            <a:off x="591477" y="2734163"/>
            <a:ext cx="4723872" cy="2459432"/>
          </a:xfrm>
          <a:prstGeom prst="rect">
            <a:avLst/>
          </a:prstGeom>
        </p:spPr>
      </p:pic>
      <p:pic>
        <p:nvPicPr>
          <p:cNvPr id="7" name="图片 6">
            <a:extLst>
              <a:ext uri="{FF2B5EF4-FFF2-40B4-BE49-F238E27FC236}">
                <a16:creationId xmlns:a16="http://schemas.microsoft.com/office/drawing/2014/main" id="{F26C57FF-0096-4E28-986F-CF9BA16FAB69}"/>
              </a:ext>
            </a:extLst>
          </p:cNvPr>
          <p:cNvPicPr>
            <a:picLocks noChangeAspect="1"/>
          </p:cNvPicPr>
          <p:nvPr/>
        </p:nvPicPr>
        <p:blipFill>
          <a:blip r:embed="rId3"/>
          <a:stretch>
            <a:fillRect/>
          </a:stretch>
        </p:blipFill>
        <p:spPr>
          <a:xfrm>
            <a:off x="5383992" y="2734163"/>
            <a:ext cx="6410076" cy="2680118"/>
          </a:xfrm>
          <a:prstGeom prst="rect">
            <a:avLst/>
          </a:prstGeom>
        </p:spPr>
      </p:pic>
    </p:spTree>
    <p:extLst>
      <p:ext uri="{BB962C8B-B14F-4D97-AF65-F5344CB8AC3E}">
        <p14:creationId xmlns:p14="http://schemas.microsoft.com/office/powerpoint/2010/main" val="163993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本章小结</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17" name="矩形 16">
            <a:extLst>
              <a:ext uri="{FF2B5EF4-FFF2-40B4-BE49-F238E27FC236}">
                <a16:creationId xmlns:a16="http://schemas.microsoft.com/office/drawing/2014/main" id="{C0BD0A23-06E2-40F0-A9DE-D9997D3A39D0}"/>
              </a:ext>
            </a:extLst>
          </p:cNvPr>
          <p:cNvSpPr/>
          <p:nvPr/>
        </p:nvSpPr>
        <p:spPr>
          <a:xfrm>
            <a:off x="323850" y="2232000"/>
            <a:ext cx="10296000" cy="2637069"/>
          </a:xfrm>
          <a:prstGeom prst="rect">
            <a:avLst/>
          </a:prstGeom>
        </p:spPr>
        <p:txBody>
          <a:bodyPr wrap="square">
            <a:spAutoFit/>
          </a:bodyPr>
          <a:lstStyle/>
          <a:p>
            <a:pPr marL="571500" indent="720000">
              <a:lnSpc>
                <a:spcPct val="120000"/>
              </a:lnSpc>
              <a:buFont typeface="Wingdings" panose="05000000000000000000" pitchFamily="2" charset="2"/>
              <a:buChar char="Ø"/>
              <a:defRPr/>
            </a:pPr>
            <a:r>
              <a:rPr lang="zh-CN" altLang="en-US" sz="2800" dirty="0">
                <a:solidFill>
                  <a:schemeClr val="tx1">
                    <a:lumMod val="75000"/>
                    <a:lumOff val="25000"/>
                  </a:schemeClr>
                </a:solidFill>
                <a:ea typeface="宋体" panose="02010600030101010101" pitchFamily="2" charset="-122"/>
              </a:rPr>
              <a:t>提出局部计算子图的优化方法（</a:t>
            </a:r>
            <a:r>
              <a:rPr lang="en-US" altLang="zh-CN" sz="2800" dirty="0">
                <a:solidFill>
                  <a:srgbClr val="FF0000"/>
                </a:solidFill>
                <a:ea typeface="宋体" panose="02010600030101010101" pitchFamily="2" charset="-122"/>
              </a:rPr>
              <a:t>LCG</a:t>
            </a:r>
            <a:r>
              <a:rPr lang="zh-CN" altLang="en-US" sz="2800" dirty="0">
                <a:solidFill>
                  <a:schemeClr val="tx1">
                    <a:lumMod val="75000"/>
                    <a:lumOff val="25000"/>
                  </a:schemeClr>
                </a:solidFill>
                <a:ea typeface="宋体" panose="02010600030101010101" pitchFamily="2" charset="-122"/>
              </a:rPr>
              <a:t>）。</a:t>
            </a:r>
            <a:endParaRPr lang="en-US" altLang="zh-CN" sz="2800" dirty="0">
              <a:solidFill>
                <a:schemeClr val="tx1">
                  <a:lumMod val="75000"/>
                  <a:lumOff val="25000"/>
                </a:schemeClr>
              </a:solidFill>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2800" dirty="0">
                <a:solidFill>
                  <a:schemeClr val="tx1">
                    <a:lumMod val="75000"/>
                    <a:lumOff val="25000"/>
                  </a:schemeClr>
                </a:solidFill>
                <a:ea typeface="宋体" panose="02010600030101010101" pitchFamily="2" charset="-122"/>
              </a:rPr>
              <a:t>基于位图的动态子图</a:t>
            </a:r>
            <a:r>
              <a:rPr lang="zh-CN" altLang="en-US" sz="2800" dirty="0">
                <a:solidFill>
                  <a:schemeClr val="tx1">
                    <a:lumMod val="75000"/>
                    <a:lumOff val="25000"/>
                  </a:schemeClr>
                </a:solidFill>
                <a:ea typeface="宋体" panose="02010600030101010101" pitchFamily="2" charset="-122"/>
                <a:cs typeface="Times New Roman" panose="02020603050405020304" pitchFamily="18" charset="0"/>
              </a:rPr>
              <a:t>（</a:t>
            </a:r>
            <a:r>
              <a:rPr lang="en-US" altLang="zh-CN" sz="2800" dirty="0">
                <a:solidFill>
                  <a:srgbClr val="FF0000"/>
                </a:solidFill>
                <a:ea typeface="宋体" panose="02010600030101010101" pitchFamily="2" charset="-122"/>
                <a:cs typeface="Times New Roman" panose="02020603050405020304" pitchFamily="18" charset="0"/>
              </a:rPr>
              <a:t>BDS</a:t>
            </a:r>
            <a:r>
              <a:rPr lang="zh-CN" altLang="en-US" sz="2800" dirty="0">
                <a:solidFill>
                  <a:schemeClr val="tx1">
                    <a:lumMod val="75000"/>
                    <a:lumOff val="25000"/>
                  </a:schemeClr>
                </a:solidFill>
                <a:ea typeface="宋体" panose="02010600030101010101" pitchFamily="2" charset="-122"/>
                <a:cs typeface="Times New Roman" panose="02020603050405020304" pitchFamily="18" charset="0"/>
              </a:rPr>
              <a:t>）。</a:t>
            </a:r>
            <a:endParaRPr lang="en-US" altLang="zh-CN" sz="2800" dirty="0">
              <a:solidFill>
                <a:schemeClr val="tx1">
                  <a:lumMod val="75000"/>
                  <a:lumOff val="25000"/>
                </a:schemeClr>
              </a:solidFill>
              <a:ea typeface="宋体" panose="02010600030101010101" pitchFamily="2" charset="-122"/>
              <a:cs typeface="Times New Roman" panose="02020603050405020304" pitchFamily="18" charset="0"/>
            </a:endParaRPr>
          </a:p>
          <a:p>
            <a:pPr marL="571500" indent="720000">
              <a:lnSpc>
                <a:spcPct val="120000"/>
              </a:lnSpc>
              <a:buFont typeface="Wingdings" panose="05000000000000000000" pitchFamily="2" charset="2"/>
              <a:buChar char="Ø"/>
              <a:defRPr/>
            </a:pPr>
            <a:r>
              <a:rPr lang="zh-CN" altLang="en-US" sz="2800" dirty="0">
                <a:solidFill>
                  <a:schemeClr val="tx1">
                    <a:lumMod val="75000"/>
                    <a:lumOff val="25000"/>
                  </a:schemeClr>
                </a:solidFill>
                <a:ea typeface="宋体" panose="02010600030101010101" pitchFamily="2" charset="-122"/>
              </a:rPr>
              <a:t>结合</a:t>
            </a:r>
            <a:r>
              <a:rPr lang="en-US" altLang="zh-CN" sz="2800" dirty="0">
                <a:solidFill>
                  <a:schemeClr val="tx1">
                    <a:lumMod val="75000"/>
                    <a:lumOff val="25000"/>
                  </a:schemeClr>
                </a:solidFill>
                <a:ea typeface="宋体" panose="02010600030101010101" pitchFamily="2" charset="-122"/>
              </a:rPr>
              <a:t>LCG</a:t>
            </a:r>
            <a:r>
              <a:rPr lang="zh-CN" altLang="en-US" sz="2800" dirty="0">
                <a:solidFill>
                  <a:schemeClr val="tx1">
                    <a:lumMod val="75000"/>
                    <a:lumOff val="25000"/>
                  </a:schemeClr>
                </a:solidFill>
                <a:ea typeface="宋体" panose="02010600030101010101" pitchFamily="2" charset="-122"/>
              </a:rPr>
              <a:t>和</a:t>
            </a:r>
            <a:r>
              <a:rPr lang="en-US" altLang="zh-CN" sz="2800" dirty="0">
                <a:solidFill>
                  <a:schemeClr val="tx1">
                    <a:lumMod val="75000"/>
                    <a:lumOff val="25000"/>
                  </a:schemeClr>
                </a:solidFill>
                <a:ea typeface="宋体" panose="02010600030101010101" pitchFamily="2" charset="-122"/>
              </a:rPr>
              <a:t>BDS</a:t>
            </a:r>
            <a:r>
              <a:rPr lang="zh-CN" altLang="en-US" sz="2800" dirty="0">
                <a:solidFill>
                  <a:schemeClr val="tx1">
                    <a:lumMod val="75000"/>
                    <a:lumOff val="25000"/>
                  </a:schemeClr>
                </a:solidFill>
                <a:ea typeface="宋体" panose="02010600030101010101" pitchFamily="2" charset="-122"/>
              </a:rPr>
              <a:t>方法，形成高效的</a:t>
            </a:r>
            <a:r>
              <a:rPr lang="en-US" altLang="zh-CN" sz="2800" dirty="0">
                <a:solidFill>
                  <a:srgbClr val="FF0000"/>
                </a:solidFill>
                <a:ea typeface="宋体" panose="02010600030101010101" pitchFamily="2" charset="-122"/>
              </a:rPr>
              <a:t>AdaMBE</a:t>
            </a:r>
            <a:r>
              <a:rPr lang="zh-CN" altLang="en-US" sz="2800" dirty="0">
                <a:solidFill>
                  <a:schemeClr val="tx1">
                    <a:lumMod val="75000"/>
                    <a:lumOff val="25000"/>
                  </a:schemeClr>
                </a:solidFill>
                <a:ea typeface="宋体" panose="02010600030101010101" pitchFamily="2" charset="-122"/>
              </a:rPr>
              <a:t>算法。该算法有效</a:t>
            </a:r>
            <a:r>
              <a:rPr lang="zh-CN" altLang="en-US" sz="2800" dirty="0">
                <a:solidFill>
                  <a:srgbClr val="1019FE"/>
                </a:solidFill>
                <a:ea typeface="宋体" panose="02010600030101010101" pitchFamily="2" charset="-122"/>
              </a:rPr>
              <a:t>解决极大二分团枚举问题中计算不规则、静态数据结构低效的挑战。</a:t>
            </a:r>
            <a:endParaRPr lang="en-US" altLang="zh-CN" sz="2800" dirty="0">
              <a:solidFill>
                <a:schemeClr val="tx1">
                  <a:lumMod val="75000"/>
                  <a:lumOff val="25000"/>
                </a:schemeClr>
              </a:solidFill>
              <a:ea typeface="宋体" panose="02010600030101010101" pitchFamily="2" charset="-122"/>
            </a:endParaRPr>
          </a:p>
        </p:txBody>
      </p:sp>
      <p:sp>
        <p:nvSpPr>
          <p:cNvPr id="9" name="灯片编号占位符 8">
            <a:extLst>
              <a:ext uri="{FF2B5EF4-FFF2-40B4-BE49-F238E27FC236}">
                <a16:creationId xmlns:a16="http://schemas.microsoft.com/office/drawing/2014/main" id="{47846057-392C-4FB5-B994-840A3F964AE1}"/>
              </a:ext>
            </a:extLst>
          </p:cNvPr>
          <p:cNvSpPr>
            <a:spLocks noGrp="1"/>
          </p:cNvSpPr>
          <p:nvPr>
            <p:ph type="sldNum" sz="quarter" idx="12"/>
          </p:nvPr>
        </p:nvSpPr>
        <p:spPr/>
        <p:txBody>
          <a:bodyPr/>
          <a:lstStyle/>
          <a:p>
            <a:fld id="{FBACCE8E-693F-4A26-8C07-7C954F1ED21F}" type="slidenum">
              <a:rPr lang="zh-CN" altLang="en-US" smtClean="0"/>
              <a:t>33</a:t>
            </a:fld>
            <a:endParaRPr lang="zh-CN" altLang="en-US"/>
          </a:p>
        </p:txBody>
      </p:sp>
    </p:spTree>
    <p:extLst>
      <p:ext uri="{BB962C8B-B14F-4D97-AF65-F5344CB8AC3E}">
        <p14:creationId xmlns:p14="http://schemas.microsoft.com/office/powerpoint/2010/main" val="1148190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34C9C"/>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D29CD05D-C593-4233-976C-8F2750DAA374}"/>
              </a:ext>
            </a:extLst>
          </p:cNvPr>
          <p:cNvSpPr/>
          <p:nvPr/>
        </p:nvSpPr>
        <p:spPr>
          <a:xfrm>
            <a:off x="323850" y="787400"/>
            <a:ext cx="11544300" cy="528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C3ABAE7-5677-49F9-86A7-8F9619517617}"/>
              </a:ext>
            </a:extLst>
          </p:cNvPr>
          <p:cNvSpPr/>
          <p:nvPr/>
        </p:nvSpPr>
        <p:spPr>
          <a:xfrm>
            <a:off x="947999" y="1269000"/>
            <a:ext cx="10727533" cy="4256935"/>
          </a:xfrm>
          <a:prstGeom prst="rect">
            <a:avLst/>
          </a:prstGeom>
        </p:spPr>
        <p:txBody>
          <a:bodyPr wrap="square">
            <a:spAutoFit/>
          </a:bodyPr>
          <a:lstStyle/>
          <a:p>
            <a:pPr>
              <a:spcAft>
                <a:spcPts val="3000"/>
              </a:spcAft>
              <a:defRPr/>
            </a:pPr>
            <a:r>
              <a:rPr lang="en-US" altLang="zh-CN" sz="6000" baseline="30000" dirty="0">
                <a:solidFill>
                  <a:srgbClr val="9E0000"/>
                </a:solidFill>
                <a:latin typeface="宋体" panose="02010600030101010101" pitchFamily="2" charset="-122"/>
                <a:ea typeface="宋体" panose="02010600030101010101" pitchFamily="2" charset="-122"/>
              </a:rPr>
              <a:t>#</a:t>
            </a:r>
            <a:r>
              <a:rPr lang="en-US" altLang="zh-CN" sz="6000" baseline="-25000" dirty="0">
                <a:solidFill>
                  <a:schemeClr val="tx1">
                    <a:lumMod val="75000"/>
                    <a:lumOff val="25000"/>
                  </a:schemeClr>
                </a:solidFill>
                <a:latin typeface="宋体" panose="02010600030101010101" pitchFamily="2" charset="-122"/>
                <a:ea typeface="宋体" panose="02010600030101010101" pitchFamily="2" charset="-122"/>
              </a:rPr>
              <a:t> </a:t>
            </a:r>
            <a:r>
              <a:rPr lang="en-US" altLang="zh-CN" sz="6000" b="1" dirty="0">
                <a:solidFill>
                  <a:srgbClr val="034C9C"/>
                </a:solidFill>
                <a:latin typeface="宋体" panose="02010600030101010101" pitchFamily="2" charset="-122"/>
                <a:ea typeface="宋体" panose="02010600030101010101" pitchFamily="2" charset="-122"/>
              </a:rPr>
              <a:t>4</a:t>
            </a:r>
            <a:r>
              <a:rPr lang="en-US" altLang="zh-CN" sz="6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4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4400" dirty="0">
                <a:solidFill>
                  <a:schemeClr val="tx1">
                    <a:lumMod val="75000"/>
                    <a:lumOff val="25000"/>
                  </a:schemeClr>
                </a:solidFill>
                <a:latin typeface="等线" panose="02010600030101010101" pitchFamily="2" charset="-122"/>
                <a:ea typeface="黑体" panose="02010609060101010101" pitchFamily="49" charset="-122"/>
                <a:cs typeface="Arial" panose="020B0604020202020204" pitchFamily="34" charset="0"/>
              </a:rPr>
              <a:t>GPU</a:t>
            </a:r>
            <a:r>
              <a:rPr lang="zh-CN" altLang="en-US" sz="44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endParaRPr lang="en-US" altLang="zh-CN" sz="4400" b="1" dirty="0">
              <a:solidFill>
                <a:schemeClr val="tx1">
                  <a:lumMod val="75000"/>
                  <a:lumOff val="25000"/>
                </a:schemeClr>
              </a:solidFill>
              <a:latin typeface="黑体" panose="02010609060101010101" pitchFamily="49" charset="-122"/>
              <a:ea typeface="黑体" panose="02010609060101010101" pitchFamily="49" charset="-122"/>
            </a:endParaRPr>
          </a:p>
          <a:p>
            <a:pPr marL="571500" indent="720000">
              <a:lnSpc>
                <a:spcPct val="120000"/>
              </a:lnSpc>
              <a:buFont typeface="Wingdings" panose="05000000000000000000" pitchFamily="2" charset="2"/>
              <a:buChar char="Ø"/>
              <a:defRPr/>
            </a:pPr>
            <a:r>
              <a:rPr lang="en-US" altLang="zh-CN" sz="4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研究背景与动机</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a:t>
            </a:r>
            <a:r>
              <a:rPr lang="en-US" altLang="zh-CN" sz="40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GMBE</a:t>
            </a: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算法</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实验评估</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本章小结</a:t>
            </a:r>
            <a:endParaRPr lang="en-US" altLang="zh-CN" sz="4800"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6" name="灯片编号占位符 5">
            <a:extLst>
              <a:ext uri="{FF2B5EF4-FFF2-40B4-BE49-F238E27FC236}">
                <a16:creationId xmlns:a16="http://schemas.microsoft.com/office/drawing/2014/main" id="{8A1AC4FC-FF0A-4EA7-824F-376BB43326E9}"/>
              </a:ext>
            </a:extLst>
          </p:cNvPr>
          <p:cNvSpPr>
            <a:spLocks noGrp="1"/>
          </p:cNvSpPr>
          <p:nvPr>
            <p:ph type="sldNum" sz="quarter" idx="12"/>
          </p:nvPr>
        </p:nvSpPr>
        <p:spPr/>
        <p:txBody>
          <a:bodyPr/>
          <a:lstStyle/>
          <a:p>
            <a:fld id="{FBACCE8E-693F-4A26-8C07-7C954F1ED21F}" type="slidenum">
              <a:rPr lang="zh-CN" altLang="en-US" smtClean="0"/>
              <a:pPr/>
              <a:t>34</a:t>
            </a:fld>
            <a:endParaRPr lang="zh-CN" altLang="en-US" dirty="0"/>
          </a:p>
        </p:txBody>
      </p:sp>
    </p:spTree>
    <p:extLst>
      <p:ext uri="{BB962C8B-B14F-4D97-AF65-F5344CB8AC3E}">
        <p14:creationId xmlns:p14="http://schemas.microsoft.com/office/powerpoint/2010/main" val="2941399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0" y="295237"/>
            <a:ext cx="99067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研究背景与动机</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现代</a:t>
            </a:r>
            <a:r>
              <a:rPr lang="en-US" altLang="zh-CN" dirty="0">
                <a:latin typeface="宋体" panose="02010600030101010101" pitchFamily="2" charset="-122"/>
                <a:ea typeface="宋体" panose="02010600030101010101" pitchFamily="2" charset="-122"/>
              </a:rPr>
              <a:t>GPU</a:t>
            </a:r>
            <a:r>
              <a:rPr lang="zh-CN" altLang="en-US" dirty="0">
                <a:latin typeface="宋体" panose="02010600030101010101" pitchFamily="2" charset="-122"/>
                <a:ea typeface="宋体" panose="02010600030101010101" pitchFamily="2" charset="-122"/>
              </a:rPr>
              <a:t>架构和编程模型</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71" name="内容占位符 6">
            <a:extLst>
              <a:ext uri="{FF2B5EF4-FFF2-40B4-BE49-F238E27FC236}">
                <a16:creationId xmlns:a16="http://schemas.microsoft.com/office/drawing/2014/main" id="{93F1E0C4-5DB1-4ACC-93CF-E910C95CB4BE}"/>
              </a:ext>
            </a:extLst>
          </p:cNvPr>
          <p:cNvSpPr txBox="1">
            <a:spLocks/>
          </p:cNvSpPr>
          <p:nvPr/>
        </p:nvSpPr>
        <p:spPr>
          <a:xfrm>
            <a:off x="678187" y="1933101"/>
            <a:ext cx="5074928" cy="4486346"/>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en-US" altLang="zh-CN" sz="2000" dirty="0"/>
              <a:t> </a:t>
            </a:r>
            <a:r>
              <a:rPr lang="en-US" altLang="zh-CN" sz="2000" b="1" dirty="0"/>
              <a:t>GPU</a:t>
            </a:r>
            <a:r>
              <a:rPr lang="zh-CN" altLang="en-US" sz="2000" b="1" dirty="0"/>
              <a:t>硬件架构</a:t>
            </a:r>
            <a:endParaRPr lang="en-US" altLang="zh-CN" sz="2000" b="1" dirty="0"/>
          </a:p>
          <a:p>
            <a:pPr marL="504000" lvl="1" indent="-342900">
              <a:lnSpc>
                <a:spcPct val="130000"/>
              </a:lnSpc>
              <a:spcBef>
                <a:spcPts val="0"/>
              </a:spcBef>
            </a:pPr>
            <a:r>
              <a:rPr lang="en-US" altLang="zh-CN" sz="1800" dirty="0"/>
              <a:t>1</a:t>
            </a:r>
            <a:r>
              <a:rPr lang="zh-CN" altLang="en-US" sz="1800" dirty="0"/>
              <a:t>块</a:t>
            </a:r>
            <a:r>
              <a:rPr lang="en-US" altLang="zh-CN" sz="1800" dirty="0"/>
              <a:t>GPU</a:t>
            </a:r>
            <a:r>
              <a:rPr lang="zh-CN" altLang="en-US" sz="1800" dirty="0"/>
              <a:t>包括全局内存、共享的</a:t>
            </a:r>
            <a:r>
              <a:rPr lang="en-US" altLang="zh-CN" sz="1800" dirty="0"/>
              <a:t>L2</a:t>
            </a:r>
            <a:r>
              <a:rPr lang="zh-CN" altLang="en-US" sz="1800" dirty="0"/>
              <a:t>缓存以及大量流处理器</a:t>
            </a:r>
            <a:r>
              <a:rPr lang="en-US" altLang="zh-CN" sz="1800" dirty="0"/>
              <a:t>SM</a:t>
            </a:r>
          </a:p>
          <a:p>
            <a:pPr marL="504000" lvl="1" indent="-342900">
              <a:lnSpc>
                <a:spcPct val="130000"/>
              </a:lnSpc>
              <a:spcBef>
                <a:spcPts val="0"/>
              </a:spcBef>
            </a:pPr>
            <a:r>
              <a:rPr lang="zh-CN" altLang="en-US" sz="1800" dirty="0"/>
              <a:t>每个流处理器</a:t>
            </a:r>
            <a:r>
              <a:rPr lang="en-US" altLang="zh-CN" sz="1800" dirty="0"/>
              <a:t>SM</a:t>
            </a:r>
            <a:r>
              <a:rPr lang="zh-CN" altLang="en-US" sz="1800" dirty="0"/>
              <a:t>包含单独的 </a:t>
            </a:r>
            <a:r>
              <a:rPr lang="en-US" altLang="zh-CN" sz="1800" dirty="0"/>
              <a:t>L1 </a:t>
            </a:r>
            <a:r>
              <a:rPr lang="zh-CN" altLang="en-US" sz="1800" dirty="0"/>
              <a:t>缓存、共享内存以及多个轻量级计算核心。</a:t>
            </a:r>
            <a:endParaRPr lang="en-US" altLang="zh-CN" sz="1800" dirty="0"/>
          </a:p>
          <a:p>
            <a:pPr>
              <a:lnSpc>
                <a:spcPct val="130000"/>
              </a:lnSpc>
              <a:spcBef>
                <a:spcPts val="0"/>
              </a:spcBef>
              <a:buFont typeface="Wingdings" panose="05000000000000000000" pitchFamily="2" charset="2"/>
              <a:buChar char="Ø"/>
            </a:pPr>
            <a:r>
              <a:rPr lang="en-US" altLang="zh-CN" sz="2000" b="1" dirty="0"/>
              <a:t> CUDA</a:t>
            </a:r>
            <a:r>
              <a:rPr lang="zh-CN" altLang="en-US" sz="2000" b="1" dirty="0"/>
              <a:t>软件编程模型</a:t>
            </a:r>
          </a:p>
          <a:p>
            <a:pPr marL="504000" lvl="1" indent="-342000">
              <a:lnSpc>
                <a:spcPct val="130000"/>
              </a:lnSpc>
              <a:spcBef>
                <a:spcPts val="0"/>
              </a:spcBef>
            </a:pPr>
            <a:r>
              <a:rPr lang="zh-CN" altLang="en-US" sz="1800" dirty="0"/>
              <a:t>将</a:t>
            </a:r>
            <a:r>
              <a:rPr lang="en-US" altLang="zh-CN" sz="1800" dirty="0"/>
              <a:t>GPU</a:t>
            </a:r>
            <a:r>
              <a:rPr lang="zh-CN" altLang="en-US" sz="1800" dirty="0"/>
              <a:t>内核划分为多个线程网，每个线程网包含多个线程块，每个线程块包括多个线程，并在执行期间分配给一个流处理器。</a:t>
            </a:r>
            <a:endParaRPr lang="en-US" altLang="zh-CN" sz="1800" dirty="0"/>
          </a:p>
          <a:p>
            <a:pPr marL="504000" lvl="1" indent="-342000">
              <a:lnSpc>
                <a:spcPct val="130000"/>
              </a:lnSpc>
              <a:spcBef>
                <a:spcPts val="0"/>
              </a:spcBef>
            </a:pPr>
            <a:r>
              <a:rPr lang="zh-CN" altLang="en-US" sz="1800" dirty="0"/>
              <a:t>流处理器将</a:t>
            </a:r>
            <a:r>
              <a:rPr lang="en-US" altLang="zh-CN" sz="1800" dirty="0"/>
              <a:t>32</a:t>
            </a:r>
            <a:r>
              <a:rPr lang="zh-CN" altLang="en-US" sz="1800" dirty="0"/>
              <a:t>个并行线程分组成一个线程束（</a:t>
            </a:r>
            <a:r>
              <a:rPr lang="en-US" altLang="zh-CN" sz="1800" dirty="0"/>
              <a:t>Warp</a:t>
            </a:r>
            <a:r>
              <a:rPr lang="zh-CN" altLang="en-US" sz="1800" dirty="0"/>
              <a:t>），并同时执行多个线程束。</a:t>
            </a:r>
            <a:endParaRPr lang="en-US" altLang="zh-CN" sz="1800" dirty="0"/>
          </a:p>
          <a:p>
            <a:pPr>
              <a:lnSpc>
                <a:spcPct val="130000"/>
              </a:lnSpc>
              <a:spcBef>
                <a:spcPts val="0"/>
              </a:spcBef>
              <a:buFont typeface="Wingdings" panose="05000000000000000000" pitchFamily="2" charset="2"/>
              <a:buChar char="Ø"/>
            </a:pPr>
            <a:r>
              <a:rPr lang="en-US" altLang="zh-CN" sz="2000" b="1" dirty="0"/>
              <a:t> </a:t>
            </a:r>
            <a:r>
              <a:rPr lang="zh-CN" altLang="en-US" sz="2000" b="1" dirty="0"/>
              <a:t>编程指南</a:t>
            </a:r>
          </a:p>
          <a:p>
            <a:pPr marL="504000" lvl="1" indent="-342000">
              <a:lnSpc>
                <a:spcPct val="130000"/>
              </a:lnSpc>
              <a:spcBef>
                <a:spcPts val="0"/>
              </a:spcBef>
            </a:pPr>
            <a:r>
              <a:rPr lang="zh-CN" altLang="en-US" sz="1800" dirty="0">
                <a:solidFill>
                  <a:srgbClr val="1019FE"/>
                </a:solidFill>
              </a:rPr>
              <a:t>减少动态内存分配。</a:t>
            </a:r>
            <a:endParaRPr lang="en-US" altLang="zh-CN" sz="1800" dirty="0">
              <a:solidFill>
                <a:srgbClr val="1019FE"/>
              </a:solidFill>
            </a:endParaRPr>
          </a:p>
          <a:p>
            <a:pPr marL="504000" lvl="1" indent="-342000">
              <a:lnSpc>
                <a:spcPct val="130000"/>
              </a:lnSpc>
              <a:spcBef>
                <a:spcPts val="0"/>
              </a:spcBef>
            </a:pPr>
            <a:r>
              <a:rPr lang="zh-CN" altLang="en-US" sz="1800" dirty="0">
                <a:solidFill>
                  <a:srgbClr val="1019FE"/>
                </a:solidFill>
              </a:rPr>
              <a:t>减少线程分歧。</a:t>
            </a:r>
            <a:endParaRPr lang="en-US" altLang="zh-CN" sz="1800" dirty="0">
              <a:solidFill>
                <a:srgbClr val="1019FE"/>
              </a:solidFill>
            </a:endParaRPr>
          </a:p>
          <a:p>
            <a:pPr marL="504000" lvl="1" indent="-342000">
              <a:lnSpc>
                <a:spcPct val="130000"/>
              </a:lnSpc>
              <a:spcBef>
                <a:spcPts val="0"/>
              </a:spcBef>
            </a:pPr>
            <a:r>
              <a:rPr lang="zh-CN" altLang="en-US" sz="1800" dirty="0">
                <a:solidFill>
                  <a:srgbClr val="1019FE"/>
                </a:solidFill>
              </a:rPr>
              <a:t>平衡大量负载。</a:t>
            </a:r>
            <a:endParaRPr lang="en-US" altLang="zh-CN" sz="1800" dirty="0">
              <a:solidFill>
                <a:srgbClr val="1019FE"/>
              </a:solidFill>
            </a:endParaRPr>
          </a:p>
        </p:txBody>
      </p:sp>
      <p:pic>
        <p:nvPicPr>
          <p:cNvPr id="3" name="图片 2">
            <a:extLst>
              <a:ext uri="{FF2B5EF4-FFF2-40B4-BE49-F238E27FC236}">
                <a16:creationId xmlns:a16="http://schemas.microsoft.com/office/drawing/2014/main" id="{B4087A38-D9DF-401D-9A61-EC7B6BB98722}"/>
              </a:ext>
            </a:extLst>
          </p:cNvPr>
          <p:cNvPicPr>
            <a:picLocks noChangeAspect="1"/>
          </p:cNvPicPr>
          <p:nvPr/>
        </p:nvPicPr>
        <p:blipFill>
          <a:blip r:embed="rId2"/>
          <a:stretch>
            <a:fillRect/>
          </a:stretch>
        </p:blipFill>
        <p:spPr>
          <a:xfrm>
            <a:off x="6655618" y="1043842"/>
            <a:ext cx="5212532" cy="5651482"/>
          </a:xfrm>
          <a:prstGeom prst="rect">
            <a:avLst/>
          </a:prstGeom>
        </p:spPr>
      </p:pic>
      <p:sp>
        <p:nvSpPr>
          <p:cNvPr id="9" name="灯片编号占位符 8">
            <a:extLst>
              <a:ext uri="{FF2B5EF4-FFF2-40B4-BE49-F238E27FC236}">
                <a16:creationId xmlns:a16="http://schemas.microsoft.com/office/drawing/2014/main" id="{13B209E1-2DE4-4564-AC5D-F31BA67FD1FC}"/>
              </a:ext>
            </a:extLst>
          </p:cNvPr>
          <p:cNvSpPr>
            <a:spLocks noGrp="1"/>
          </p:cNvSpPr>
          <p:nvPr>
            <p:ph type="sldNum" sz="quarter" idx="12"/>
          </p:nvPr>
        </p:nvSpPr>
        <p:spPr/>
        <p:txBody>
          <a:bodyPr/>
          <a:lstStyle/>
          <a:p>
            <a:fld id="{FBACCE8E-693F-4A26-8C07-7C954F1ED21F}" type="slidenum">
              <a:rPr lang="zh-CN" altLang="en-US" smtClean="0"/>
              <a:t>35</a:t>
            </a:fld>
            <a:endParaRPr lang="zh-CN" altLang="en-US"/>
          </a:p>
        </p:txBody>
      </p:sp>
    </p:spTree>
    <p:extLst>
      <p:ext uri="{BB962C8B-B14F-4D97-AF65-F5344CB8AC3E}">
        <p14:creationId xmlns:p14="http://schemas.microsoft.com/office/powerpoint/2010/main" val="3737018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0" y="295237"/>
            <a:ext cx="9603095"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研究背景与动机</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8699306" cy="969496"/>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pPr>
              <a:spcAft>
                <a:spcPts val="600"/>
              </a:spcAft>
            </a:pPr>
            <a:r>
              <a:rPr lang="zh-CN" altLang="en-US" dirty="0">
                <a:latin typeface="宋体" panose="02010600030101010101" pitchFamily="2" charset="-122"/>
                <a:ea typeface="宋体" panose="02010600030101010101" pitchFamily="2" charset="-122"/>
              </a:rPr>
              <a:t>研究动机</a:t>
            </a:r>
            <a:endParaRPr lang="en-US" altLang="zh-CN" dirty="0">
              <a:latin typeface="宋体" panose="02010600030101010101" pitchFamily="2" charset="-122"/>
              <a:ea typeface="宋体" panose="02010600030101010101" pitchFamily="2" charset="-122"/>
            </a:endParaRPr>
          </a:p>
          <a:p>
            <a:r>
              <a:rPr lang="zh-CN" altLang="en-US" sz="2400" dirty="0">
                <a:latin typeface="仿宋" panose="02010609060101010101" pitchFamily="49" charset="-122"/>
                <a:ea typeface="仿宋" panose="02010609060101010101" pitchFamily="49" charset="-122"/>
              </a:rPr>
              <a:t>在</a:t>
            </a:r>
            <a:r>
              <a:rPr lang="en-US" altLang="zh-CN" sz="2400" dirty="0">
                <a:latin typeface="仿宋" panose="02010609060101010101" pitchFamily="49" charset="-122"/>
                <a:ea typeface="仿宋" panose="02010609060101010101" pitchFamily="49" charset="-122"/>
              </a:rPr>
              <a:t>GPU </a:t>
            </a:r>
            <a:r>
              <a:rPr lang="zh-CN" altLang="en-US" sz="2400" dirty="0">
                <a:latin typeface="仿宋" panose="02010609060101010101" pitchFamily="49" charset="-122"/>
                <a:ea typeface="仿宋" panose="02010609060101010101" pitchFamily="49" charset="-122"/>
              </a:rPr>
              <a:t>上实现高效的极大二分团枚举面临如下挑战：</a:t>
            </a:r>
            <a:endParaRPr lang="zh-CN" altLang="en-US" sz="2000" dirty="0">
              <a:solidFill>
                <a:schemeClr val="tx1">
                  <a:alpha val="20000"/>
                </a:schemeClr>
              </a:solidFill>
              <a:latin typeface="仿宋" panose="02010609060101010101" pitchFamily="49" charset="-122"/>
              <a:ea typeface="仿宋" panose="02010609060101010101" pitchFamily="49" charset="-122"/>
            </a:endParaRPr>
          </a:p>
        </p:txBody>
      </p:sp>
      <p:grpSp>
        <p:nvGrpSpPr>
          <p:cNvPr id="2" name="组合 1">
            <a:extLst>
              <a:ext uri="{FF2B5EF4-FFF2-40B4-BE49-F238E27FC236}">
                <a16:creationId xmlns:a16="http://schemas.microsoft.com/office/drawing/2014/main" id="{EAB5EA1A-8750-4D5B-8AA7-AE39FB257571}"/>
              </a:ext>
            </a:extLst>
          </p:cNvPr>
          <p:cNvGrpSpPr/>
          <p:nvPr/>
        </p:nvGrpSpPr>
        <p:grpSpPr>
          <a:xfrm>
            <a:off x="914188" y="2493512"/>
            <a:ext cx="2896745" cy="3123041"/>
            <a:chOff x="760855" y="2493512"/>
            <a:chExt cx="2896745" cy="3123041"/>
          </a:xfrm>
        </p:grpSpPr>
        <p:sp>
          <p:nvSpPr>
            <p:cNvPr id="15" name="矩形 14">
              <a:extLst>
                <a:ext uri="{FF2B5EF4-FFF2-40B4-BE49-F238E27FC236}">
                  <a16:creationId xmlns:a16="http://schemas.microsoft.com/office/drawing/2014/main" id="{90B6FD25-9814-4F96-AE3C-FB1691951593}"/>
                </a:ext>
              </a:extLst>
            </p:cNvPr>
            <p:cNvSpPr/>
            <p:nvPr/>
          </p:nvSpPr>
          <p:spPr>
            <a:xfrm>
              <a:off x="760855" y="2493512"/>
              <a:ext cx="2896745" cy="312304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0029481-29D1-43C5-8809-89FC65CE3ECF}"/>
                </a:ext>
              </a:extLst>
            </p:cNvPr>
            <p:cNvSpPr/>
            <p:nvPr/>
          </p:nvSpPr>
          <p:spPr>
            <a:xfrm>
              <a:off x="914188" y="2568861"/>
              <a:ext cx="1852866" cy="461665"/>
            </a:xfrm>
            <a:prstGeom prst="rect">
              <a:avLst/>
            </a:prstGeom>
          </p:spPr>
          <p:txBody>
            <a:bodyPr wrap="square">
              <a:spAutoFit/>
            </a:bodyPr>
            <a:lstStyle/>
            <a:p>
              <a:pPr>
                <a:defRPr/>
              </a:pPr>
              <a:r>
                <a:rPr lang="en-US" altLang="zh-CN" sz="2400" dirty="0">
                  <a:solidFill>
                    <a:srgbClr val="C00000"/>
                  </a:solidFill>
                  <a:latin typeface="黑体" panose="02010609060101010101" pitchFamily="49" charset="-122"/>
                  <a:ea typeface="黑体" panose="02010609060101010101" pitchFamily="49" charset="-122"/>
                </a:rPr>
                <a:t>1)</a:t>
              </a:r>
              <a:r>
                <a:rPr lang="zh-CN" altLang="en-US" sz="2400" dirty="0">
                  <a:solidFill>
                    <a:srgbClr val="C00000"/>
                  </a:solidFill>
                  <a:latin typeface="黑体" panose="02010609060101010101" pitchFamily="49" charset="-122"/>
                  <a:ea typeface="黑体" panose="02010609060101010101" pitchFamily="49" charset="-122"/>
                </a:rPr>
                <a:t>内存短缺</a:t>
              </a:r>
              <a:endParaRPr lang="en-US" altLang="zh-CN" sz="2400" dirty="0">
                <a:solidFill>
                  <a:srgbClr val="C00000"/>
                </a:solidFill>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8F08F512-01E0-4006-872F-4B54CEEE9137}"/>
                </a:ext>
              </a:extLst>
            </p:cNvPr>
            <p:cNvSpPr txBox="1"/>
            <p:nvPr/>
          </p:nvSpPr>
          <p:spPr>
            <a:xfrm>
              <a:off x="914188" y="3119079"/>
              <a:ext cx="2504874" cy="2454005"/>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现有算法在枚举过程中会</a:t>
              </a:r>
              <a:r>
                <a:rPr lang="zh-CN" altLang="en-US" sz="2000" dirty="0">
                  <a:solidFill>
                    <a:srgbClr val="1019FE"/>
                  </a:solidFill>
                  <a:latin typeface="微软雅黑" panose="020B0503020204020204" pitchFamily="34" charset="-122"/>
                  <a:ea typeface="微软雅黑" panose="020B0503020204020204" pitchFamily="34" charset="-122"/>
                </a:rPr>
                <a:t>动态生成和释放枚举节点</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。为了避免</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GPU</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上的动态内存分配，需要</a:t>
              </a:r>
              <a:r>
                <a:rPr lang="zh-CN" altLang="en-US" sz="2000" dirty="0">
                  <a:solidFill>
                    <a:srgbClr val="1019FE"/>
                  </a:solidFill>
                  <a:latin typeface="微软雅黑" panose="020B0503020204020204" pitchFamily="34" charset="-122"/>
                  <a:ea typeface="微软雅黑" panose="020B0503020204020204" pitchFamily="34" charset="-122"/>
                </a:rPr>
                <a:t>预分配大量内存</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，造成内存短缺。</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3" name="组合 2">
            <a:extLst>
              <a:ext uri="{FF2B5EF4-FFF2-40B4-BE49-F238E27FC236}">
                <a16:creationId xmlns:a16="http://schemas.microsoft.com/office/drawing/2014/main" id="{D263DC4B-5A94-4D75-8CEB-4CF872908A2D}"/>
              </a:ext>
            </a:extLst>
          </p:cNvPr>
          <p:cNvGrpSpPr/>
          <p:nvPr/>
        </p:nvGrpSpPr>
        <p:grpSpPr>
          <a:xfrm>
            <a:off x="4647628" y="2493512"/>
            <a:ext cx="2896745" cy="3123041"/>
            <a:chOff x="4490017" y="2493512"/>
            <a:chExt cx="2896745" cy="3123041"/>
          </a:xfrm>
        </p:grpSpPr>
        <p:sp>
          <p:nvSpPr>
            <p:cNvPr id="112" name="矩形 111">
              <a:extLst>
                <a:ext uri="{FF2B5EF4-FFF2-40B4-BE49-F238E27FC236}">
                  <a16:creationId xmlns:a16="http://schemas.microsoft.com/office/drawing/2014/main" id="{83669048-4300-4EEC-90EE-F897F7D12228}"/>
                </a:ext>
              </a:extLst>
            </p:cNvPr>
            <p:cNvSpPr/>
            <p:nvPr/>
          </p:nvSpPr>
          <p:spPr>
            <a:xfrm>
              <a:off x="4490017" y="2493512"/>
              <a:ext cx="2896745" cy="312304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3CA1CFE4-FAE9-49BB-BD77-06685B7EDE83}"/>
                </a:ext>
              </a:extLst>
            </p:cNvPr>
            <p:cNvSpPr/>
            <p:nvPr/>
          </p:nvSpPr>
          <p:spPr>
            <a:xfrm>
              <a:off x="4643349" y="2568861"/>
              <a:ext cx="2287720" cy="461665"/>
            </a:xfrm>
            <a:prstGeom prst="rect">
              <a:avLst/>
            </a:prstGeom>
          </p:spPr>
          <p:txBody>
            <a:bodyPr wrap="square">
              <a:spAutoFit/>
            </a:bodyPr>
            <a:lstStyle/>
            <a:p>
              <a:pPr>
                <a:defRPr/>
              </a:pPr>
              <a:r>
                <a:rPr lang="en-US" altLang="zh-CN" sz="2400" dirty="0">
                  <a:solidFill>
                    <a:srgbClr val="C00000"/>
                  </a:solidFill>
                  <a:latin typeface="黑体" panose="02010609060101010101" pitchFamily="49" charset="-122"/>
                  <a:ea typeface="黑体" panose="02010609060101010101" pitchFamily="49" charset="-122"/>
                </a:rPr>
                <a:t>2</a:t>
              </a:r>
              <a:r>
                <a:rPr lang="zh-CN" altLang="en-US" sz="2400" dirty="0">
                  <a:solidFill>
                    <a:srgbClr val="C00000"/>
                  </a:solidFill>
                  <a:latin typeface="黑体" panose="02010609060101010101" pitchFamily="49" charset="-122"/>
                  <a:ea typeface="黑体" panose="02010609060101010101" pitchFamily="49" charset="-122"/>
                </a:rPr>
                <a:t>）线程分歧</a:t>
              </a:r>
              <a:endParaRPr lang="en-US" altLang="zh-CN" sz="2400" dirty="0">
                <a:solidFill>
                  <a:srgbClr val="C00000"/>
                </a:solidFill>
                <a:latin typeface="黑体" panose="02010609060101010101" pitchFamily="49" charset="-122"/>
                <a:ea typeface="黑体" panose="02010609060101010101" pitchFamily="49" charset="-122"/>
              </a:endParaRPr>
            </a:p>
          </p:txBody>
        </p:sp>
        <p:sp>
          <p:nvSpPr>
            <p:cNvPr id="114" name="文本框 113">
              <a:extLst>
                <a:ext uri="{FF2B5EF4-FFF2-40B4-BE49-F238E27FC236}">
                  <a16:creationId xmlns:a16="http://schemas.microsoft.com/office/drawing/2014/main" id="{FF7FED6B-D8BA-41BD-9454-2BD45FF7D15C}"/>
                </a:ext>
              </a:extLst>
            </p:cNvPr>
            <p:cNvSpPr txBox="1"/>
            <p:nvPr/>
          </p:nvSpPr>
          <p:spPr>
            <a:xfrm>
              <a:off x="4643350" y="3119079"/>
              <a:ext cx="2504874" cy="2454005"/>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现有算法涉及</a:t>
              </a:r>
              <a:r>
                <a:rPr lang="zh-CN" altLang="en-US" sz="2000" dirty="0">
                  <a:solidFill>
                    <a:srgbClr val="1019FE"/>
                  </a:solidFill>
                  <a:latin typeface="微软雅黑" panose="020B0503020204020204" pitchFamily="34" charset="-122"/>
                  <a:ea typeface="微软雅黑" panose="020B0503020204020204" pitchFamily="34" charset="-122"/>
                </a:rPr>
                <a:t>大量的分支语句</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，同时现有的优化方法通常会</a:t>
              </a:r>
              <a:r>
                <a:rPr lang="zh-CN" altLang="en-US" sz="2000" dirty="0">
                  <a:solidFill>
                    <a:srgbClr val="1019FE"/>
                  </a:solidFill>
                  <a:latin typeface="微软雅黑" panose="020B0503020204020204" pitchFamily="34" charset="-122"/>
                  <a:ea typeface="微软雅黑" panose="020B0503020204020204" pitchFamily="34" charset="-122"/>
                </a:rPr>
                <a:t>引入额外的判断语句</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来对搜索空间进行剪枝，造成线程分歧问题。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 name="组合 3">
            <a:extLst>
              <a:ext uri="{FF2B5EF4-FFF2-40B4-BE49-F238E27FC236}">
                <a16:creationId xmlns:a16="http://schemas.microsoft.com/office/drawing/2014/main" id="{C6B09B78-44C5-445D-8063-AA786E62B0E7}"/>
              </a:ext>
            </a:extLst>
          </p:cNvPr>
          <p:cNvGrpSpPr/>
          <p:nvPr/>
        </p:nvGrpSpPr>
        <p:grpSpPr>
          <a:xfrm>
            <a:off x="8381067" y="2493512"/>
            <a:ext cx="2896745" cy="3123041"/>
            <a:chOff x="8219179" y="2493512"/>
            <a:chExt cx="2896745" cy="3123041"/>
          </a:xfrm>
        </p:grpSpPr>
        <p:sp>
          <p:nvSpPr>
            <p:cNvPr id="115" name="矩形 114">
              <a:extLst>
                <a:ext uri="{FF2B5EF4-FFF2-40B4-BE49-F238E27FC236}">
                  <a16:creationId xmlns:a16="http://schemas.microsoft.com/office/drawing/2014/main" id="{E3489301-0AAE-4054-96C4-D4C41064DA8D}"/>
                </a:ext>
              </a:extLst>
            </p:cNvPr>
            <p:cNvSpPr/>
            <p:nvPr/>
          </p:nvSpPr>
          <p:spPr>
            <a:xfrm>
              <a:off x="8219179" y="2493512"/>
              <a:ext cx="2896745" cy="312304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32DE1E35-9CCE-491B-82C4-07E6F98ACDBB}"/>
                </a:ext>
              </a:extLst>
            </p:cNvPr>
            <p:cNvSpPr/>
            <p:nvPr/>
          </p:nvSpPr>
          <p:spPr>
            <a:xfrm>
              <a:off x="8372512" y="2568861"/>
              <a:ext cx="2234528" cy="461665"/>
            </a:xfrm>
            <a:prstGeom prst="rect">
              <a:avLst/>
            </a:prstGeom>
          </p:spPr>
          <p:txBody>
            <a:bodyPr wrap="square">
              <a:spAutoFit/>
            </a:bodyPr>
            <a:lstStyle/>
            <a:p>
              <a:pPr>
                <a:defRPr/>
              </a:pPr>
              <a:r>
                <a:rPr lang="en-US" altLang="zh-CN" sz="2400" dirty="0">
                  <a:solidFill>
                    <a:srgbClr val="C00000"/>
                  </a:solidFill>
                  <a:latin typeface="黑体" panose="02010609060101010101" pitchFamily="49" charset="-122"/>
                  <a:ea typeface="黑体" panose="02010609060101010101" pitchFamily="49" charset="-122"/>
                </a:rPr>
                <a:t>3</a:t>
              </a:r>
              <a:r>
                <a:rPr lang="zh-CN" altLang="en-US" sz="2400" dirty="0">
                  <a:solidFill>
                    <a:srgbClr val="C00000"/>
                  </a:solidFill>
                  <a:latin typeface="黑体" panose="02010609060101010101" pitchFamily="49" charset="-122"/>
                  <a:ea typeface="黑体" panose="02010609060101010101" pitchFamily="49" charset="-122"/>
                </a:rPr>
                <a:t>）负载不均</a:t>
              </a:r>
              <a:endParaRPr lang="en-US" altLang="zh-CN" sz="2400" dirty="0">
                <a:solidFill>
                  <a:srgbClr val="C00000"/>
                </a:solidFill>
                <a:latin typeface="黑体" panose="02010609060101010101" pitchFamily="49" charset="-122"/>
                <a:ea typeface="黑体" panose="02010609060101010101" pitchFamily="49" charset="-122"/>
              </a:endParaRPr>
            </a:p>
          </p:txBody>
        </p:sp>
        <p:sp>
          <p:nvSpPr>
            <p:cNvPr id="117" name="文本框 116">
              <a:extLst>
                <a:ext uri="{FF2B5EF4-FFF2-40B4-BE49-F238E27FC236}">
                  <a16:creationId xmlns:a16="http://schemas.microsoft.com/office/drawing/2014/main" id="{9817B0E2-4808-4977-89AF-A525058C0E93}"/>
                </a:ext>
              </a:extLst>
            </p:cNvPr>
            <p:cNvSpPr txBox="1"/>
            <p:nvPr/>
          </p:nvSpPr>
          <p:spPr>
            <a:xfrm>
              <a:off x="8372512" y="3119079"/>
              <a:ext cx="2504874" cy="2053896"/>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在极大二分团枚举问题中，不同的</a:t>
              </a:r>
              <a:r>
                <a:rPr lang="zh-CN" altLang="en-US" sz="2000" dirty="0">
                  <a:solidFill>
                    <a:srgbClr val="1019FE"/>
                  </a:solidFill>
                  <a:latin typeface="微软雅黑" panose="020B0503020204020204" pitchFamily="34" charset="-122"/>
                  <a:ea typeface="微软雅黑" panose="020B0503020204020204" pitchFamily="34" charset="-122"/>
                </a:rPr>
                <a:t>子枚举树和枚举节点之间的计算差异性</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导致了负载不均的问题。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1" name="灯片编号占位符 10">
            <a:extLst>
              <a:ext uri="{FF2B5EF4-FFF2-40B4-BE49-F238E27FC236}">
                <a16:creationId xmlns:a16="http://schemas.microsoft.com/office/drawing/2014/main" id="{C9949FED-D4CB-46CE-82C0-BF72D8DCB827}"/>
              </a:ext>
            </a:extLst>
          </p:cNvPr>
          <p:cNvSpPr>
            <a:spLocks noGrp="1"/>
          </p:cNvSpPr>
          <p:nvPr>
            <p:ph type="sldNum" sz="quarter" idx="12"/>
          </p:nvPr>
        </p:nvSpPr>
        <p:spPr/>
        <p:txBody>
          <a:bodyPr/>
          <a:lstStyle/>
          <a:p>
            <a:fld id="{FBACCE8E-693F-4A26-8C07-7C954F1ED21F}" type="slidenum">
              <a:rPr lang="zh-CN" altLang="en-US" smtClean="0"/>
              <a:t>36</a:t>
            </a:fld>
            <a:endParaRPr lang="zh-CN" altLang="en-US"/>
          </a:p>
        </p:txBody>
      </p:sp>
    </p:spTree>
    <p:extLst>
      <p:ext uri="{BB962C8B-B14F-4D97-AF65-F5344CB8AC3E}">
        <p14:creationId xmlns:p14="http://schemas.microsoft.com/office/powerpoint/2010/main" val="262102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bg1">
                    <a:lumMod val="50000"/>
                  </a:schemeClr>
                </a:solidFill>
                <a:latin typeface="黑体" panose="02010609060101010101" pitchFamily="49" charset="-122"/>
                <a:ea typeface="黑体" panose="02010609060101010101" pitchFamily="49" charset="-122"/>
              </a:rPr>
              <a:t>GMBE</a:t>
            </a:r>
            <a:r>
              <a:rPr lang="zh-CN" altLang="en-US" sz="2400" dirty="0">
                <a:solidFill>
                  <a:schemeClr val="bg1">
                    <a:lumMod val="50000"/>
                  </a:schemeClr>
                </a:solidFill>
                <a:latin typeface="黑体" panose="02010609060101010101" pitchFamily="49" charset="-122"/>
                <a:ea typeface="黑体" panose="02010609060101010101" pitchFamily="49" charset="-122"/>
              </a:rPr>
              <a:t>算法</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基于枚举节点重用的迭代方法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12" name="内容占位符 6">
            <a:extLst>
              <a:ext uri="{FF2B5EF4-FFF2-40B4-BE49-F238E27FC236}">
                <a16:creationId xmlns:a16="http://schemas.microsoft.com/office/drawing/2014/main" id="{94FD7450-362B-49A1-985B-DFAE030F33BC}"/>
              </a:ext>
            </a:extLst>
          </p:cNvPr>
          <p:cNvSpPr txBox="1">
            <a:spLocks/>
          </p:cNvSpPr>
          <p:nvPr/>
        </p:nvSpPr>
        <p:spPr>
          <a:xfrm>
            <a:off x="678188" y="2104173"/>
            <a:ext cx="2432564" cy="191918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000" b="1" dirty="0"/>
              <a:t>核心观察</a:t>
            </a:r>
            <a:r>
              <a:rPr lang="en-US" altLang="zh-CN" sz="2000" b="1" dirty="0"/>
              <a:t> </a:t>
            </a:r>
            <a:endParaRPr lang="en-US" altLang="zh-CN" sz="2000" b="1" dirty="0">
              <a:solidFill>
                <a:schemeClr val="tx1"/>
              </a:solidFill>
            </a:endParaRPr>
          </a:p>
          <a:p>
            <a:pPr marL="504000" lvl="1" indent="-342900">
              <a:lnSpc>
                <a:spcPct val="130000"/>
              </a:lnSpc>
              <a:spcBef>
                <a:spcPts val="0"/>
              </a:spcBef>
            </a:pPr>
            <a:r>
              <a:rPr lang="zh-CN" altLang="en-US" sz="2000" dirty="0">
                <a:solidFill>
                  <a:schemeClr val="tx1"/>
                </a:solidFill>
                <a:latin typeface="等线" panose="02010600030101010101" pitchFamily="2" charset="-122"/>
              </a:rPr>
              <a:t>枚举树中子节点内的顶点总是其父节点内顶点的子集。</a:t>
            </a:r>
          </a:p>
        </p:txBody>
      </p:sp>
      <p:pic>
        <p:nvPicPr>
          <p:cNvPr id="2" name="图片 1">
            <a:extLst>
              <a:ext uri="{FF2B5EF4-FFF2-40B4-BE49-F238E27FC236}">
                <a16:creationId xmlns:a16="http://schemas.microsoft.com/office/drawing/2014/main" id="{8FADD047-3C2B-48AE-90DD-AE7FCFA3CEF1}"/>
              </a:ext>
            </a:extLst>
          </p:cNvPr>
          <p:cNvPicPr>
            <a:picLocks noChangeAspect="1"/>
          </p:cNvPicPr>
          <p:nvPr/>
        </p:nvPicPr>
        <p:blipFill>
          <a:blip r:embed="rId2"/>
          <a:stretch>
            <a:fillRect/>
          </a:stretch>
        </p:blipFill>
        <p:spPr>
          <a:xfrm>
            <a:off x="6046800" y="2162646"/>
            <a:ext cx="5941448" cy="3668608"/>
          </a:xfrm>
          <a:prstGeom prst="rect">
            <a:avLst/>
          </a:prstGeom>
        </p:spPr>
      </p:pic>
      <p:pic>
        <p:nvPicPr>
          <p:cNvPr id="13" name="图片 12">
            <a:extLst>
              <a:ext uri="{FF2B5EF4-FFF2-40B4-BE49-F238E27FC236}">
                <a16:creationId xmlns:a16="http://schemas.microsoft.com/office/drawing/2014/main" id="{CB3FCF2D-BF60-4F3C-879B-EC4BBC59D2F0}"/>
              </a:ext>
            </a:extLst>
          </p:cNvPr>
          <p:cNvPicPr>
            <a:picLocks noChangeAspect="1"/>
          </p:cNvPicPr>
          <p:nvPr/>
        </p:nvPicPr>
        <p:blipFill>
          <a:blip r:embed="rId3"/>
          <a:stretch>
            <a:fillRect/>
          </a:stretch>
        </p:blipFill>
        <p:spPr>
          <a:xfrm>
            <a:off x="3110752" y="2452717"/>
            <a:ext cx="2432570" cy="1512529"/>
          </a:xfrm>
          <a:prstGeom prst="rect">
            <a:avLst/>
          </a:prstGeom>
        </p:spPr>
      </p:pic>
      <p:sp>
        <p:nvSpPr>
          <p:cNvPr id="98" name="内容占位符 6">
            <a:extLst>
              <a:ext uri="{FF2B5EF4-FFF2-40B4-BE49-F238E27FC236}">
                <a16:creationId xmlns:a16="http://schemas.microsoft.com/office/drawing/2014/main" id="{FF58F5E7-6257-4AAC-985A-BF8F118002FD}"/>
              </a:ext>
            </a:extLst>
          </p:cNvPr>
          <p:cNvSpPr txBox="1">
            <a:spLocks/>
          </p:cNvSpPr>
          <p:nvPr/>
        </p:nvSpPr>
        <p:spPr>
          <a:xfrm>
            <a:off x="760855" y="4076222"/>
            <a:ext cx="3854056" cy="21009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000" b="1" dirty="0"/>
              <a:t>核心思想</a:t>
            </a:r>
            <a:endParaRPr lang="en-US" altLang="zh-CN" sz="2000" b="1" dirty="0"/>
          </a:p>
          <a:p>
            <a:pPr marL="504000" lvl="1" indent="-342900">
              <a:lnSpc>
                <a:spcPct val="130000"/>
              </a:lnSpc>
              <a:spcBef>
                <a:spcPts val="0"/>
              </a:spcBef>
            </a:pPr>
            <a:r>
              <a:rPr lang="zh-CN" altLang="en-US" sz="2000" dirty="0"/>
              <a:t>我们为根节点分配内存，并</a:t>
            </a:r>
            <a:r>
              <a:rPr lang="zh-CN" altLang="en-US" sz="2000" dirty="0">
                <a:solidFill>
                  <a:srgbClr val="1019FE"/>
                </a:solidFill>
              </a:rPr>
              <a:t>重复利用这块内存</a:t>
            </a:r>
            <a:r>
              <a:rPr lang="zh-CN" altLang="en-US" sz="2000" dirty="0"/>
              <a:t>来生成子树中的所有节点，从而显著</a:t>
            </a:r>
            <a:r>
              <a:rPr lang="zh-CN" altLang="en-US" sz="2000" dirty="0">
                <a:solidFill>
                  <a:srgbClr val="FF0000"/>
                </a:solidFill>
              </a:rPr>
              <a:t>减少了内存使用量</a:t>
            </a:r>
            <a:r>
              <a:rPr lang="zh-CN" altLang="en-US" sz="2000" dirty="0"/>
              <a:t>。</a:t>
            </a:r>
            <a:endParaRPr lang="en-US" altLang="zh-CN" sz="2000" dirty="0"/>
          </a:p>
        </p:txBody>
      </p:sp>
      <p:sp>
        <p:nvSpPr>
          <p:cNvPr id="9" name="灯片编号占位符 8">
            <a:extLst>
              <a:ext uri="{FF2B5EF4-FFF2-40B4-BE49-F238E27FC236}">
                <a16:creationId xmlns:a16="http://schemas.microsoft.com/office/drawing/2014/main" id="{8DCEA95F-4CF2-4D55-BE5F-5ED0942B5777}"/>
              </a:ext>
            </a:extLst>
          </p:cNvPr>
          <p:cNvSpPr>
            <a:spLocks noGrp="1"/>
          </p:cNvSpPr>
          <p:nvPr>
            <p:ph type="sldNum" sz="quarter" idx="12"/>
          </p:nvPr>
        </p:nvSpPr>
        <p:spPr/>
        <p:txBody>
          <a:bodyPr/>
          <a:lstStyle/>
          <a:p>
            <a:fld id="{FBACCE8E-693F-4A26-8C07-7C954F1ED21F}" type="slidenum">
              <a:rPr lang="zh-CN" altLang="en-US" smtClean="0"/>
              <a:t>37</a:t>
            </a:fld>
            <a:endParaRPr lang="zh-CN" altLang="en-US"/>
          </a:p>
        </p:txBody>
      </p:sp>
    </p:spTree>
    <p:extLst>
      <p:ext uri="{BB962C8B-B14F-4D97-AF65-F5344CB8AC3E}">
        <p14:creationId xmlns:p14="http://schemas.microsoft.com/office/powerpoint/2010/main" val="9296659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bg1">
                    <a:lumMod val="50000"/>
                  </a:schemeClr>
                </a:solidFill>
                <a:latin typeface="黑体" panose="02010609060101010101" pitchFamily="49" charset="-122"/>
                <a:ea typeface="黑体" panose="02010609060101010101" pitchFamily="49" charset="-122"/>
              </a:rPr>
              <a:t>GMBE</a:t>
            </a:r>
            <a:r>
              <a:rPr lang="zh-CN" altLang="en-US" sz="2400" dirty="0">
                <a:solidFill>
                  <a:schemeClr val="bg1">
                    <a:lumMod val="50000"/>
                  </a:schemeClr>
                </a:solidFill>
                <a:latin typeface="黑体" panose="02010609060101010101" pitchFamily="49" charset="-122"/>
                <a:ea typeface="黑体" panose="02010609060101010101" pitchFamily="49" charset="-122"/>
              </a:rPr>
              <a:t>算法</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局部邻居数量感知的剪枝方法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98" name="内容占位符 6">
            <a:extLst>
              <a:ext uri="{FF2B5EF4-FFF2-40B4-BE49-F238E27FC236}">
                <a16:creationId xmlns:a16="http://schemas.microsoft.com/office/drawing/2014/main" id="{FF58F5E7-6257-4AAC-985A-BF8F118002FD}"/>
              </a:ext>
            </a:extLst>
          </p:cNvPr>
          <p:cNvSpPr txBox="1">
            <a:spLocks/>
          </p:cNvSpPr>
          <p:nvPr/>
        </p:nvSpPr>
        <p:spPr>
          <a:xfrm>
            <a:off x="707625" y="2180986"/>
            <a:ext cx="5019967" cy="3899656"/>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000" b="1" dirty="0"/>
              <a:t>核心观察</a:t>
            </a:r>
            <a:endParaRPr lang="en-US" altLang="zh-CN" sz="2000" b="1" dirty="0"/>
          </a:p>
          <a:p>
            <a:pPr marL="504000" lvl="1" indent="-342900">
              <a:lnSpc>
                <a:spcPct val="130000"/>
              </a:lnSpc>
              <a:spcBef>
                <a:spcPts val="0"/>
              </a:spcBef>
            </a:pPr>
            <a:r>
              <a:rPr lang="zh-CN" altLang="en-US" dirty="0"/>
              <a:t>局部邻居数量作为一个</a:t>
            </a:r>
            <a:r>
              <a:rPr lang="zh-CN" altLang="en-US" dirty="0">
                <a:solidFill>
                  <a:srgbClr val="FF0000"/>
                </a:solidFill>
              </a:rPr>
              <a:t>必要的中间结果</a:t>
            </a:r>
            <a:r>
              <a:rPr lang="zh-CN" altLang="en-US" dirty="0"/>
              <a:t>，可以用于剪枝。</a:t>
            </a:r>
            <a:endParaRPr lang="en-US" altLang="zh-CN" sz="2000" dirty="0"/>
          </a:p>
          <a:p>
            <a:pPr>
              <a:lnSpc>
                <a:spcPct val="130000"/>
              </a:lnSpc>
              <a:spcBef>
                <a:spcPts val="0"/>
              </a:spcBef>
              <a:buFont typeface="Wingdings" panose="05000000000000000000" pitchFamily="2" charset="2"/>
              <a:buChar char="Ø"/>
            </a:pPr>
            <a:r>
              <a:rPr lang="zh-CN" altLang="en-US" sz="2000" b="1" dirty="0"/>
              <a:t>核心思想</a:t>
            </a:r>
            <a:endParaRPr lang="en-US" altLang="zh-CN" sz="2000" b="1" dirty="0"/>
          </a:p>
          <a:p>
            <a:pPr marL="504000" lvl="1" indent="-342900">
              <a:lnSpc>
                <a:spcPct val="130000"/>
              </a:lnSpc>
              <a:spcBef>
                <a:spcPts val="0"/>
              </a:spcBef>
            </a:pPr>
            <a:r>
              <a:rPr lang="zh-CN" altLang="en-US" dirty="0"/>
              <a:t>如果已遍历的子节点弹出后，</a:t>
            </a:r>
            <a:r>
              <a:rPr lang="zh-CN" altLang="en-US" dirty="0">
                <a:solidFill>
                  <a:srgbClr val="1019FE"/>
                </a:solidFill>
              </a:rPr>
              <a:t>候选顶点的局部邻居数量没有发生变化</a:t>
            </a:r>
            <a:r>
              <a:rPr lang="zh-CN" altLang="en-US" dirty="0"/>
              <a:t>，我们将提前剪枝由这些候选顶点产生的无效节点。这种方法通过同时检查多个局部邻居数量来</a:t>
            </a:r>
            <a:r>
              <a:rPr lang="zh-CN" altLang="en-US" dirty="0">
                <a:solidFill>
                  <a:srgbClr val="FF0000"/>
                </a:solidFill>
              </a:rPr>
              <a:t>减少线程分歧</a:t>
            </a:r>
            <a:r>
              <a:rPr lang="zh-CN" altLang="en-US" dirty="0"/>
              <a:t>。</a:t>
            </a:r>
            <a:endParaRPr lang="en-US" altLang="zh-CN" sz="2000" dirty="0"/>
          </a:p>
        </p:txBody>
      </p:sp>
      <p:pic>
        <p:nvPicPr>
          <p:cNvPr id="17" name="图片 16">
            <a:extLst>
              <a:ext uri="{FF2B5EF4-FFF2-40B4-BE49-F238E27FC236}">
                <a16:creationId xmlns:a16="http://schemas.microsoft.com/office/drawing/2014/main" id="{34CB9AF9-40D1-4DEB-AF66-2F7D810251EC}"/>
              </a:ext>
            </a:extLst>
          </p:cNvPr>
          <p:cNvPicPr>
            <a:picLocks noChangeAspect="1"/>
          </p:cNvPicPr>
          <p:nvPr/>
        </p:nvPicPr>
        <p:blipFill>
          <a:blip r:embed="rId2"/>
          <a:stretch>
            <a:fillRect/>
          </a:stretch>
        </p:blipFill>
        <p:spPr>
          <a:xfrm>
            <a:off x="6630286" y="1120059"/>
            <a:ext cx="4842048" cy="4587636"/>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A63B9E43-F3C5-4708-8C17-0829CA9C4266}"/>
                  </a:ext>
                </a:extLst>
              </p:cNvPr>
              <p:cNvSpPr/>
              <p:nvPr/>
            </p:nvSpPr>
            <p:spPr>
              <a:xfrm>
                <a:off x="6804285" y="5784780"/>
                <a:ext cx="4659464" cy="830997"/>
              </a:xfrm>
              <a:prstGeom prst="rect">
                <a:avLst/>
              </a:prstGeom>
            </p:spPr>
            <p:txBody>
              <a:bodyPr wrap="square">
                <a:spAutoFit/>
              </a:bodyPr>
              <a:lstStyle/>
              <a:p>
                <a:r>
                  <a:rPr lang="en-US" altLang="zh-CN" sz="1600" dirty="0">
                    <a:solidFill>
                      <a:schemeClr val="bg1">
                        <a:lumMod val="50000"/>
                      </a:schemeClr>
                    </a:solidFill>
                    <a:latin typeface="仿宋" panose="02010609060101010101" pitchFamily="49" charset="-122"/>
                    <a:ea typeface="仿宋" panose="02010609060101010101" pitchFamily="49" charset="-122"/>
                  </a:rPr>
                  <a:t>GMBE</a:t>
                </a:r>
                <a:r>
                  <a:rPr lang="zh-CN" altLang="en-US" sz="1600" dirty="0">
                    <a:solidFill>
                      <a:schemeClr val="bg1">
                        <a:lumMod val="50000"/>
                      </a:schemeClr>
                    </a:solidFill>
                    <a:latin typeface="仿宋" panose="02010609060101010101" pitchFamily="49" charset="-122"/>
                    <a:ea typeface="仿宋" panose="02010609060101010101" pitchFamily="49" charset="-122"/>
                  </a:rPr>
                  <a:t>主动通过在节点𝑟上移除无用的候选顶点</a:t>
                </a:r>
                <a14:m>
                  <m:oMath xmlns:m="http://schemas.openxmlformats.org/officeDocument/2006/math">
                    <m:sSub>
                      <m:sSubPr>
                        <m:ctrlPr>
                          <a:rPr lang="en-US" altLang="zh-CN" sz="1600" b="0" i="1" smtClean="0">
                            <a:solidFill>
                              <a:schemeClr val="bg1">
                                <a:lumMod val="50000"/>
                              </a:schemeClr>
                            </a:solidFill>
                            <a:latin typeface="Cambria Math" panose="02040503050406030204" pitchFamily="18" charset="0"/>
                          </a:rPr>
                        </m:ctrlPr>
                      </m:sSubPr>
                      <m:e>
                        <m:r>
                          <a:rPr lang="en-US" altLang="zh-CN" sz="1600" b="0" i="1" smtClean="0">
                            <a:solidFill>
                              <a:schemeClr val="bg1">
                                <a:lumMod val="50000"/>
                              </a:schemeClr>
                            </a:solidFill>
                            <a:latin typeface="Cambria Math" panose="02040503050406030204" pitchFamily="18" charset="0"/>
                          </a:rPr>
                          <m:t>𝑣</m:t>
                        </m:r>
                      </m:e>
                      <m:sub>
                        <m:r>
                          <a:rPr lang="en-US" altLang="zh-CN" sz="1600" b="0" i="1" smtClean="0">
                            <a:solidFill>
                              <a:schemeClr val="bg1">
                                <a:lumMod val="50000"/>
                              </a:schemeClr>
                            </a:solidFill>
                            <a:latin typeface="Cambria Math" panose="02040503050406030204" pitchFamily="18" charset="0"/>
                          </a:rPr>
                          <m:t>4</m:t>
                        </m:r>
                      </m:sub>
                    </m:sSub>
                  </m:oMath>
                </a14:m>
                <a:r>
                  <a:rPr lang="zh-CN" altLang="en-US" sz="1600" dirty="0">
                    <a:solidFill>
                      <a:schemeClr val="bg1">
                        <a:lumMod val="50000"/>
                      </a:schemeClr>
                    </a:solidFill>
                    <a:latin typeface="仿宋" panose="02010609060101010101" pitchFamily="49" charset="-122"/>
                    <a:ea typeface="仿宋" panose="02010609060101010101" pitchFamily="49" charset="-122"/>
                  </a:rPr>
                  <a:t>来主动地删除节点</a:t>
                </a:r>
                <a14:m>
                  <m:oMath xmlns:m="http://schemas.openxmlformats.org/officeDocument/2006/math">
                    <m:sSub>
                      <m:sSubPr>
                        <m:ctrlPr>
                          <a:rPr lang="en-US" altLang="zh-CN" sz="1600" b="0" i="1" smtClean="0">
                            <a:solidFill>
                              <a:schemeClr val="bg1">
                                <a:lumMod val="50000"/>
                              </a:schemeClr>
                            </a:solidFill>
                            <a:latin typeface="Cambria Math" panose="02040503050406030204" pitchFamily="18" charset="0"/>
                          </a:rPr>
                        </m:ctrlPr>
                      </m:sSubPr>
                      <m:e>
                        <m:r>
                          <a:rPr lang="en-US" altLang="zh-CN" sz="1600" b="0" i="1" smtClean="0">
                            <a:solidFill>
                              <a:schemeClr val="bg1">
                                <a:lumMod val="50000"/>
                              </a:schemeClr>
                            </a:solidFill>
                            <a:latin typeface="Cambria Math" panose="02040503050406030204" pitchFamily="18" charset="0"/>
                          </a:rPr>
                          <m:t>𝑡</m:t>
                        </m:r>
                      </m:e>
                      <m:sub>
                        <m:r>
                          <a:rPr lang="en-US" altLang="zh-CN" sz="1600" b="0" i="1" smtClean="0">
                            <a:solidFill>
                              <a:schemeClr val="bg1">
                                <a:lumMod val="50000"/>
                              </a:schemeClr>
                            </a:solidFill>
                            <a:latin typeface="Cambria Math" panose="02040503050406030204" pitchFamily="18" charset="0"/>
                          </a:rPr>
                          <m:t>1</m:t>
                        </m:r>
                      </m:sub>
                    </m:sSub>
                  </m:oMath>
                </a14:m>
                <a:r>
                  <a:rPr lang="zh-CN" altLang="en-US" sz="1600" dirty="0">
                    <a:solidFill>
                      <a:schemeClr val="bg1">
                        <a:lumMod val="50000"/>
                      </a:schemeClr>
                    </a:solidFill>
                    <a:latin typeface="仿宋" panose="02010609060101010101" pitchFamily="49" charset="-122"/>
                    <a:ea typeface="仿宋" panose="02010609060101010101" pitchFamily="49" charset="-122"/>
                  </a:rPr>
                  <a:t>，因为在弹出节点𝑠后，</a:t>
                </a:r>
                <a14:m>
                  <m:oMath xmlns:m="http://schemas.openxmlformats.org/officeDocument/2006/math">
                    <m:sSub>
                      <m:sSubPr>
                        <m:ctrlPr>
                          <a:rPr lang="en-US" altLang="zh-CN" sz="1600" i="1">
                            <a:solidFill>
                              <a:schemeClr val="bg1">
                                <a:lumMod val="50000"/>
                              </a:schemeClr>
                            </a:solidFill>
                            <a:latin typeface="Cambria Math" panose="02040503050406030204" pitchFamily="18" charset="0"/>
                          </a:rPr>
                        </m:ctrlPr>
                      </m:sSubPr>
                      <m:e>
                        <m:r>
                          <a:rPr lang="en-US" altLang="zh-CN" sz="1600" i="1">
                            <a:solidFill>
                              <a:schemeClr val="bg1">
                                <a:lumMod val="50000"/>
                              </a:schemeClr>
                            </a:solidFill>
                            <a:latin typeface="Cambria Math" panose="02040503050406030204" pitchFamily="18" charset="0"/>
                          </a:rPr>
                          <m:t>𝑣</m:t>
                        </m:r>
                      </m:e>
                      <m:sub>
                        <m:r>
                          <a:rPr lang="en-US" altLang="zh-CN" sz="1600" i="1">
                            <a:solidFill>
                              <a:schemeClr val="bg1">
                                <a:lumMod val="50000"/>
                              </a:schemeClr>
                            </a:solidFill>
                            <a:latin typeface="Cambria Math" panose="02040503050406030204" pitchFamily="18" charset="0"/>
                          </a:rPr>
                          <m:t>4</m:t>
                        </m:r>
                      </m:sub>
                    </m:sSub>
                  </m:oMath>
                </a14:m>
                <a:r>
                  <a:rPr lang="zh-CN" altLang="en-US" sz="1600" dirty="0">
                    <a:solidFill>
                      <a:schemeClr val="bg1">
                        <a:lumMod val="50000"/>
                      </a:schemeClr>
                    </a:solidFill>
                    <a:latin typeface="仿宋" panose="02010609060101010101" pitchFamily="49" charset="-122"/>
                    <a:ea typeface="仿宋" panose="02010609060101010101" pitchFamily="49" charset="-122"/>
                  </a:rPr>
                  <a:t>的局部邻居数量（即</a:t>
                </a:r>
                <a:r>
                  <a:rPr lang="en-US" altLang="zh-CN" sz="1600" dirty="0">
                    <a:solidFill>
                      <a:schemeClr val="bg1">
                        <a:lumMod val="50000"/>
                      </a:schemeClr>
                    </a:solidFill>
                    <a:latin typeface="仿宋" panose="02010609060101010101" pitchFamily="49" charset="-122"/>
                    <a:ea typeface="仿宋" panose="02010609060101010101" pitchFamily="49" charset="-122"/>
                  </a:rPr>
                  <a:t>2</a:t>
                </a:r>
                <a:r>
                  <a:rPr lang="zh-CN" altLang="en-US" sz="1600" dirty="0">
                    <a:solidFill>
                      <a:schemeClr val="bg1">
                        <a:lumMod val="50000"/>
                      </a:schemeClr>
                    </a:solidFill>
                    <a:latin typeface="仿宋" panose="02010609060101010101" pitchFamily="49" charset="-122"/>
                    <a:ea typeface="仿宋" panose="02010609060101010101" pitchFamily="49" charset="-122"/>
                  </a:rPr>
                  <a:t>）没有发生变化</a:t>
                </a:r>
              </a:p>
            </p:txBody>
          </p:sp>
        </mc:Choice>
        <mc:Fallback xmlns="">
          <p:sp>
            <p:nvSpPr>
              <p:cNvPr id="3" name="矩形 2">
                <a:extLst>
                  <a:ext uri="{FF2B5EF4-FFF2-40B4-BE49-F238E27FC236}">
                    <a16:creationId xmlns:a16="http://schemas.microsoft.com/office/drawing/2014/main" id="{A63B9E43-F3C5-4708-8C17-0829CA9C4266}"/>
                  </a:ext>
                </a:extLst>
              </p:cNvPr>
              <p:cNvSpPr>
                <a:spLocks noRot="1" noChangeAspect="1" noMove="1" noResize="1" noEditPoints="1" noAdjustHandles="1" noChangeArrowheads="1" noChangeShapeType="1" noTextEdit="1"/>
              </p:cNvSpPr>
              <p:nvPr/>
            </p:nvSpPr>
            <p:spPr>
              <a:xfrm>
                <a:off x="6804285" y="5784780"/>
                <a:ext cx="4659464" cy="830997"/>
              </a:xfrm>
              <a:prstGeom prst="rect">
                <a:avLst/>
              </a:prstGeom>
              <a:blipFill>
                <a:blip r:embed="rId3"/>
                <a:stretch>
                  <a:fillRect l="-654" t="-2941" b="-8824"/>
                </a:stretch>
              </a:blipFill>
            </p:spPr>
            <p:txBody>
              <a:bodyPr/>
              <a:lstStyle/>
              <a:p>
                <a:r>
                  <a:rPr lang="zh-CN" altLang="en-US">
                    <a:noFill/>
                  </a:rPr>
                  <a:t> </a:t>
                </a:r>
              </a:p>
            </p:txBody>
          </p:sp>
        </mc:Fallback>
      </mc:AlternateContent>
      <p:sp>
        <p:nvSpPr>
          <p:cNvPr id="9" name="灯片编号占位符 8">
            <a:extLst>
              <a:ext uri="{FF2B5EF4-FFF2-40B4-BE49-F238E27FC236}">
                <a16:creationId xmlns:a16="http://schemas.microsoft.com/office/drawing/2014/main" id="{5016996C-ACBA-459A-8BE5-F81CB926C28D}"/>
              </a:ext>
            </a:extLst>
          </p:cNvPr>
          <p:cNvSpPr>
            <a:spLocks noGrp="1"/>
          </p:cNvSpPr>
          <p:nvPr>
            <p:ph type="sldNum" sz="quarter" idx="12"/>
          </p:nvPr>
        </p:nvSpPr>
        <p:spPr/>
        <p:txBody>
          <a:bodyPr/>
          <a:lstStyle/>
          <a:p>
            <a:fld id="{FBACCE8E-693F-4A26-8C07-7C954F1ED21F}" type="slidenum">
              <a:rPr lang="zh-CN" altLang="en-US" smtClean="0"/>
              <a:t>38</a:t>
            </a:fld>
            <a:endParaRPr lang="zh-CN" altLang="en-US"/>
          </a:p>
        </p:txBody>
      </p:sp>
    </p:spTree>
    <p:extLst>
      <p:ext uri="{BB962C8B-B14F-4D97-AF65-F5344CB8AC3E}">
        <p14:creationId xmlns:p14="http://schemas.microsoft.com/office/powerpoint/2010/main" val="2408644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86621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绪论</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研究背景与问题</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01</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研究问题是什么？</a:t>
            </a:r>
            <a:r>
              <a:rPr lang="en-US" altLang="zh-CN" dirty="0">
                <a:solidFill>
                  <a:schemeClr val="tx1">
                    <a:alpha val="20000"/>
                  </a:schemeClr>
                </a:solidFill>
                <a:latin typeface="黑体" panose="02010609060101010101" pitchFamily="49" charset="-122"/>
                <a:ea typeface="黑体" panose="02010609060101010101" pitchFamily="49" charset="-122"/>
              </a:rPr>
              <a:t>What?</a:t>
            </a:r>
            <a:endParaRPr lang="zh-CN" altLang="en-US" dirty="0">
              <a:solidFill>
                <a:schemeClr val="tx1">
                  <a:alpha val="20000"/>
                </a:schemeClr>
              </a:solidFill>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DDE1DA05-6FF1-41BD-9CBE-1ACC4419505F}"/>
              </a:ext>
            </a:extLst>
          </p:cNvPr>
          <p:cNvPicPr>
            <a:picLocks noChangeAspect="1"/>
          </p:cNvPicPr>
          <p:nvPr/>
        </p:nvPicPr>
        <p:blipFill>
          <a:blip r:embed="rId2"/>
          <a:stretch>
            <a:fillRect/>
          </a:stretch>
        </p:blipFill>
        <p:spPr>
          <a:xfrm>
            <a:off x="6914126" y="2289976"/>
            <a:ext cx="4954024" cy="2948824"/>
          </a:xfrm>
          <a:prstGeom prst="rect">
            <a:avLst/>
          </a:prstGeom>
        </p:spPr>
      </p:pic>
      <mc:AlternateContent xmlns:mc="http://schemas.openxmlformats.org/markup-compatibility/2006" xmlns:a14="http://schemas.microsoft.com/office/drawing/2010/main">
        <mc:Choice Requires="a14">
          <p:sp>
            <p:nvSpPr>
              <p:cNvPr id="42" name="内容占位符 6">
                <a:extLst>
                  <a:ext uri="{FF2B5EF4-FFF2-40B4-BE49-F238E27FC236}">
                    <a16:creationId xmlns:a16="http://schemas.microsoft.com/office/drawing/2014/main" id="{3ACE8E85-A023-4E66-94A7-88EBD067793C}"/>
                  </a:ext>
                </a:extLst>
              </p:cNvPr>
              <p:cNvSpPr txBox="1">
                <a:spLocks/>
              </p:cNvSpPr>
              <p:nvPr/>
            </p:nvSpPr>
            <p:spPr>
              <a:xfrm>
                <a:off x="678187" y="1933101"/>
                <a:ext cx="6024762" cy="4120566"/>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en-US" altLang="zh-CN" sz="2400" dirty="0"/>
                  <a:t> </a:t>
                </a:r>
                <a:r>
                  <a:rPr lang="zh-CN" altLang="en-US" sz="2400" b="1" dirty="0"/>
                  <a:t>研究背景知识</a:t>
                </a:r>
                <a:endParaRPr lang="en-US" altLang="zh-CN" sz="2400" b="1" dirty="0"/>
              </a:p>
              <a:p>
                <a:pPr marL="504000" lvl="1" indent="-342900">
                  <a:lnSpc>
                    <a:spcPct val="130000"/>
                  </a:lnSpc>
                  <a:spcBef>
                    <a:spcPts val="0"/>
                  </a:spcBef>
                </a:pPr>
                <a:r>
                  <a:rPr lang="zh-CN" altLang="en-US" sz="2100" dirty="0">
                    <a:solidFill>
                      <a:srgbClr val="1019FE"/>
                    </a:solidFill>
                  </a:rPr>
                  <a:t>二分图</a:t>
                </a:r>
                <a:r>
                  <a:rPr lang="en-US" altLang="zh-CN" sz="2100" dirty="0">
                    <a:solidFill>
                      <a:srgbClr val="1019FE"/>
                    </a:solidFill>
                  </a:rPr>
                  <a:t> </a:t>
                </a:r>
                <a14:m>
                  <m:oMath xmlns:m="http://schemas.openxmlformats.org/officeDocument/2006/math">
                    <m:r>
                      <a:rPr lang="en-US" altLang="zh-CN" sz="2100" b="0" i="1" smtClean="0">
                        <a:solidFill>
                          <a:srgbClr val="1019FE"/>
                        </a:solidFill>
                        <a:latin typeface="Cambria Math" panose="02040503050406030204" pitchFamily="18" charset="0"/>
                      </a:rPr>
                      <m:t>𝐺</m:t>
                    </m:r>
                    <m:d>
                      <m:dPr>
                        <m:ctrlPr>
                          <a:rPr lang="en-US" altLang="zh-CN" sz="2100" b="0" i="1" smtClean="0">
                            <a:solidFill>
                              <a:srgbClr val="1019FE"/>
                            </a:solidFill>
                            <a:latin typeface="Cambria Math" panose="02040503050406030204" pitchFamily="18" charset="0"/>
                          </a:rPr>
                        </m:ctrlPr>
                      </m:dPr>
                      <m:e>
                        <m:r>
                          <a:rPr lang="en-US" altLang="zh-CN" sz="2100" b="0" i="1" smtClean="0">
                            <a:solidFill>
                              <a:srgbClr val="1019FE"/>
                            </a:solidFill>
                            <a:latin typeface="Cambria Math" panose="02040503050406030204" pitchFamily="18" charset="0"/>
                          </a:rPr>
                          <m:t>𝑈</m:t>
                        </m:r>
                        <m:r>
                          <a:rPr lang="en-US" altLang="zh-CN" sz="2100" b="0" i="1" smtClean="0">
                            <a:solidFill>
                              <a:srgbClr val="1019FE"/>
                            </a:solidFill>
                            <a:latin typeface="Cambria Math" panose="02040503050406030204" pitchFamily="18" charset="0"/>
                          </a:rPr>
                          <m:t>,</m:t>
                        </m:r>
                        <m:r>
                          <a:rPr lang="en-US" altLang="zh-CN" sz="2100" b="0" i="1" smtClean="0">
                            <a:solidFill>
                              <a:srgbClr val="1019FE"/>
                            </a:solidFill>
                            <a:latin typeface="Cambria Math" panose="02040503050406030204" pitchFamily="18" charset="0"/>
                          </a:rPr>
                          <m:t>𝑉</m:t>
                        </m:r>
                        <m:r>
                          <a:rPr lang="en-US" altLang="zh-CN" sz="2100" b="0" i="1" smtClean="0">
                            <a:solidFill>
                              <a:srgbClr val="1019FE"/>
                            </a:solidFill>
                            <a:latin typeface="Cambria Math" panose="02040503050406030204" pitchFamily="18" charset="0"/>
                          </a:rPr>
                          <m:t>,</m:t>
                        </m:r>
                        <m:r>
                          <a:rPr lang="en-US" altLang="zh-CN" sz="2100" b="0" i="1" smtClean="0">
                            <a:solidFill>
                              <a:srgbClr val="1019FE"/>
                            </a:solidFill>
                            <a:latin typeface="Cambria Math" panose="02040503050406030204" pitchFamily="18" charset="0"/>
                          </a:rPr>
                          <m:t>𝐸</m:t>
                        </m:r>
                      </m:e>
                    </m:d>
                  </m:oMath>
                </a14:m>
                <a:r>
                  <a:rPr lang="zh-CN" altLang="en-US" sz="2100" dirty="0"/>
                  <a:t>：一种</a:t>
                </a:r>
                <a:r>
                  <a:rPr lang="zh-CN" altLang="en-US" sz="2100" u="sng" dirty="0"/>
                  <a:t>特殊的图结构</a:t>
                </a:r>
                <a:r>
                  <a:rPr lang="zh-CN" altLang="en-US" sz="2100" dirty="0"/>
                  <a:t>，其中</a:t>
                </a:r>
                <a14:m>
                  <m:oMath xmlns:m="http://schemas.openxmlformats.org/officeDocument/2006/math">
                    <m:r>
                      <a:rPr lang="en-US" altLang="zh-CN" sz="2100" b="0" i="1" smtClean="0">
                        <a:latin typeface="Cambria Math" panose="02040503050406030204" pitchFamily="18" charset="0"/>
                      </a:rPr>
                      <m:t>𝑈</m:t>
                    </m:r>
                  </m:oMath>
                </a14:m>
                <a:r>
                  <a:rPr lang="zh-CN" altLang="en-US" sz="2100" dirty="0"/>
                  <a:t>和</a:t>
                </a:r>
                <a14:m>
                  <m:oMath xmlns:m="http://schemas.openxmlformats.org/officeDocument/2006/math">
                    <m:r>
                      <a:rPr lang="en-US" altLang="zh-CN" sz="2100" b="0" i="1" dirty="0" smtClean="0">
                        <a:latin typeface="Cambria Math" panose="02040503050406030204" pitchFamily="18" charset="0"/>
                      </a:rPr>
                      <m:t>𝑉</m:t>
                    </m:r>
                  </m:oMath>
                </a14:m>
                <a:r>
                  <a:rPr lang="zh-CN" altLang="en-US" sz="2100" dirty="0"/>
                  <a:t>是两个不相交的顶点集合，</a:t>
                </a:r>
                <a14:m>
                  <m:oMath xmlns:m="http://schemas.openxmlformats.org/officeDocument/2006/math">
                    <m:r>
                      <a:rPr lang="en-US" altLang="zh-CN" sz="2100" b="0" i="1" smtClean="0">
                        <a:latin typeface="Cambria Math" panose="02040503050406030204" pitchFamily="18" charset="0"/>
                      </a:rPr>
                      <m:t>𝐸</m:t>
                    </m:r>
                  </m:oMath>
                </a14:m>
                <a:r>
                  <a:rPr lang="zh-CN" altLang="en-US" sz="2100" dirty="0"/>
                  <a:t>是二分图的边集合且</a:t>
                </a:r>
                <a14:m>
                  <m:oMath xmlns:m="http://schemas.openxmlformats.org/officeDocument/2006/math">
                    <m:r>
                      <a:rPr lang="en-US" altLang="zh-CN" sz="2100" i="1">
                        <a:latin typeface="Cambria Math" panose="02040503050406030204" pitchFamily="18" charset="0"/>
                      </a:rPr>
                      <m:t>𝐸</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𝑈</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𝑉</m:t>
                    </m:r>
                    <m:r>
                      <a:rPr lang="zh-CN" altLang="en-US" sz="2100" i="1">
                        <a:latin typeface="Cambria Math" panose="02040503050406030204" pitchFamily="18" charset="0"/>
                      </a:rPr>
                      <m:t>。</m:t>
                    </m:r>
                  </m:oMath>
                </a14:m>
                <a:endParaRPr lang="en-US" altLang="zh-CN" sz="2100" dirty="0"/>
              </a:p>
              <a:p>
                <a:pPr marL="504000" lvl="1" indent="-342900">
                  <a:lnSpc>
                    <a:spcPct val="130000"/>
                  </a:lnSpc>
                  <a:spcBef>
                    <a:spcPts val="0"/>
                  </a:spcBef>
                </a:pPr>
                <a:r>
                  <a:rPr lang="zh-CN" altLang="en-US" sz="2100" dirty="0">
                    <a:solidFill>
                      <a:srgbClr val="1019FE"/>
                    </a:solidFill>
                  </a:rPr>
                  <a:t>二分团</a:t>
                </a:r>
                <a:r>
                  <a:rPr lang="en-US" altLang="zh-CN" sz="2100" dirty="0">
                    <a:solidFill>
                      <a:srgbClr val="1019FE"/>
                    </a:solidFill>
                  </a:rPr>
                  <a:t> </a:t>
                </a:r>
                <a:r>
                  <a:rPr lang="en-US" altLang="zh-CN" sz="2100" dirty="0">
                    <a:solidFill>
                      <a:srgbClr val="0070C0"/>
                    </a:solidFill>
                  </a:rPr>
                  <a:t>: </a:t>
                </a:r>
                <a:r>
                  <a:rPr lang="zh-CN" altLang="en-US" sz="2100" dirty="0">
                    <a:solidFill>
                      <a:schemeClr val="tx1"/>
                    </a:solidFill>
                  </a:rPr>
                  <a:t>二分图</a:t>
                </a:r>
                <a14:m>
                  <m:oMath xmlns:m="http://schemas.openxmlformats.org/officeDocument/2006/math">
                    <m:r>
                      <a:rPr lang="en-US" altLang="zh-CN" sz="2100" i="1" smtClean="0">
                        <a:solidFill>
                          <a:schemeClr val="tx1"/>
                        </a:solidFill>
                        <a:latin typeface="Cambria Math" panose="02040503050406030204" pitchFamily="18" charset="0"/>
                      </a:rPr>
                      <m:t>𝐺</m:t>
                    </m:r>
                    <m:d>
                      <m:dPr>
                        <m:ctrlPr>
                          <a:rPr lang="en-US" altLang="zh-CN" sz="2100" i="1">
                            <a:solidFill>
                              <a:schemeClr val="tx1"/>
                            </a:solidFill>
                            <a:latin typeface="Cambria Math" panose="02040503050406030204" pitchFamily="18" charset="0"/>
                          </a:rPr>
                        </m:ctrlPr>
                      </m:dPr>
                      <m:e>
                        <m:r>
                          <a:rPr lang="en-US" altLang="zh-CN" sz="2100" i="1">
                            <a:solidFill>
                              <a:schemeClr val="tx1"/>
                            </a:solidFill>
                            <a:latin typeface="Cambria Math" panose="02040503050406030204" pitchFamily="18" charset="0"/>
                          </a:rPr>
                          <m:t>𝑈</m:t>
                        </m:r>
                        <m:r>
                          <a:rPr lang="en-US" altLang="zh-CN" sz="2100" i="1">
                            <a:solidFill>
                              <a:schemeClr val="tx1"/>
                            </a:solidFill>
                            <a:latin typeface="Cambria Math" panose="02040503050406030204" pitchFamily="18" charset="0"/>
                          </a:rPr>
                          <m:t>,</m:t>
                        </m:r>
                        <m:r>
                          <a:rPr lang="en-US" altLang="zh-CN" sz="2100" i="1">
                            <a:solidFill>
                              <a:schemeClr val="tx1"/>
                            </a:solidFill>
                            <a:latin typeface="Cambria Math" panose="02040503050406030204" pitchFamily="18" charset="0"/>
                          </a:rPr>
                          <m:t>𝑉</m:t>
                        </m:r>
                        <m:r>
                          <a:rPr lang="en-US" altLang="zh-CN" sz="2100" i="1">
                            <a:solidFill>
                              <a:schemeClr val="tx1"/>
                            </a:solidFill>
                            <a:latin typeface="Cambria Math" panose="02040503050406030204" pitchFamily="18" charset="0"/>
                          </a:rPr>
                          <m:t>,</m:t>
                        </m:r>
                        <m:r>
                          <a:rPr lang="en-US" altLang="zh-CN" sz="2100" i="1">
                            <a:solidFill>
                              <a:schemeClr val="tx1"/>
                            </a:solidFill>
                            <a:latin typeface="Cambria Math" panose="02040503050406030204" pitchFamily="18" charset="0"/>
                          </a:rPr>
                          <m:t>𝐸</m:t>
                        </m:r>
                      </m:e>
                    </m:d>
                  </m:oMath>
                </a14:m>
                <a:r>
                  <a:rPr lang="zh-CN" altLang="en-US" sz="2100" dirty="0">
                    <a:solidFill>
                      <a:schemeClr val="tx1"/>
                    </a:solidFill>
                  </a:rPr>
                  <a:t>中的</a:t>
                </a:r>
                <a:r>
                  <a:rPr lang="zh-CN" altLang="en-US" sz="2100" u="sng" dirty="0">
                    <a:solidFill>
                      <a:schemeClr val="tx1"/>
                    </a:solidFill>
                  </a:rPr>
                  <a:t>稠密二分子图</a:t>
                </a:r>
                <a14:m>
                  <m:oMath xmlns:m="http://schemas.openxmlformats.org/officeDocument/2006/math">
                    <m:r>
                      <a:rPr lang="en-US" altLang="zh-CN" sz="2100" b="0" i="0" smtClean="0">
                        <a:solidFill>
                          <a:schemeClr val="tx1"/>
                        </a:solidFill>
                        <a:latin typeface="Cambria Math" panose="02040503050406030204" pitchFamily="18" charset="0"/>
                      </a:rPr>
                      <m:t>(</m:t>
                    </m:r>
                    <m:r>
                      <a:rPr lang="en-US" altLang="zh-CN" sz="2100" b="0" i="1" smtClean="0">
                        <a:solidFill>
                          <a:schemeClr val="tx1"/>
                        </a:solidFill>
                        <a:latin typeface="Cambria Math" panose="02040503050406030204" pitchFamily="18" charset="0"/>
                      </a:rPr>
                      <m:t>𝐿</m:t>
                    </m:r>
                    <m:r>
                      <a:rPr lang="en-US" altLang="zh-CN" sz="2100" b="0" i="1" smtClean="0">
                        <a:solidFill>
                          <a:schemeClr val="tx1"/>
                        </a:solidFill>
                        <a:latin typeface="Cambria Math" panose="02040503050406030204" pitchFamily="18" charset="0"/>
                      </a:rPr>
                      <m:t>,</m:t>
                    </m:r>
                    <m:r>
                      <a:rPr lang="en-US" altLang="zh-CN" sz="2100" b="0" i="1" smtClean="0">
                        <a:solidFill>
                          <a:schemeClr val="tx1"/>
                        </a:solidFill>
                        <a:latin typeface="Cambria Math" panose="02040503050406030204" pitchFamily="18" charset="0"/>
                      </a:rPr>
                      <m:t>𝑅</m:t>
                    </m:r>
                    <m:r>
                      <a:rPr lang="en-US" altLang="zh-CN" sz="2100" b="0" i="1" smtClean="0">
                        <a:solidFill>
                          <a:schemeClr val="tx1"/>
                        </a:solidFill>
                        <a:latin typeface="Cambria Math" panose="02040503050406030204" pitchFamily="18" charset="0"/>
                      </a:rPr>
                      <m:t>,</m:t>
                    </m:r>
                    <m:r>
                      <a:rPr lang="en-US" altLang="zh-CN" sz="2100" b="0" i="1" smtClean="0">
                        <a:solidFill>
                          <a:schemeClr val="tx1"/>
                        </a:solidFill>
                        <a:latin typeface="Cambria Math" panose="02040503050406030204" pitchFamily="18" charset="0"/>
                      </a:rPr>
                      <m:t>𝐸</m:t>
                    </m:r>
                    <m:r>
                      <a:rPr lang="en-US" altLang="zh-CN" sz="2100" b="0" i="1" smtClean="0">
                        <a:solidFill>
                          <a:schemeClr val="tx1"/>
                        </a:solidFill>
                        <a:latin typeface="Cambria Math" panose="02040503050406030204" pitchFamily="18" charset="0"/>
                      </a:rPr>
                      <m:t>′)</m:t>
                    </m:r>
                  </m:oMath>
                </a14:m>
                <a:r>
                  <a:rPr lang="zh-CN" altLang="en-US" sz="2100" dirty="0">
                    <a:solidFill>
                      <a:schemeClr val="tx1"/>
                    </a:solidFill>
                  </a:rPr>
                  <a:t>。其中</a:t>
                </a:r>
                <a14:m>
                  <m:oMath xmlns:m="http://schemas.openxmlformats.org/officeDocument/2006/math">
                    <m:r>
                      <a:rPr lang="en-US" altLang="zh-CN" sz="2100" b="0" i="1" smtClean="0">
                        <a:solidFill>
                          <a:schemeClr val="tx1"/>
                        </a:solidFill>
                        <a:latin typeface="Cambria Math" panose="02040503050406030204" pitchFamily="18" charset="0"/>
                      </a:rPr>
                      <m:t>𝐿</m:t>
                    </m:r>
                    <m:r>
                      <a:rPr lang="en-US" altLang="zh-CN" sz="2100" b="0" i="1" smtClean="0">
                        <a:solidFill>
                          <a:schemeClr val="tx1"/>
                        </a:solidFill>
                        <a:latin typeface="Cambria Math" panose="02040503050406030204" pitchFamily="18" charset="0"/>
                      </a:rPr>
                      <m:t>⊆</m:t>
                    </m:r>
                    <m:r>
                      <a:rPr lang="en-US" altLang="zh-CN" sz="2100" b="0" i="1" smtClean="0">
                        <a:solidFill>
                          <a:schemeClr val="tx1"/>
                        </a:solidFill>
                        <a:latin typeface="Cambria Math" panose="02040503050406030204" pitchFamily="18" charset="0"/>
                      </a:rPr>
                      <m:t>𝑈</m:t>
                    </m:r>
                    <m:r>
                      <a:rPr lang="en-US" altLang="zh-CN" sz="2100" b="0" i="1" smtClean="0">
                        <a:solidFill>
                          <a:schemeClr val="tx1"/>
                        </a:solidFill>
                        <a:latin typeface="Cambria Math" panose="02040503050406030204" pitchFamily="18" charset="0"/>
                      </a:rPr>
                      <m:t>,</m:t>
                    </m:r>
                    <m:r>
                      <a:rPr lang="en-US" altLang="zh-CN" sz="2100" b="0" i="1" smtClean="0">
                        <a:solidFill>
                          <a:schemeClr val="tx1"/>
                        </a:solidFill>
                        <a:latin typeface="Cambria Math" panose="02040503050406030204" pitchFamily="18" charset="0"/>
                      </a:rPr>
                      <m:t>𝑅</m:t>
                    </m:r>
                    <m:r>
                      <a:rPr lang="en-US" altLang="zh-CN" sz="2100" b="0" i="1" smtClean="0">
                        <a:solidFill>
                          <a:schemeClr val="tx1"/>
                        </a:solidFill>
                        <a:latin typeface="Cambria Math" panose="02040503050406030204" pitchFamily="18" charset="0"/>
                      </a:rPr>
                      <m:t>⊆</m:t>
                    </m:r>
                    <m:r>
                      <a:rPr lang="en-US" altLang="zh-CN" sz="2100" b="0" i="1" smtClean="0">
                        <a:solidFill>
                          <a:schemeClr val="tx1"/>
                        </a:solidFill>
                        <a:latin typeface="Cambria Math" panose="02040503050406030204" pitchFamily="18" charset="0"/>
                      </a:rPr>
                      <m:t>𝑉</m:t>
                    </m:r>
                    <m:r>
                      <a:rPr lang="en-US" altLang="zh-CN" sz="2100" b="0" i="1" smtClean="0">
                        <a:solidFill>
                          <a:schemeClr val="tx1"/>
                        </a:solidFill>
                        <a:latin typeface="Cambria Math" panose="02040503050406030204" pitchFamily="18" charset="0"/>
                      </a:rPr>
                      <m:t>,</m:t>
                    </m:r>
                    <m:sSup>
                      <m:sSupPr>
                        <m:ctrlPr>
                          <a:rPr lang="en-US" altLang="zh-CN" sz="2100" b="0" i="1" smtClean="0">
                            <a:solidFill>
                              <a:schemeClr val="tx1"/>
                            </a:solidFill>
                            <a:latin typeface="Cambria Math" panose="02040503050406030204" pitchFamily="18" charset="0"/>
                          </a:rPr>
                        </m:ctrlPr>
                      </m:sSupPr>
                      <m:e>
                        <m:r>
                          <a:rPr lang="en-US" altLang="zh-CN" sz="2100" b="0" i="1" smtClean="0">
                            <a:solidFill>
                              <a:schemeClr val="tx1"/>
                            </a:solidFill>
                            <a:latin typeface="Cambria Math" panose="02040503050406030204" pitchFamily="18" charset="0"/>
                          </a:rPr>
                          <m:t>𝐸</m:t>
                        </m:r>
                      </m:e>
                      <m:sup>
                        <m:r>
                          <a:rPr lang="en-US" altLang="zh-CN" sz="2100" b="0" i="1" smtClean="0">
                            <a:solidFill>
                              <a:schemeClr val="tx1"/>
                            </a:solidFill>
                            <a:latin typeface="Cambria Math" panose="02040503050406030204" pitchFamily="18" charset="0"/>
                          </a:rPr>
                          <m:t>′</m:t>
                        </m:r>
                      </m:sup>
                    </m:sSup>
                    <m:r>
                      <a:rPr lang="en-US" altLang="zh-CN" sz="2100" b="0" i="1" smtClean="0">
                        <a:solidFill>
                          <a:schemeClr val="tx1"/>
                        </a:solidFill>
                        <a:latin typeface="Cambria Math" panose="02040503050406030204" pitchFamily="18" charset="0"/>
                      </a:rPr>
                      <m:t>=</m:t>
                    </m:r>
                    <m:r>
                      <a:rPr lang="en-US" altLang="zh-CN" sz="2100" b="0" i="1" smtClean="0">
                        <a:solidFill>
                          <a:schemeClr val="tx1"/>
                        </a:solidFill>
                        <a:latin typeface="Cambria Math" panose="02040503050406030204" pitchFamily="18" charset="0"/>
                      </a:rPr>
                      <m:t>𝐿</m:t>
                    </m:r>
                    <m:r>
                      <a:rPr lang="en-US" altLang="zh-CN" sz="2100" b="0" i="1" smtClean="0">
                        <a:solidFill>
                          <a:schemeClr val="tx1"/>
                        </a:solidFill>
                        <a:latin typeface="Cambria Math" panose="02040503050406030204" pitchFamily="18" charset="0"/>
                      </a:rPr>
                      <m:t>×</m:t>
                    </m:r>
                    <m:r>
                      <a:rPr lang="en-US" altLang="zh-CN" sz="2100" b="0" i="1" smtClean="0">
                        <a:solidFill>
                          <a:schemeClr val="tx1"/>
                        </a:solidFill>
                        <a:latin typeface="Cambria Math" panose="02040503050406030204" pitchFamily="18" charset="0"/>
                      </a:rPr>
                      <m:t>𝑅</m:t>
                    </m:r>
                    <m:r>
                      <a:rPr lang="en-US" altLang="zh-CN" sz="2100" b="0" i="1" smtClean="0">
                        <a:solidFill>
                          <a:schemeClr val="tx1"/>
                        </a:solidFill>
                        <a:latin typeface="Cambria Math" panose="02040503050406030204" pitchFamily="18" charset="0"/>
                      </a:rPr>
                      <m:t>⊆</m:t>
                    </m:r>
                    <m:r>
                      <a:rPr lang="en-US" altLang="zh-CN" sz="2100" b="0" i="1" smtClean="0">
                        <a:solidFill>
                          <a:schemeClr val="tx1"/>
                        </a:solidFill>
                        <a:latin typeface="Cambria Math" panose="02040503050406030204" pitchFamily="18" charset="0"/>
                      </a:rPr>
                      <m:t>𝐸</m:t>
                    </m:r>
                    <m:r>
                      <a:rPr lang="zh-CN" altLang="en-US" sz="2100" i="1">
                        <a:solidFill>
                          <a:schemeClr val="tx1"/>
                        </a:solidFill>
                        <a:latin typeface="Cambria Math" panose="02040503050406030204" pitchFamily="18" charset="0"/>
                      </a:rPr>
                      <m:t>。</m:t>
                    </m:r>
                  </m:oMath>
                </a14:m>
                <a:r>
                  <a:rPr lang="zh-CN" altLang="en-US" sz="2100" dirty="0">
                    <a:solidFill>
                      <a:schemeClr val="tx1"/>
                    </a:solidFill>
                  </a:rPr>
                  <a:t>为了方便，我们用</a:t>
                </a:r>
                <a14:m>
                  <m:oMath xmlns:m="http://schemas.openxmlformats.org/officeDocument/2006/math">
                    <m:r>
                      <a:rPr lang="en-US" altLang="zh-CN" sz="2100" b="0" i="1" smtClean="0">
                        <a:solidFill>
                          <a:schemeClr val="tx1"/>
                        </a:solidFill>
                        <a:latin typeface="Cambria Math" panose="02040503050406030204" pitchFamily="18" charset="0"/>
                      </a:rPr>
                      <m:t>(</m:t>
                    </m:r>
                    <m:r>
                      <a:rPr lang="en-US" altLang="zh-CN" sz="2100" b="0" i="1" smtClean="0">
                        <a:solidFill>
                          <a:schemeClr val="tx1"/>
                        </a:solidFill>
                        <a:latin typeface="Cambria Math" panose="02040503050406030204" pitchFamily="18" charset="0"/>
                      </a:rPr>
                      <m:t>𝐿</m:t>
                    </m:r>
                    <m:r>
                      <a:rPr lang="en-US" altLang="zh-CN" sz="2100" b="0" i="1" smtClean="0">
                        <a:solidFill>
                          <a:schemeClr val="tx1"/>
                        </a:solidFill>
                        <a:latin typeface="Cambria Math" panose="02040503050406030204" pitchFamily="18" charset="0"/>
                      </a:rPr>
                      <m:t>,</m:t>
                    </m:r>
                    <m:r>
                      <a:rPr lang="en-US" altLang="zh-CN" sz="2100" b="0" i="1" smtClean="0">
                        <a:solidFill>
                          <a:schemeClr val="tx1"/>
                        </a:solidFill>
                        <a:latin typeface="Cambria Math" panose="02040503050406030204" pitchFamily="18" charset="0"/>
                      </a:rPr>
                      <m:t>𝑅</m:t>
                    </m:r>
                    <m:r>
                      <a:rPr lang="en-US" altLang="zh-CN" sz="2100" b="0" i="1" smtClean="0">
                        <a:solidFill>
                          <a:schemeClr val="tx1"/>
                        </a:solidFill>
                        <a:latin typeface="Cambria Math" panose="02040503050406030204" pitchFamily="18" charset="0"/>
                      </a:rPr>
                      <m:t>)</m:t>
                    </m:r>
                    <m:r>
                      <a:rPr lang="zh-CN" altLang="en-US" sz="2100" i="1">
                        <a:solidFill>
                          <a:schemeClr val="tx1"/>
                        </a:solidFill>
                        <a:latin typeface="Cambria Math" panose="02040503050406030204" pitchFamily="18" charset="0"/>
                      </a:rPr>
                      <m:t>表示</m:t>
                    </m:r>
                    <m:r>
                      <a:rPr lang="zh-CN" altLang="en-US" sz="2100" i="1" smtClean="0">
                        <a:solidFill>
                          <a:schemeClr val="tx1"/>
                        </a:solidFill>
                        <a:latin typeface="Cambria Math" panose="02040503050406030204" pitchFamily="18" charset="0"/>
                      </a:rPr>
                      <m:t>二分团</m:t>
                    </m:r>
                  </m:oMath>
                </a14:m>
                <a:r>
                  <a:rPr lang="zh-CN" altLang="en-US" sz="2100" dirty="0">
                    <a:solidFill>
                      <a:schemeClr val="tx1"/>
                    </a:solidFill>
                  </a:rPr>
                  <a:t>。</a:t>
                </a:r>
                <a:endParaRPr lang="en-US" altLang="zh-CN" sz="2100" dirty="0">
                  <a:solidFill>
                    <a:schemeClr val="tx1"/>
                  </a:solidFill>
                </a:endParaRPr>
              </a:p>
              <a:p>
                <a:pPr marL="504000" lvl="1" indent="-342900">
                  <a:lnSpc>
                    <a:spcPct val="130000"/>
                  </a:lnSpc>
                  <a:spcBef>
                    <a:spcPts val="0"/>
                  </a:spcBef>
                </a:pPr>
                <a:r>
                  <a:rPr lang="zh-CN" altLang="en-US" sz="2100" dirty="0">
                    <a:solidFill>
                      <a:srgbClr val="1019FE"/>
                    </a:solidFill>
                  </a:rPr>
                  <a:t>极大二分团</a:t>
                </a:r>
                <a:r>
                  <a:rPr lang="en-US" altLang="zh-CN" sz="2100" dirty="0">
                    <a:solidFill>
                      <a:srgbClr val="1019FE"/>
                    </a:solidFill>
                  </a:rPr>
                  <a:t> </a:t>
                </a:r>
                <a:r>
                  <a:rPr lang="en-US" altLang="zh-CN" sz="2100" dirty="0"/>
                  <a:t>: </a:t>
                </a:r>
                <a:r>
                  <a:rPr lang="zh-CN" altLang="en-US" sz="2100" dirty="0"/>
                  <a:t>是二分图</a:t>
                </a:r>
                <a14:m>
                  <m:oMath xmlns:m="http://schemas.openxmlformats.org/officeDocument/2006/math">
                    <m:r>
                      <a:rPr lang="en-US" altLang="zh-CN" sz="2100" i="1">
                        <a:latin typeface="Cambria Math" panose="02040503050406030204" pitchFamily="18" charset="0"/>
                      </a:rPr>
                      <m:t>𝐺</m:t>
                    </m:r>
                  </m:oMath>
                </a14:m>
                <a:r>
                  <a:rPr lang="zh-CN" altLang="en-US" sz="2100" dirty="0"/>
                  <a:t>中的一个</a:t>
                </a:r>
                <a:r>
                  <a:rPr lang="zh-CN" altLang="en-US" sz="2100" u="sng" dirty="0"/>
                  <a:t>二分团</a:t>
                </a:r>
                <a:r>
                  <a:rPr lang="zh-CN" altLang="en-US" sz="2100" dirty="0"/>
                  <a:t>，且该二分团不能再添加其他顶点使其成为更大的二分团。</a:t>
                </a:r>
                <a:r>
                  <a:rPr lang="en-US" altLang="zh-CN" sz="2100" dirty="0"/>
                  <a:t> </a:t>
                </a:r>
              </a:p>
              <a:p>
                <a:pPr>
                  <a:lnSpc>
                    <a:spcPct val="130000"/>
                  </a:lnSpc>
                  <a:spcBef>
                    <a:spcPts val="0"/>
                  </a:spcBef>
                  <a:buFont typeface="Wingdings" panose="05000000000000000000" pitchFamily="2" charset="2"/>
                  <a:buChar char="Ø"/>
                </a:pPr>
                <a:r>
                  <a:rPr lang="en-US" altLang="zh-CN" sz="2400" b="1" dirty="0"/>
                  <a:t> </a:t>
                </a:r>
                <a:r>
                  <a:rPr lang="zh-CN" altLang="en-US" sz="2400" b="1" dirty="0"/>
                  <a:t>研究问题定义</a:t>
                </a:r>
                <a:endParaRPr lang="en-US" altLang="zh-CN" sz="2400" b="1" dirty="0"/>
              </a:p>
              <a:p>
                <a:pPr marL="504000" lvl="1" indent="-342000">
                  <a:lnSpc>
                    <a:spcPct val="130000"/>
                  </a:lnSpc>
                  <a:spcBef>
                    <a:spcPts val="0"/>
                  </a:spcBef>
                </a:pPr>
                <a:r>
                  <a:rPr lang="zh-CN" altLang="en-US" sz="2100" dirty="0">
                    <a:solidFill>
                      <a:srgbClr val="FF0000"/>
                    </a:solidFill>
                  </a:rPr>
                  <a:t>极大二分团枚举问题 </a:t>
                </a:r>
                <a:r>
                  <a:rPr lang="en-US" altLang="zh-CN" sz="2100" dirty="0"/>
                  <a:t>(Maximal Biclique Enumeration, </a:t>
                </a:r>
                <a:r>
                  <a:rPr lang="en-US" altLang="zh-CN" sz="2100" dirty="0">
                    <a:solidFill>
                      <a:srgbClr val="FF0000"/>
                    </a:solidFill>
                  </a:rPr>
                  <a:t>MBE</a:t>
                </a:r>
                <a:r>
                  <a:rPr lang="en-US" altLang="zh-CN" sz="2100" dirty="0"/>
                  <a:t>) </a:t>
                </a:r>
                <a:r>
                  <a:rPr lang="zh-CN" altLang="en-US" sz="2100" dirty="0"/>
                  <a:t>的目标是无重复、无遗漏地枚举二分图中的全部极大二分团</a:t>
                </a:r>
                <a:r>
                  <a:rPr lang="zh-CN" altLang="en-US" sz="1600" dirty="0"/>
                  <a:t>。</a:t>
                </a:r>
              </a:p>
            </p:txBody>
          </p:sp>
        </mc:Choice>
        <mc:Fallback xmlns="">
          <p:sp>
            <p:nvSpPr>
              <p:cNvPr id="42" name="内容占位符 6">
                <a:extLst>
                  <a:ext uri="{FF2B5EF4-FFF2-40B4-BE49-F238E27FC236}">
                    <a16:creationId xmlns:a16="http://schemas.microsoft.com/office/drawing/2014/main" id="{3ACE8E85-A023-4E66-94A7-88EBD067793C}"/>
                  </a:ext>
                </a:extLst>
              </p:cNvPr>
              <p:cNvSpPr txBox="1">
                <a:spLocks noRot="1" noChangeAspect="1" noMove="1" noResize="1" noEditPoints="1" noAdjustHandles="1" noChangeArrowheads="1" noChangeShapeType="1" noTextEdit="1"/>
              </p:cNvSpPr>
              <p:nvPr/>
            </p:nvSpPr>
            <p:spPr>
              <a:xfrm>
                <a:off x="678187" y="1933101"/>
                <a:ext cx="6024762" cy="4120566"/>
              </a:xfrm>
              <a:prstGeom prst="rect">
                <a:avLst/>
              </a:prstGeom>
              <a:blipFill>
                <a:blip r:embed="rId3"/>
                <a:stretch>
                  <a:fillRect l="-910" t="-444" r="-4651" b="-1036"/>
                </a:stretch>
              </a:blipFill>
            </p:spPr>
            <p:txBody>
              <a:bodyPr/>
              <a:lstStyle/>
              <a:p>
                <a:r>
                  <a:rPr lang="zh-CN" altLang="en-US">
                    <a:noFill/>
                  </a:rPr>
                  <a:t> </a:t>
                </a:r>
              </a:p>
            </p:txBody>
          </p:sp>
        </mc:Fallback>
      </mc:AlternateContent>
      <p:sp>
        <p:nvSpPr>
          <p:cNvPr id="9" name="灯片编号占位符 8">
            <a:extLst>
              <a:ext uri="{FF2B5EF4-FFF2-40B4-BE49-F238E27FC236}">
                <a16:creationId xmlns:a16="http://schemas.microsoft.com/office/drawing/2014/main" id="{0F1A667C-CBF5-4217-AA4F-DB483F062857}"/>
              </a:ext>
            </a:extLst>
          </p:cNvPr>
          <p:cNvSpPr>
            <a:spLocks noGrp="1"/>
          </p:cNvSpPr>
          <p:nvPr>
            <p:ph type="sldNum" sz="quarter" idx="12"/>
          </p:nvPr>
        </p:nvSpPr>
        <p:spPr/>
        <p:txBody>
          <a:bodyPr/>
          <a:lstStyle/>
          <a:p>
            <a:fld id="{FBACCE8E-693F-4A26-8C07-7C954F1ED21F}" type="slidenum">
              <a:rPr lang="zh-CN" altLang="en-US" smtClean="0"/>
              <a:t>3</a:t>
            </a:fld>
            <a:endParaRPr lang="zh-CN" altLang="en-US" dirty="0"/>
          </a:p>
        </p:txBody>
      </p:sp>
    </p:spTree>
    <p:extLst>
      <p:ext uri="{BB962C8B-B14F-4D97-AF65-F5344CB8AC3E}">
        <p14:creationId xmlns:p14="http://schemas.microsoft.com/office/powerpoint/2010/main" val="40532564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bg1">
                    <a:lumMod val="50000"/>
                  </a:schemeClr>
                </a:solidFill>
                <a:latin typeface="黑体" panose="02010609060101010101" pitchFamily="49" charset="-122"/>
                <a:ea typeface="黑体" panose="02010609060101010101" pitchFamily="49" charset="-122"/>
              </a:rPr>
              <a:t>GMBE</a:t>
            </a:r>
            <a:r>
              <a:rPr lang="zh-CN" altLang="en-US" sz="2400" dirty="0">
                <a:solidFill>
                  <a:schemeClr val="bg1">
                    <a:lumMod val="50000"/>
                  </a:schemeClr>
                </a:solidFill>
                <a:latin typeface="黑体" panose="02010609060101010101" pitchFamily="49" charset="-122"/>
                <a:ea typeface="黑体" panose="02010609060101010101" pitchFamily="49" charset="-122"/>
              </a:rPr>
              <a:t>算法</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负载感知的任务调度方法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98" name="内容占位符 6">
            <a:extLst>
              <a:ext uri="{FF2B5EF4-FFF2-40B4-BE49-F238E27FC236}">
                <a16:creationId xmlns:a16="http://schemas.microsoft.com/office/drawing/2014/main" id="{FF58F5E7-6257-4AAC-985A-BF8F118002FD}"/>
              </a:ext>
            </a:extLst>
          </p:cNvPr>
          <p:cNvSpPr txBox="1">
            <a:spLocks/>
          </p:cNvSpPr>
          <p:nvPr/>
        </p:nvSpPr>
        <p:spPr>
          <a:xfrm>
            <a:off x="707625" y="2180986"/>
            <a:ext cx="5019967" cy="3899656"/>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000" b="1" dirty="0"/>
              <a:t>核心观察</a:t>
            </a:r>
            <a:endParaRPr lang="en-US" altLang="zh-CN" sz="2000" b="1" dirty="0"/>
          </a:p>
          <a:p>
            <a:pPr marL="504000" lvl="1" indent="-342900">
              <a:lnSpc>
                <a:spcPct val="130000"/>
              </a:lnSpc>
              <a:spcBef>
                <a:spcPts val="0"/>
              </a:spcBef>
            </a:pPr>
            <a:r>
              <a:rPr lang="zh-CN" altLang="en-US" dirty="0"/>
              <a:t>由于</a:t>
            </a:r>
            <a:r>
              <a:rPr lang="en-US" altLang="zh-CN" dirty="0"/>
              <a:t>MBE</a:t>
            </a:r>
            <a:r>
              <a:rPr lang="zh-CN" altLang="en-US" dirty="0"/>
              <a:t>问题中子树的不平衡，直接将子树映射到计算资源会导致显著的负载不均衡。</a:t>
            </a:r>
            <a:endParaRPr lang="en-US" altLang="zh-CN" sz="2000" dirty="0"/>
          </a:p>
          <a:p>
            <a:pPr>
              <a:lnSpc>
                <a:spcPct val="130000"/>
              </a:lnSpc>
              <a:spcBef>
                <a:spcPts val="0"/>
              </a:spcBef>
              <a:buFont typeface="Wingdings" panose="05000000000000000000" pitchFamily="2" charset="2"/>
              <a:buChar char="Ø"/>
            </a:pPr>
            <a:r>
              <a:rPr lang="zh-CN" altLang="en-US" sz="2000" b="1" dirty="0"/>
              <a:t>核心思想</a:t>
            </a:r>
            <a:endParaRPr lang="en-US" altLang="zh-CN" sz="2000" b="1" dirty="0"/>
          </a:p>
          <a:p>
            <a:pPr marL="504000" lvl="1" indent="-342900">
              <a:lnSpc>
                <a:spcPct val="130000"/>
              </a:lnSpc>
              <a:spcBef>
                <a:spcPts val="0"/>
              </a:spcBef>
            </a:pPr>
            <a:r>
              <a:rPr lang="zh-CN" altLang="en-US" dirty="0"/>
              <a:t>设计两个阈值来</a:t>
            </a:r>
            <a:r>
              <a:rPr lang="zh-CN" altLang="en-US" dirty="0">
                <a:solidFill>
                  <a:srgbClr val="1019FE"/>
                </a:solidFill>
              </a:rPr>
              <a:t>检测</a:t>
            </a:r>
            <a:r>
              <a:rPr lang="zh-CN" altLang="en-US" dirty="0"/>
              <a:t>对应</a:t>
            </a:r>
            <a:r>
              <a:rPr lang="zh-CN" altLang="en-US" dirty="0">
                <a:solidFill>
                  <a:srgbClr val="1019FE"/>
                </a:solidFill>
              </a:rPr>
              <a:t>大负载</a:t>
            </a:r>
            <a:r>
              <a:rPr lang="zh-CN" altLang="en-US" dirty="0"/>
              <a:t>的子枚举树。</a:t>
            </a:r>
            <a:endParaRPr lang="en-US" altLang="zh-CN" dirty="0"/>
          </a:p>
          <a:p>
            <a:pPr marL="504000" lvl="1" indent="-342900">
              <a:lnSpc>
                <a:spcPct val="130000"/>
              </a:lnSpc>
              <a:spcBef>
                <a:spcPts val="0"/>
              </a:spcBef>
            </a:pPr>
            <a:r>
              <a:rPr lang="zh-CN" altLang="en-US" dirty="0"/>
              <a:t>动态地将对应大负载的</a:t>
            </a:r>
            <a:r>
              <a:rPr lang="zh-CN" altLang="en-US" dirty="0">
                <a:solidFill>
                  <a:srgbClr val="1019FE"/>
                </a:solidFill>
              </a:rPr>
              <a:t>枚举树分割</a:t>
            </a:r>
            <a:r>
              <a:rPr lang="zh-CN" altLang="en-US" dirty="0"/>
              <a:t>成多个子枚举树以平衡工作负载。</a:t>
            </a:r>
            <a:endParaRPr lang="en-US" altLang="zh-CN" sz="2000" dirty="0"/>
          </a:p>
        </p:txBody>
      </p:sp>
      <p:pic>
        <p:nvPicPr>
          <p:cNvPr id="7" name="图片 6">
            <a:extLst>
              <a:ext uri="{FF2B5EF4-FFF2-40B4-BE49-F238E27FC236}">
                <a16:creationId xmlns:a16="http://schemas.microsoft.com/office/drawing/2014/main" id="{AF240780-E0DC-408C-B699-98E917DDEAD3}"/>
              </a:ext>
            </a:extLst>
          </p:cNvPr>
          <p:cNvPicPr>
            <a:picLocks noChangeAspect="1"/>
          </p:cNvPicPr>
          <p:nvPr/>
        </p:nvPicPr>
        <p:blipFill>
          <a:blip r:embed="rId2"/>
          <a:stretch>
            <a:fillRect/>
          </a:stretch>
        </p:blipFill>
        <p:spPr>
          <a:xfrm>
            <a:off x="5784450" y="1596329"/>
            <a:ext cx="5727377" cy="3945297"/>
          </a:xfrm>
          <a:prstGeom prst="rect">
            <a:avLst/>
          </a:prstGeom>
        </p:spPr>
      </p:pic>
      <p:sp>
        <p:nvSpPr>
          <p:cNvPr id="9" name="灯片编号占位符 8">
            <a:extLst>
              <a:ext uri="{FF2B5EF4-FFF2-40B4-BE49-F238E27FC236}">
                <a16:creationId xmlns:a16="http://schemas.microsoft.com/office/drawing/2014/main" id="{42561815-DDF3-4E2F-9AF0-8D86D4CA42C3}"/>
              </a:ext>
            </a:extLst>
          </p:cNvPr>
          <p:cNvSpPr>
            <a:spLocks noGrp="1"/>
          </p:cNvSpPr>
          <p:nvPr>
            <p:ph type="sldNum" sz="quarter" idx="12"/>
          </p:nvPr>
        </p:nvSpPr>
        <p:spPr/>
        <p:txBody>
          <a:bodyPr/>
          <a:lstStyle/>
          <a:p>
            <a:fld id="{FBACCE8E-693F-4A26-8C07-7C954F1ED21F}" type="slidenum">
              <a:rPr lang="zh-CN" altLang="en-US" smtClean="0"/>
              <a:t>39</a:t>
            </a:fld>
            <a:endParaRPr lang="zh-CN" altLang="en-US"/>
          </a:p>
        </p:txBody>
      </p:sp>
    </p:spTree>
    <p:extLst>
      <p:ext uri="{BB962C8B-B14F-4D97-AF65-F5344CB8AC3E}">
        <p14:creationId xmlns:p14="http://schemas.microsoft.com/office/powerpoint/2010/main" val="2447349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实验设置</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2" name="内容占位符 6">
            <a:extLst>
              <a:ext uri="{FF2B5EF4-FFF2-40B4-BE49-F238E27FC236}">
                <a16:creationId xmlns:a16="http://schemas.microsoft.com/office/drawing/2014/main" id="{EE0A0BE3-922B-4BA5-B840-466F28B81150}"/>
              </a:ext>
            </a:extLst>
          </p:cNvPr>
          <p:cNvSpPr txBox="1">
            <a:spLocks/>
          </p:cNvSpPr>
          <p:nvPr/>
        </p:nvSpPr>
        <p:spPr>
          <a:xfrm>
            <a:off x="678187" y="2104173"/>
            <a:ext cx="4389502" cy="4201968"/>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400" b="1" dirty="0">
                <a:solidFill>
                  <a:schemeClr val="tx1"/>
                </a:solidFill>
              </a:rPr>
              <a:t>实验</a:t>
            </a:r>
            <a:r>
              <a:rPr lang="zh-CN" altLang="en-US" sz="2400" b="1" dirty="0"/>
              <a:t>系统</a:t>
            </a:r>
            <a:endParaRPr lang="en-US" altLang="zh-CN" sz="2400" b="1" dirty="0">
              <a:solidFill>
                <a:schemeClr val="tx1"/>
              </a:solidFill>
            </a:endParaRPr>
          </a:p>
          <a:p>
            <a:pPr marL="288000" lvl="1" indent="-144000">
              <a:lnSpc>
                <a:spcPct val="130000"/>
              </a:lnSpc>
              <a:spcBef>
                <a:spcPts val="0"/>
              </a:spcBef>
            </a:pPr>
            <a:r>
              <a:rPr lang="zh-CN" altLang="en-US" dirty="0">
                <a:latin typeface="等线" panose="02010600030101010101" pitchFamily="2" charset="-122"/>
              </a:rPr>
              <a:t>一台配备有 </a:t>
            </a:r>
            <a:r>
              <a:rPr lang="en-US" altLang="zh-CN" dirty="0">
                <a:solidFill>
                  <a:srgbClr val="1019FE"/>
                </a:solidFill>
                <a:latin typeface="等线" panose="02010600030101010101" pitchFamily="2" charset="-122"/>
              </a:rPr>
              <a:t>1 </a:t>
            </a:r>
            <a:r>
              <a:rPr lang="zh-CN" altLang="en-US" dirty="0">
                <a:solidFill>
                  <a:srgbClr val="1019FE"/>
                </a:solidFill>
                <a:latin typeface="等线" panose="02010600030101010101" pitchFamily="2" charset="-122"/>
              </a:rPr>
              <a:t>个 </a:t>
            </a:r>
            <a:r>
              <a:rPr lang="en-US" altLang="zh-CN" dirty="0">
                <a:solidFill>
                  <a:srgbClr val="1019FE"/>
                </a:solidFill>
                <a:latin typeface="等线" panose="02010600030101010101" pitchFamily="2" charset="-122"/>
              </a:rPr>
              <a:t>NVIDIA A100 GPU</a:t>
            </a:r>
            <a:r>
              <a:rPr lang="en-US" altLang="zh-CN" dirty="0">
                <a:latin typeface="等线" panose="02010600030101010101" pitchFamily="2" charset="-122"/>
              </a:rPr>
              <a:t> </a:t>
            </a:r>
            <a:r>
              <a:rPr lang="zh-CN" altLang="en-US" dirty="0">
                <a:latin typeface="等线" panose="02010600030101010101" pitchFamily="2" charset="-122"/>
              </a:rPr>
              <a:t>、</a:t>
            </a:r>
            <a:r>
              <a:rPr lang="en-US" altLang="zh-CN" dirty="0">
                <a:latin typeface="等线" panose="02010600030101010101" pitchFamily="2" charset="-122"/>
              </a:rPr>
              <a:t>4 </a:t>
            </a:r>
            <a:r>
              <a:rPr lang="zh-CN" altLang="en-US" dirty="0">
                <a:latin typeface="等线" panose="02010600030101010101" pitchFamily="2" charset="-122"/>
              </a:rPr>
              <a:t>个 </a:t>
            </a:r>
            <a:r>
              <a:rPr lang="en-US" altLang="zh-CN" dirty="0">
                <a:latin typeface="等线" panose="02010600030101010101" pitchFamily="2" charset="-122"/>
              </a:rPr>
              <a:t>Intel Xeon</a:t>
            </a:r>
            <a:r>
              <a:rPr lang="zh-CN" altLang="en-US" dirty="0">
                <a:latin typeface="等线" panose="02010600030101010101" pitchFamily="2" charset="-122"/>
              </a:rPr>
              <a:t>（</a:t>
            </a:r>
            <a:r>
              <a:rPr lang="en-US" altLang="zh-CN" dirty="0">
                <a:latin typeface="等线" panose="02010600030101010101" pitchFamily="2" charset="-122"/>
              </a:rPr>
              <a:t>R</a:t>
            </a:r>
            <a:r>
              <a:rPr lang="zh-CN" altLang="en-US" dirty="0">
                <a:latin typeface="等线" panose="02010600030101010101" pitchFamily="2" charset="-122"/>
              </a:rPr>
              <a:t>）</a:t>
            </a:r>
            <a:r>
              <a:rPr lang="en-US" altLang="zh-CN" dirty="0">
                <a:latin typeface="等线" panose="02010600030101010101" pitchFamily="2" charset="-122"/>
              </a:rPr>
              <a:t>Gold 5318Y2.10GHz CPU </a:t>
            </a:r>
            <a:r>
              <a:rPr lang="zh-CN" altLang="en-US" dirty="0">
                <a:latin typeface="等线" panose="02010600030101010101" pitchFamily="2" charset="-122"/>
              </a:rPr>
              <a:t>和 </a:t>
            </a:r>
            <a:r>
              <a:rPr lang="en-US" altLang="zh-CN" dirty="0">
                <a:latin typeface="等线" panose="02010600030101010101" pitchFamily="2" charset="-122"/>
              </a:rPr>
              <a:t>128GB </a:t>
            </a:r>
            <a:r>
              <a:rPr lang="zh-CN" altLang="en-US" dirty="0">
                <a:latin typeface="等线" panose="02010600030101010101" pitchFamily="2" charset="-122"/>
              </a:rPr>
              <a:t>内存的服务器，其中每个 </a:t>
            </a:r>
            <a:r>
              <a:rPr lang="en-US" altLang="zh-CN" dirty="0">
                <a:latin typeface="等线" panose="02010600030101010101" pitchFamily="2" charset="-122"/>
              </a:rPr>
              <a:t>CPU </a:t>
            </a:r>
            <a:r>
              <a:rPr lang="zh-CN" altLang="en-US" dirty="0">
                <a:latin typeface="等线" panose="02010600030101010101" pitchFamily="2" charset="-122"/>
              </a:rPr>
              <a:t>拥有 </a:t>
            </a:r>
            <a:r>
              <a:rPr lang="en-US" altLang="zh-CN" dirty="0">
                <a:latin typeface="等线" panose="02010600030101010101" pitchFamily="2" charset="-122"/>
              </a:rPr>
              <a:t>24 </a:t>
            </a:r>
            <a:r>
              <a:rPr lang="zh-CN" altLang="en-US" dirty="0">
                <a:latin typeface="等线" panose="02010600030101010101" pitchFamily="2" charset="-122"/>
              </a:rPr>
              <a:t>个计算核心，共计 </a:t>
            </a:r>
            <a:r>
              <a:rPr lang="en-US" altLang="zh-CN" dirty="0">
                <a:latin typeface="等线" panose="02010600030101010101" pitchFamily="2" charset="-122"/>
              </a:rPr>
              <a:t>96 </a:t>
            </a:r>
            <a:r>
              <a:rPr lang="zh-CN" altLang="en-US" dirty="0">
                <a:latin typeface="等线" panose="02010600030101010101" pitchFamily="2" charset="-122"/>
              </a:rPr>
              <a:t>个计算核心。 </a:t>
            </a:r>
            <a:endParaRPr lang="en-US" altLang="zh-CN" dirty="0">
              <a:solidFill>
                <a:schemeClr val="tx1"/>
              </a:solidFill>
              <a:latin typeface="等线" panose="02010600030101010101" pitchFamily="2" charset="-122"/>
            </a:endParaRPr>
          </a:p>
          <a:p>
            <a:pPr>
              <a:lnSpc>
                <a:spcPct val="130000"/>
              </a:lnSpc>
              <a:spcBef>
                <a:spcPts val="0"/>
              </a:spcBef>
              <a:buFont typeface="Wingdings" panose="05000000000000000000" pitchFamily="2" charset="2"/>
              <a:buChar char="Ø"/>
            </a:pPr>
            <a:r>
              <a:rPr lang="en-US" altLang="zh-CN" sz="2400" b="1" dirty="0"/>
              <a:t> </a:t>
            </a:r>
            <a:r>
              <a:rPr lang="zh-CN" altLang="en-US" sz="2400" b="1" dirty="0"/>
              <a:t>比较算法</a:t>
            </a:r>
          </a:p>
          <a:p>
            <a:pPr marL="288000" lvl="1" indent="-144000">
              <a:lnSpc>
                <a:spcPct val="130000"/>
              </a:lnSpc>
              <a:spcBef>
                <a:spcPts val="0"/>
              </a:spcBef>
            </a:pPr>
            <a:r>
              <a:rPr lang="en-US" altLang="zh-CN" dirty="0"/>
              <a:t>4</a:t>
            </a:r>
            <a:r>
              <a:rPr lang="zh-CN" altLang="en-US" dirty="0"/>
              <a:t>个最先进的串行算法</a:t>
            </a:r>
            <a:r>
              <a:rPr lang="en-US" altLang="zh-CN" dirty="0"/>
              <a:t>MBEA</a:t>
            </a:r>
            <a:r>
              <a:rPr lang="zh-CN" altLang="en-US" dirty="0"/>
              <a:t>、</a:t>
            </a:r>
            <a:r>
              <a:rPr lang="en-US" altLang="zh-CN" dirty="0" err="1"/>
              <a:t>iMBEA</a:t>
            </a:r>
            <a:r>
              <a:rPr lang="zh-CN" altLang="en-US" dirty="0"/>
              <a:t>、</a:t>
            </a:r>
            <a:r>
              <a:rPr lang="en-US" altLang="zh-CN" dirty="0"/>
              <a:t>PMBE</a:t>
            </a:r>
            <a:r>
              <a:rPr lang="zh-CN" altLang="en-US" dirty="0"/>
              <a:t>、</a:t>
            </a:r>
            <a:r>
              <a:rPr lang="en-US" altLang="zh-CN" dirty="0" err="1"/>
              <a:t>ooMBEA</a:t>
            </a:r>
            <a:r>
              <a:rPr lang="zh-CN" altLang="en-US" dirty="0"/>
              <a:t>和最先进的并行算法</a:t>
            </a:r>
            <a:r>
              <a:rPr lang="en-US" altLang="zh-CN" dirty="0" err="1"/>
              <a:t>ParMBE</a:t>
            </a:r>
            <a:r>
              <a:rPr lang="zh-CN" altLang="en-US" dirty="0"/>
              <a:t>。默认情况下，实验使用</a:t>
            </a:r>
            <a:r>
              <a:rPr lang="en-US" altLang="zh-CN" dirty="0"/>
              <a:t>96</a:t>
            </a:r>
            <a:r>
              <a:rPr lang="zh-CN" altLang="en-US" dirty="0"/>
              <a:t>个线程来运行 </a:t>
            </a:r>
            <a:r>
              <a:rPr lang="en-US" altLang="zh-CN" dirty="0" err="1"/>
              <a:t>ParMBE</a:t>
            </a:r>
            <a:r>
              <a:rPr lang="zh-CN" altLang="en-US" dirty="0"/>
              <a:t>。</a:t>
            </a:r>
            <a:endParaRPr lang="en-US" altLang="zh-CN" dirty="0"/>
          </a:p>
        </p:txBody>
      </p:sp>
      <p:sp>
        <p:nvSpPr>
          <p:cNvPr id="11" name="灯片编号占位符 10">
            <a:extLst>
              <a:ext uri="{FF2B5EF4-FFF2-40B4-BE49-F238E27FC236}">
                <a16:creationId xmlns:a16="http://schemas.microsoft.com/office/drawing/2014/main" id="{3F0A0360-FFAA-42F1-9FA1-5666D630652F}"/>
              </a:ext>
            </a:extLst>
          </p:cNvPr>
          <p:cNvSpPr>
            <a:spLocks noGrp="1"/>
          </p:cNvSpPr>
          <p:nvPr>
            <p:ph type="sldNum" sz="quarter" idx="12"/>
          </p:nvPr>
        </p:nvSpPr>
        <p:spPr/>
        <p:txBody>
          <a:bodyPr/>
          <a:lstStyle/>
          <a:p>
            <a:fld id="{FBACCE8E-693F-4A26-8C07-7C954F1ED21F}" type="slidenum">
              <a:rPr lang="zh-CN" altLang="en-US" smtClean="0"/>
              <a:t>40</a:t>
            </a:fld>
            <a:endParaRPr lang="zh-CN" altLang="en-US"/>
          </a:p>
        </p:txBody>
      </p:sp>
      <p:pic>
        <p:nvPicPr>
          <p:cNvPr id="2" name="图片 1">
            <a:extLst>
              <a:ext uri="{FF2B5EF4-FFF2-40B4-BE49-F238E27FC236}">
                <a16:creationId xmlns:a16="http://schemas.microsoft.com/office/drawing/2014/main" id="{C2DFFE28-039C-45B7-ABCF-AC0FEB386D6C}"/>
              </a:ext>
            </a:extLst>
          </p:cNvPr>
          <p:cNvPicPr>
            <a:picLocks noChangeAspect="1"/>
          </p:cNvPicPr>
          <p:nvPr/>
        </p:nvPicPr>
        <p:blipFill>
          <a:blip r:embed="rId2"/>
          <a:stretch>
            <a:fillRect/>
          </a:stretch>
        </p:blipFill>
        <p:spPr>
          <a:xfrm>
            <a:off x="5067689" y="2273507"/>
            <a:ext cx="7053786" cy="2984294"/>
          </a:xfrm>
          <a:prstGeom prst="rect">
            <a:avLst/>
          </a:prstGeom>
        </p:spPr>
      </p:pic>
    </p:spTree>
    <p:extLst>
      <p:ext uri="{BB962C8B-B14F-4D97-AF65-F5344CB8AC3E}">
        <p14:creationId xmlns:p14="http://schemas.microsoft.com/office/powerpoint/2010/main" val="3231427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3" y="1316374"/>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整体评估</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72EE24FF-BF78-4228-A1C3-619C41C1BB24}"/>
              </a:ext>
            </a:extLst>
          </p:cNvPr>
          <p:cNvSpPr txBox="1"/>
          <p:nvPr/>
        </p:nvSpPr>
        <p:spPr>
          <a:xfrm>
            <a:off x="1528892" y="5450991"/>
            <a:ext cx="8961307" cy="830997"/>
          </a:xfrm>
          <a:prstGeom prst="rect">
            <a:avLst/>
          </a:prstGeom>
          <a:noFill/>
          <a:ln w="28575">
            <a:solidFill>
              <a:schemeClr val="tx1"/>
            </a:solidFill>
            <a:prstDash val="dash"/>
          </a:ln>
        </p:spPr>
        <p:txBody>
          <a:bodyPr wrap="square" rtlCol="0">
            <a:spAutoFit/>
          </a:bodyPr>
          <a:lstStyle/>
          <a:p>
            <a:r>
              <a:rPr lang="en-US" altLang="zh-CN" sz="2400" dirty="0">
                <a:latin typeface="仿宋" panose="02010609060101010101" pitchFamily="49" charset="-122"/>
                <a:ea typeface="仿宋" panose="02010609060101010101" pitchFamily="49" charset="-122"/>
              </a:rPr>
              <a:t>GMBE </a:t>
            </a:r>
            <a:r>
              <a:rPr lang="zh-CN" altLang="en-US" sz="2400" dirty="0">
                <a:latin typeface="仿宋" panose="02010609060101010101" pitchFamily="49" charset="-122"/>
                <a:ea typeface="仿宋" panose="02010609060101010101" pitchFamily="49" charset="-122"/>
              </a:rPr>
              <a:t>算法相比现有最优算法运行时间缩短了</a:t>
            </a:r>
            <a:r>
              <a:rPr lang="en-US" altLang="zh-CN" sz="2400" dirty="0">
                <a:solidFill>
                  <a:srgbClr val="FF0000"/>
                </a:solidFill>
                <a:latin typeface="仿宋" panose="02010609060101010101" pitchFamily="49" charset="-122"/>
                <a:ea typeface="仿宋" panose="02010609060101010101" pitchFamily="49" charset="-122"/>
              </a:rPr>
              <a:t>3.5-69.8</a:t>
            </a:r>
            <a:r>
              <a:rPr lang="zh-CN" altLang="en-US" sz="2400" dirty="0">
                <a:solidFill>
                  <a:srgbClr val="FF0000"/>
                </a:solidFill>
                <a:latin typeface="仿宋" panose="02010609060101010101" pitchFamily="49" charset="-122"/>
                <a:ea typeface="仿宋" panose="02010609060101010101" pitchFamily="49" charset="-122"/>
              </a:rPr>
              <a:t>倍</a:t>
            </a:r>
            <a:r>
              <a:rPr lang="zh-CN" altLang="en-US" sz="2400" dirty="0">
                <a:latin typeface="仿宋" panose="02010609060101010101" pitchFamily="49" charset="-122"/>
                <a:ea typeface="仿宋" panose="02010609060101010101" pitchFamily="49" charset="-122"/>
              </a:rPr>
              <a:t>。在</a:t>
            </a:r>
            <a:r>
              <a:rPr lang="en-US" altLang="zh-CN" sz="2400" dirty="0">
                <a:latin typeface="仿宋" panose="02010609060101010101" pitchFamily="49" charset="-122"/>
                <a:ea typeface="仿宋" panose="02010609060101010101" pitchFamily="49" charset="-122"/>
              </a:rPr>
              <a:t>GH</a:t>
            </a:r>
            <a:r>
              <a:rPr lang="zh-CN" altLang="en-US" sz="2400" dirty="0">
                <a:latin typeface="仿宋" panose="02010609060101010101" pitchFamily="49" charset="-122"/>
                <a:ea typeface="仿宋" panose="02010609060101010101" pitchFamily="49" charset="-122"/>
              </a:rPr>
              <a:t>数据集上，现有方法执行</a:t>
            </a:r>
            <a:r>
              <a:rPr lang="en-US" altLang="zh-CN" sz="2400" dirty="0">
                <a:solidFill>
                  <a:srgbClr val="1019FE"/>
                </a:solidFill>
                <a:latin typeface="仿宋" panose="02010609060101010101" pitchFamily="49" charset="-122"/>
                <a:ea typeface="仿宋" panose="02010609060101010101" pitchFamily="49" charset="-122"/>
              </a:rPr>
              <a:t>40</a:t>
            </a:r>
            <a:r>
              <a:rPr lang="zh-CN" altLang="en-US" sz="2400" dirty="0">
                <a:solidFill>
                  <a:srgbClr val="1019FE"/>
                </a:solidFill>
                <a:latin typeface="仿宋" panose="02010609060101010101" pitchFamily="49" charset="-122"/>
                <a:ea typeface="仿宋" panose="02010609060101010101" pitchFamily="49" charset="-122"/>
              </a:rPr>
              <a:t>分钟</a:t>
            </a:r>
            <a:r>
              <a:rPr lang="zh-CN" altLang="en-US" sz="2400" dirty="0">
                <a:latin typeface="仿宋" panose="02010609060101010101" pitchFamily="49" charset="-122"/>
                <a:ea typeface="仿宋" panose="02010609060101010101" pitchFamily="49" charset="-122"/>
              </a:rPr>
              <a:t>以上，而</a:t>
            </a:r>
            <a:r>
              <a:rPr lang="en-US" altLang="zh-CN" sz="2400" dirty="0">
                <a:latin typeface="仿宋" panose="02010609060101010101" pitchFamily="49" charset="-122"/>
                <a:ea typeface="仿宋" panose="02010609060101010101" pitchFamily="49" charset="-122"/>
              </a:rPr>
              <a:t>GMBE</a:t>
            </a:r>
            <a:r>
              <a:rPr lang="zh-CN" altLang="en-US" sz="2400" dirty="0">
                <a:latin typeface="仿宋" panose="02010609060101010101" pitchFamily="49" charset="-122"/>
                <a:ea typeface="仿宋" panose="02010609060101010101" pitchFamily="49" charset="-122"/>
              </a:rPr>
              <a:t>仅需</a:t>
            </a:r>
            <a:r>
              <a:rPr lang="en-US" altLang="zh-CN" sz="2400" dirty="0">
                <a:solidFill>
                  <a:srgbClr val="1019FE"/>
                </a:solidFill>
                <a:latin typeface="仿宋" panose="02010609060101010101" pitchFamily="49" charset="-122"/>
                <a:ea typeface="仿宋" panose="02010609060101010101" pitchFamily="49" charset="-122"/>
              </a:rPr>
              <a:t>132</a:t>
            </a:r>
            <a:r>
              <a:rPr lang="zh-CN" altLang="en-US" sz="2400" dirty="0">
                <a:solidFill>
                  <a:srgbClr val="1019FE"/>
                </a:solidFill>
                <a:latin typeface="仿宋" panose="02010609060101010101" pitchFamily="49" charset="-122"/>
                <a:ea typeface="仿宋" panose="02010609060101010101" pitchFamily="49" charset="-122"/>
              </a:rPr>
              <a:t>秒</a:t>
            </a:r>
            <a:r>
              <a:rPr lang="zh-CN" altLang="en-US" sz="2400" dirty="0">
                <a:latin typeface="仿宋" panose="02010609060101010101" pitchFamily="49" charset="-122"/>
                <a:ea typeface="仿宋" panose="02010609060101010101" pitchFamily="49" charset="-122"/>
              </a:rPr>
              <a:t>。</a:t>
            </a:r>
          </a:p>
        </p:txBody>
      </p:sp>
      <p:sp>
        <p:nvSpPr>
          <p:cNvPr id="11" name="灯片编号占位符 10">
            <a:extLst>
              <a:ext uri="{FF2B5EF4-FFF2-40B4-BE49-F238E27FC236}">
                <a16:creationId xmlns:a16="http://schemas.microsoft.com/office/drawing/2014/main" id="{0EEF8972-99B2-4FA5-B472-C3784558DAA8}"/>
              </a:ext>
            </a:extLst>
          </p:cNvPr>
          <p:cNvSpPr>
            <a:spLocks noGrp="1"/>
          </p:cNvSpPr>
          <p:nvPr>
            <p:ph type="sldNum" sz="quarter" idx="12"/>
          </p:nvPr>
        </p:nvSpPr>
        <p:spPr/>
        <p:txBody>
          <a:bodyPr/>
          <a:lstStyle/>
          <a:p>
            <a:fld id="{FBACCE8E-693F-4A26-8C07-7C954F1ED21F}" type="slidenum">
              <a:rPr lang="zh-CN" altLang="en-US" smtClean="0"/>
              <a:t>41</a:t>
            </a:fld>
            <a:endParaRPr lang="zh-CN" altLang="en-US"/>
          </a:p>
        </p:txBody>
      </p:sp>
      <p:pic>
        <p:nvPicPr>
          <p:cNvPr id="2" name="图片 1">
            <a:extLst>
              <a:ext uri="{FF2B5EF4-FFF2-40B4-BE49-F238E27FC236}">
                <a16:creationId xmlns:a16="http://schemas.microsoft.com/office/drawing/2014/main" id="{31517E1B-94CC-4621-9E55-97330C50EA77}"/>
              </a:ext>
            </a:extLst>
          </p:cNvPr>
          <p:cNvPicPr>
            <a:picLocks noChangeAspect="1"/>
          </p:cNvPicPr>
          <p:nvPr/>
        </p:nvPicPr>
        <p:blipFill>
          <a:blip r:embed="rId2"/>
          <a:stretch>
            <a:fillRect/>
          </a:stretch>
        </p:blipFill>
        <p:spPr>
          <a:xfrm>
            <a:off x="2678441" y="1778910"/>
            <a:ext cx="6662208" cy="3459009"/>
          </a:xfrm>
          <a:prstGeom prst="rect">
            <a:avLst/>
          </a:prstGeom>
        </p:spPr>
      </p:pic>
    </p:spTree>
    <p:extLst>
      <p:ext uri="{BB962C8B-B14F-4D97-AF65-F5344CB8AC3E}">
        <p14:creationId xmlns:p14="http://schemas.microsoft.com/office/powerpoint/2010/main" val="3646662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分解评估</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72EE24FF-BF78-4228-A1C3-619C41C1BB24}"/>
              </a:ext>
            </a:extLst>
          </p:cNvPr>
          <p:cNvSpPr txBox="1"/>
          <p:nvPr/>
        </p:nvSpPr>
        <p:spPr>
          <a:xfrm>
            <a:off x="9829954" y="2353949"/>
            <a:ext cx="2095279" cy="3416320"/>
          </a:xfrm>
          <a:prstGeom prst="rect">
            <a:avLst/>
          </a:prstGeom>
          <a:noFill/>
          <a:ln w="28575">
            <a:solidFill>
              <a:schemeClr val="tx1"/>
            </a:solidFill>
            <a:prstDash val="dash"/>
          </a:ln>
        </p:spPr>
        <p:txBody>
          <a:bodyPr wrap="square" rtlCol="0">
            <a:spAutoFit/>
          </a:bodyPr>
          <a:lstStyle/>
          <a:p>
            <a:r>
              <a:rPr lang="en-US" altLang="zh-CN" sz="2400" dirty="0">
                <a:latin typeface="仿宋" panose="02010609060101010101" pitchFamily="49" charset="-122"/>
                <a:ea typeface="仿宋" panose="02010609060101010101" pitchFamily="49" charset="-122"/>
              </a:rPr>
              <a:t>GMBE</a:t>
            </a:r>
            <a:r>
              <a:rPr lang="zh-CN" altLang="en-US" sz="2400" dirty="0">
                <a:latin typeface="仿宋" panose="02010609060101010101" pitchFamily="49" charset="-122"/>
                <a:ea typeface="仿宋" panose="02010609060101010101" pitchFamily="49" charset="-122"/>
              </a:rPr>
              <a:t>算法中所使用的节点重用方法</a:t>
            </a:r>
            <a:r>
              <a:rPr lang="zh-CN" altLang="en-US" sz="2400" dirty="0">
                <a:solidFill>
                  <a:srgbClr val="1019FE"/>
                </a:solidFill>
                <a:latin typeface="仿宋" panose="02010609060101010101" pitchFamily="49" charset="-122"/>
                <a:ea typeface="仿宋" panose="02010609060101010101" pitchFamily="49" charset="-122"/>
              </a:rPr>
              <a:t>显著降低了内存需求</a:t>
            </a:r>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GMBE</a:t>
            </a:r>
            <a:r>
              <a:rPr lang="zh-CN" altLang="en-US" sz="2400" dirty="0">
                <a:latin typeface="仿宋" panose="02010609060101010101" pitchFamily="49" charset="-122"/>
                <a:ea typeface="仿宋" panose="02010609060101010101" pitchFamily="49" charset="-122"/>
              </a:rPr>
              <a:t>算法提出的剪枝方法和任务调度方法</a:t>
            </a:r>
            <a:r>
              <a:rPr lang="zh-CN" altLang="en-US" sz="2400" dirty="0">
                <a:solidFill>
                  <a:srgbClr val="1019FE"/>
                </a:solidFill>
                <a:latin typeface="仿宋" panose="02010609060101010101" pitchFamily="49" charset="-122"/>
                <a:ea typeface="仿宋" panose="02010609060101010101" pitchFamily="49" charset="-122"/>
              </a:rPr>
              <a:t>均带来枚举性能的提升</a:t>
            </a:r>
            <a:r>
              <a:rPr lang="zh-CN" altLang="en-US" sz="2400" dirty="0">
                <a:latin typeface="仿宋" panose="02010609060101010101" pitchFamily="49" charset="-122"/>
                <a:ea typeface="仿宋" panose="02010609060101010101" pitchFamily="49" charset="-122"/>
              </a:rPr>
              <a:t>。</a:t>
            </a:r>
          </a:p>
        </p:txBody>
      </p:sp>
      <p:sp>
        <p:nvSpPr>
          <p:cNvPr id="18" name="文本框 17">
            <a:extLst>
              <a:ext uri="{FF2B5EF4-FFF2-40B4-BE49-F238E27FC236}">
                <a16:creationId xmlns:a16="http://schemas.microsoft.com/office/drawing/2014/main" id="{655848D5-1B46-4ED9-AA0B-133021AD532C}"/>
              </a:ext>
            </a:extLst>
          </p:cNvPr>
          <p:cNvSpPr txBox="1"/>
          <p:nvPr/>
        </p:nvSpPr>
        <p:spPr>
          <a:xfrm>
            <a:off x="449219" y="6019197"/>
            <a:ext cx="9016514" cy="584775"/>
          </a:xfrm>
          <a:prstGeom prst="rect">
            <a:avLst/>
          </a:prstGeom>
          <a:noFill/>
        </p:spPr>
        <p:txBody>
          <a:bodyPr wrap="square" rtlCol="0">
            <a:spAutoFit/>
          </a:bodyPr>
          <a:lstStyle/>
          <a:p>
            <a:r>
              <a:rPr lang="zh-CN" altLang="en-US" sz="1600" dirty="0">
                <a:solidFill>
                  <a:schemeClr val="bg1">
                    <a:lumMod val="50000"/>
                  </a:schemeClr>
                </a:solidFill>
                <a:latin typeface="仿宋" panose="02010609060101010101" pitchFamily="49" charset="-122"/>
                <a:ea typeface="仿宋" panose="02010609060101010101" pitchFamily="49" charset="-122"/>
              </a:rPr>
              <a:t>注：</a:t>
            </a:r>
            <a:r>
              <a:rPr lang="en-US" altLang="zh-CN" sz="1600" dirty="0">
                <a:solidFill>
                  <a:schemeClr val="bg1">
                    <a:lumMod val="50000"/>
                  </a:schemeClr>
                </a:solidFill>
                <a:latin typeface="仿宋" panose="02010609060101010101" pitchFamily="49" charset="-122"/>
                <a:ea typeface="仿宋" panose="02010609060101010101" pitchFamily="49" charset="-122"/>
              </a:rPr>
              <a:t>GMBE-W/O_REUSE, GMBE-W/O_PRUNE</a:t>
            </a:r>
            <a:r>
              <a:rPr lang="zh-CN" altLang="en-US" sz="1600" dirty="0">
                <a:solidFill>
                  <a:schemeClr val="bg1">
                    <a:lumMod val="50000"/>
                  </a:schemeClr>
                </a:solidFill>
                <a:latin typeface="仿宋" panose="02010609060101010101" pitchFamily="49" charset="-122"/>
                <a:ea typeface="仿宋" panose="02010609060101010101" pitchFamily="49" charset="-122"/>
              </a:rPr>
              <a:t>分别表示在</a:t>
            </a:r>
            <a:r>
              <a:rPr lang="en-US" altLang="zh-CN" sz="1600" dirty="0">
                <a:solidFill>
                  <a:schemeClr val="bg1">
                    <a:lumMod val="50000"/>
                  </a:schemeClr>
                </a:solidFill>
                <a:latin typeface="仿宋" panose="02010609060101010101" pitchFamily="49" charset="-122"/>
                <a:ea typeface="仿宋" panose="02010609060101010101" pitchFamily="49" charset="-122"/>
              </a:rPr>
              <a:t>GMBE</a:t>
            </a:r>
            <a:r>
              <a:rPr lang="zh-CN" altLang="en-US" sz="1600" dirty="0">
                <a:solidFill>
                  <a:schemeClr val="bg1">
                    <a:lumMod val="50000"/>
                  </a:schemeClr>
                </a:solidFill>
                <a:latin typeface="仿宋" panose="02010609060101010101" pitchFamily="49" charset="-122"/>
                <a:ea typeface="仿宋" panose="02010609060101010101" pitchFamily="49" charset="-122"/>
              </a:rPr>
              <a:t>上分别禁用节点重用和剪枝方法所产生的变种。</a:t>
            </a:r>
            <a:r>
              <a:rPr lang="en-US" altLang="zh-CN" sz="1600" dirty="0">
                <a:solidFill>
                  <a:schemeClr val="bg1">
                    <a:lumMod val="50000"/>
                  </a:schemeClr>
                </a:solidFill>
                <a:latin typeface="仿宋" panose="02010609060101010101" pitchFamily="49" charset="-122"/>
                <a:ea typeface="仿宋" panose="02010609060101010101" pitchFamily="49" charset="-122"/>
              </a:rPr>
              <a:t>GMBE-WARP</a:t>
            </a:r>
            <a:r>
              <a:rPr lang="zh-CN" altLang="en-US" sz="1600" dirty="0">
                <a:solidFill>
                  <a:schemeClr val="bg1">
                    <a:lumMod val="50000"/>
                  </a:schemeClr>
                </a:solidFill>
                <a:latin typeface="仿宋" panose="02010609060101010101" pitchFamily="49" charset="-122"/>
                <a:ea typeface="仿宋" panose="02010609060101010101" pitchFamily="49" charset="-122"/>
              </a:rPr>
              <a:t>和</a:t>
            </a:r>
            <a:r>
              <a:rPr lang="en-US" altLang="zh-CN" sz="1600" dirty="0">
                <a:solidFill>
                  <a:schemeClr val="bg1">
                    <a:lumMod val="50000"/>
                  </a:schemeClr>
                </a:solidFill>
                <a:latin typeface="仿宋" panose="02010609060101010101" pitchFamily="49" charset="-122"/>
                <a:ea typeface="仿宋" panose="02010609060101010101" pitchFamily="49" charset="-122"/>
              </a:rPr>
              <a:t>GMBE-BLOCK</a:t>
            </a:r>
            <a:r>
              <a:rPr lang="zh-CN" altLang="en-US" sz="1600" dirty="0">
                <a:solidFill>
                  <a:schemeClr val="bg1">
                    <a:lumMod val="50000"/>
                  </a:schemeClr>
                </a:solidFill>
                <a:latin typeface="仿宋" panose="02010609060101010101" pitchFamily="49" charset="-122"/>
                <a:ea typeface="仿宋" panose="02010609060101010101" pitchFamily="49" charset="-122"/>
              </a:rPr>
              <a:t>分别是</a:t>
            </a:r>
            <a:r>
              <a:rPr lang="en-US" altLang="zh-CN" sz="1600" dirty="0">
                <a:solidFill>
                  <a:schemeClr val="bg1">
                    <a:lumMod val="50000"/>
                  </a:schemeClr>
                </a:solidFill>
                <a:latin typeface="仿宋" panose="02010609060101010101" pitchFamily="49" charset="-122"/>
                <a:ea typeface="仿宋" panose="02010609060101010101" pitchFamily="49" charset="-122"/>
              </a:rPr>
              <a:t>GMBE</a:t>
            </a:r>
            <a:r>
              <a:rPr lang="zh-CN" altLang="en-US" sz="1600" dirty="0">
                <a:solidFill>
                  <a:schemeClr val="bg1">
                    <a:lumMod val="50000"/>
                  </a:schemeClr>
                </a:solidFill>
                <a:latin typeface="仿宋" panose="02010609060101010101" pitchFamily="49" charset="-122"/>
                <a:ea typeface="仿宋" panose="02010609060101010101" pitchFamily="49" charset="-122"/>
              </a:rPr>
              <a:t>采用直接将枚举子树映射到不同</a:t>
            </a:r>
            <a:r>
              <a:rPr lang="en-US" altLang="zh-CN" sz="1600" dirty="0">
                <a:solidFill>
                  <a:schemeClr val="bg1">
                    <a:lumMod val="50000"/>
                  </a:schemeClr>
                </a:solidFill>
                <a:latin typeface="仿宋" panose="02010609060101010101" pitchFamily="49" charset="-122"/>
                <a:ea typeface="仿宋" panose="02010609060101010101" pitchFamily="49" charset="-122"/>
              </a:rPr>
              <a:t>warp</a:t>
            </a:r>
            <a:r>
              <a:rPr lang="zh-CN" altLang="en-US" sz="1600" dirty="0">
                <a:solidFill>
                  <a:schemeClr val="bg1">
                    <a:lumMod val="50000"/>
                  </a:schemeClr>
                </a:solidFill>
                <a:latin typeface="仿宋" panose="02010609060101010101" pitchFamily="49" charset="-122"/>
                <a:ea typeface="仿宋" panose="02010609060101010101" pitchFamily="49" charset="-122"/>
              </a:rPr>
              <a:t>和不同</a:t>
            </a:r>
            <a:r>
              <a:rPr lang="en-US" altLang="zh-CN" sz="1600" dirty="0">
                <a:solidFill>
                  <a:schemeClr val="bg1">
                    <a:lumMod val="50000"/>
                  </a:schemeClr>
                </a:solidFill>
                <a:latin typeface="仿宋" panose="02010609060101010101" pitchFamily="49" charset="-122"/>
                <a:ea typeface="仿宋" panose="02010609060101010101" pitchFamily="49" charset="-122"/>
              </a:rPr>
              <a:t>block</a:t>
            </a:r>
            <a:r>
              <a:rPr lang="zh-CN" altLang="en-US" sz="1600" dirty="0">
                <a:solidFill>
                  <a:schemeClr val="bg1">
                    <a:lumMod val="50000"/>
                  </a:schemeClr>
                </a:solidFill>
                <a:latin typeface="仿宋" panose="02010609060101010101" pitchFamily="49" charset="-122"/>
                <a:ea typeface="仿宋" panose="02010609060101010101" pitchFamily="49" charset="-122"/>
              </a:rPr>
              <a:t>的变种。</a:t>
            </a:r>
          </a:p>
        </p:txBody>
      </p:sp>
      <p:sp>
        <p:nvSpPr>
          <p:cNvPr id="17" name="灯片编号占位符 16">
            <a:extLst>
              <a:ext uri="{FF2B5EF4-FFF2-40B4-BE49-F238E27FC236}">
                <a16:creationId xmlns:a16="http://schemas.microsoft.com/office/drawing/2014/main" id="{9BA0C3F0-54D9-4977-9C5A-965FE2DD8865}"/>
              </a:ext>
            </a:extLst>
          </p:cNvPr>
          <p:cNvSpPr>
            <a:spLocks noGrp="1"/>
          </p:cNvSpPr>
          <p:nvPr>
            <p:ph type="sldNum" sz="quarter" idx="12"/>
          </p:nvPr>
        </p:nvSpPr>
        <p:spPr/>
        <p:txBody>
          <a:bodyPr/>
          <a:lstStyle/>
          <a:p>
            <a:fld id="{FBACCE8E-693F-4A26-8C07-7C954F1ED21F}" type="slidenum">
              <a:rPr lang="zh-CN" altLang="en-US" smtClean="0"/>
              <a:t>42</a:t>
            </a:fld>
            <a:endParaRPr lang="zh-CN" altLang="en-US"/>
          </a:p>
        </p:txBody>
      </p:sp>
      <p:pic>
        <p:nvPicPr>
          <p:cNvPr id="3" name="图片 2">
            <a:extLst>
              <a:ext uri="{FF2B5EF4-FFF2-40B4-BE49-F238E27FC236}">
                <a16:creationId xmlns:a16="http://schemas.microsoft.com/office/drawing/2014/main" id="{F9FFEE47-9A0E-4CB1-9142-CF8B412955D5}"/>
              </a:ext>
            </a:extLst>
          </p:cNvPr>
          <p:cNvPicPr>
            <a:picLocks noChangeAspect="1"/>
          </p:cNvPicPr>
          <p:nvPr/>
        </p:nvPicPr>
        <p:blipFill>
          <a:blip r:embed="rId2"/>
          <a:stretch>
            <a:fillRect/>
          </a:stretch>
        </p:blipFill>
        <p:spPr>
          <a:xfrm>
            <a:off x="323850" y="2038648"/>
            <a:ext cx="4279833" cy="2202919"/>
          </a:xfrm>
          <a:prstGeom prst="rect">
            <a:avLst/>
          </a:prstGeom>
        </p:spPr>
      </p:pic>
      <p:pic>
        <p:nvPicPr>
          <p:cNvPr id="9" name="图片 8">
            <a:extLst>
              <a:ext uri="{FF2B5EF4-FFF2-40B4-BE49-F238E27FC236}">
                <a16:creationId xmlns:a16="http://schemas.microsoft.com/office/drawing/2014/main" id="{23A77A23-7CD5-46E9-9CCC-FB145327ECD3}"/>
              </a:ext>
            </a:extLst>
          </p:cNvPr>
          <p:cNvPicPr>
            <a:picLocks noChangeAspect="1"/>
          </p:cNvPicPr>
          <p:nvPr/>
        </p:nvPicPr>
        <p:blipFill>
          <a:blip r:embed="rId3"/>
          <a:stretch>
            <a:fillRect/>
          </a:stretch>
        </p:blipFill>
        <p:spPr>
          <a:xfrm>
            <a:off x="4758267" y="1884136"/>
            <a:ext cx="4578309" cy="2202919"/>
          </a:xfrm>
          <a:prstGeom prst="rect">
            <a:avLst/>
          </a:prstGeom>
        </p:spPr>
      </p:pic>
      <p:pic>
        <p:nvPicPr>
          <p:cNvPr id="11" name="图片 10">
            <a:extLst>
              <a:ext uri="{FF2B5EF4-FFF2-40B4-BE49-F238E27FC236}">
                <a16:creationId xmlns:a16="http://schemas.microsoft.com/office/drawing/2014/main" id="{E4ED071C-4A26-4BE5-868E-39C36ED75CA2}"/>
              </a:ext>
            </a:extLst>
          </p:cNvPr>
          <p:cNvPicPr>
            <a:picLocks noChangeAspect="1"/>
          </p:cNvPicPr>
          <p:nvPr/>
        </p:nvPicPr>
        <p:blipFill>
          <a:blip r:embed="rId4"/>
          <a:stretch>
            <a:fillRect/>
          </a:stretch>
        </p:blipFill>
        <p:spPr>
          <a:xfrm>
            <a:off x="5374811" y="4108379"/>
            <a:ext cx="3684015" cy="1889494"/>
          </a:xfrm>
          <a:prstGeom prst="rect">
            <a:avLst/>
          </a:prstGeom>
        </p:spPr>
      </p:pic>
      <p:pic>
        <p:nvPicPr>
          <p:cNvPr id="13" name="图片 12">
            <a:extLst>
              <a:ext uri="{FF2B5EF4-FFF2-40B4-BE49-F238E27FC236}">
                <a16:creationId xmlns:a16="http://schemas.microsoft.com/office/drawing/2014/main" id="{85E5CB51-0E31-41BB-91BD-67333C4DB827}"/>
              </a:ext>
            </a:extLst>
          </p:cNvPr>
          <p:cNvPicPr>
            <a:picLocks noChangeAspect="1"/>
          </p:cNvPicPr>
          <p:nvPr/>
        </p:nvPicPr>
        <p:blipFill>
          <a:blip r:embed="rId5"/>
          <a:stretch>
            <a:fillRect/>
          </a:stretch>
        </p:blipFill>
        <p:spPr>
          <a:xfrm>
            <a:off x="447630" y="4680219"/>
            <a:ext cx="4719734" cy="785014"/>
          </a:xfrm>
          <a:prstGeom prst="rect">
            <a:avLst/>
          </a:prstGeom>
        </p:spPr>
      </p:pic>
    </p:spTree>
    <p:extLst>
      <p:ext uri="{BB962C8B-B14F-4D97-AF65-F5344CB8AC3E}">
        <p14:creationId xmlns:p14="http://schemas.microsoft.com/office/powerpoint/2010/main" val="847373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敏感性测试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72EE24FF-BF78-4228-A1C3-619C41C1BB24}"/>
              </a:ext>
            </a:extLst>
          </p:cNvPr>
          <p:cNvSpPr txBox="1"/>
          <p:nvPr/>
        </p:nvSpPr>
        <p:spPr>
          <a:xfrm>
            <a:off x="1234571" y="5642963"/>
            <a:ext cx="9244492" cy="461665"/>
          </a:xfrm>
          <a:prstGeom prst="rect">
            <a:avLst/>
          </a:prstGeom>
          <a:noFill/>
          <a:ln w="28575">
            <a:solidFill>
              <a:schemeClr val="tx1"/>
            </a:solidFill>
            <a:prstDash val="dash"/>
          </a:ln>
        </p:spPr>
        <p:txBody>
          <a:bodyPr wrap="square" rtlCol="0">
            <a:spAutoFit/>
          </a:bodyPr>
          <a:lstStyle/>
          <a:p>
            <a:r>
              <a:rPr lang="en-US" altLang="zh-CN" sz="2400" dirty="0">
                <a:latin typeface="仿宋" panose="02010609060101010101" pitchFamily="49" charset="-122"/>
                <a:ea typeface="仿宋" panose="02010609060101010101" pitchFamily="49" charset="-122"/>
              </a:rPr>
              <a:t>GMBE</a:t>
            </a:r>
            <a:r>
              <a:rPr lang="zh-CN" altLang="en-US" sz="2400" dirty="0">
                <a:latin typeface="仿宋" panose="02010609060101010101" pitchFamily="49" charset="-122"/>
                <a:ea typeface="仿宋" panose="02010609060101010101" pitchFamily="49" charset="-122"/>
              </a:rPr>
              <a:t>算法能够</a:t>
            </a:r>
            <a:r>
              <a:rPr lang="zh-CN" altLang="en-US" sz="2400" dirty="0">
                <a:solidFill>
                  <a:srgbClr val="1019FE"/>
                </a:solidFill>
                <a:latin typeface="仿宋" panose="02010609060101010101" pitchFamily="49" charset="-122"/>
                <a:ea typeface="仿宋" panose="02010609060101010101" pitchFamily="49" charset="-122"/>
              </a:rPr>
              <a:t>适用于不同的</a:t>
            </a:r>
            <a:r>
              <a:rPr lang="en-US" altLang="zh-CN" sz="2400" dirty="0">
                <a:solidFill>
                  <a:srgbClr val="1019FE"/>
                </a:solidFill>
                <a:latin typeface="仿宋" panose="02010609060101010101" pitchFamily="49" charset="-122"/>
                <a:ea typeface="仿宋" panose="02010609060101010101" pitchFamily="49" charset="-122"/>
              </a:rPr>
              <a:t>GPU</a:t>
            </a:r>
            <a:r>
              <a:rPr lang="zh-CN" altLang="en-US" sz="2400" dirty="0">
                <a:latin typeface="仿宋" panose="02010609060101010101" pitchFamily="49" charset="-122"/>
                <a:ea typeface="仿宋" panose="02010609060101010101" pitchFamily="49" charset="-122"/>
              </a:rPr>
              <a:t>，同时</a:t>
            </a:r>
            <a:r>
              <a:rPr lang="zh-CN" altLang="en-US" sz="2400" dirty="0">
                <a:solidFill>
                  <a:srgbClr val="1019FE"/>
                </a:solidFill>
                <a:latin typeface="仿宋" panose="02010609060101010101" pitchFamily="49" charset="-122"/>
                <a:ea typeface="仿宋" panose="02010609060101010101" pitchFamily="49" charset="-122"/>
              </a:rPr>
              <a:t>在多</a:t>
            </a:r>
            <a:r>
              <a:rPr lang="en-US" altLang="zh-CN" sz="2400" dirty="0">
                <a:solidFill>
                  <a:srgbClr val="1019FE"/>
                </a:solidFill>
                <a:latin typeface="仿宋" panose="02010609060101010101" pitchFamily="49" charset="-122"/>
                <a:ea typeface="仿宋" panose="02010609060101010101" pitchFamily="49" charset="-122"/>
              </a:rPr>
              <a:t>GPU</a:t>
            </a:r>
            <a:r>
              <a:rPr lang="zh-CN" altLang="en-US" sz="2400" dirty="0">
                <a:solidFill>
                  <a:srgbClr val="1019FE"/>
                </a:solidFill>
                <a:latin typeface="仿宋" panose="02010609060101010101" pitchFamily="49" charset="-122"/>
                <a:ea typeface="仿宋" panose="02010609060101010101" pitchFamily="49" charset="-122"/>
              </a:rPr>
              <a:t>场景下具有可扩展性</a:t>
            </a:r>
            <a:r>
              <a:rPr lang="zh-CN" altLang="en-US" sz="2400" dirty="0">
                <a:latin typeface="仿宋" panose="02010609060101010101" pitchFamily="49" charset="-122"/>
                <a:ea typeface="仿宋" panose="02010609060101010101" pitchFamily="49" charset="-122"/>
              </a:rPr>
              <a:t>。</a:t>
            </a:r>
          </a:p>
        </p:txBody>
      </p:sp>
      <p:sp>
        <p:nvSpPr>
          <p:cNvPr id="13" name="灯片编号占位符 12">
            <a:extLst>
              <a:ext uri="{FF2B5EF4-FFF2-40B4-BE49-F238E27FC236}">
                <a16:creationId xmlns:a16="http://schemas.microsoft.com/office/drawing/2014/main" id="{C4D430CE-F16F-4CC6-A31F-2B28D9B12DBD}"/>
              </a:ext>
            </a:extLst>
          </p:cNvPr>
          <p:cNvSpPr>
            <a:spLocks noGrp="1"/>
          </p:cNvSpPr>
          <p:nvPr>
            <p:ph type="sldNum" sz="quarter" idx="12"/>
          </p:nvPr>
        </p:nvSpPr>
        <p:spPr/>
        <p:txBody>
          <a:bodyPr/>
          <a:lstStyle/>
          <a:p>
            <a:fld id="{FBACCE8E-693F-4A26-8C07-7C954F1ED21F}" type="slidenum">
              <a:rPr lang="zh-CN" altLang="en-US" smtClean="0"/>
              <a:t>43</a:t>
            </a:fld>
            <a:endParaRPr lang="zh-CN" altLang="en-US"/>
          </a:p>
        </p:txBody>
      </p:sp>
      <p:pic>
        <p:nvPicPr>
          <p:cNvPr id="2" name="图片 1">
            <a:extLst>
              <a:ext uri="{FF2B5EF4-FFF2-40B4-BE49-F238E27FC236}">
                <a16:creationId xmlns:a16="http://schemas.microsoft.com/office/drawing/2014/main" id="{30D336AE-9068-4810-A79F-B3F2A020A391}"/>
              </a:ext>
            </a:extLst>
          </p:cNvPr>
          <p:cNvPicPr>
            <a:picLocks noChangeAspect="1"/>
          </p:cNvPicPr>
          <p:nvPr/>
        </p:nvPicPr>
        <p:blipFill>
          <a:blip r:embed="rId2"/>
          <a:stretch>
            <a:fillRect/>
          </a:stretch>
        </p:blipFill>
        <p:spPr>
          <a:xfrm>
            <a:off x="323850" y="2514423"/>
            <a:ext cx="5418666" cy="2433337"/>
          </a:xfrm>
          <a:prstGeom prst="rect">
            <a:avLst/>
          </a:prstGeom>
        </p:spPr>
      </p:pic>
      <p:pic>
        <p:nvPicPr>
          <p:cNvPr id="4" name="图片 3">
            <a:extLst>
              <a:ext uri="{FF2B5EF4-FFF2-40B4-BE49-F238E27FC236}">
                <a16:creationId xmlns:a16="http://schemas.microsoft.com/office/drawing/2014/main" id="{93714E5D-E4EC-435E-B514-86DEB4FBE2D6}"/>
              </a:ext>
            </a:extLst>
          </p:cNvPr>
          <p:cNvPicPr>
            <a:picLocks noChangeAspect="1"/>
          </p:cNvPicPr>
          <p:nvPr/>
        </p:nvPicPr>
        <p:blipFill>
          <a:blip r:embed="rId3"/>
          <a:stretch>
            <a:fillRect/>
          </a:stretch>
        </p:blipFill>
        <p:spPr>
          <a:xfrm>
            <a:off x="5971118" y="2514423"/>
            <a:ext cx="5597105" cy="2447856"/>
          </a:xfrm>
          <a:prstGeom prst="rect">
            <a:avLst/>
          </a:prstGeom>
        </p:spPr>
      </p:pic>
    </p:spTree>
    <p:extLst>
      <p:ext uri="{BB962C8B-B14F-4D97-AF65-F5344CB8AC3E}">
        <p14:creationId xmlns:p14="http://schemas.microsoft.com/office/powerpoint/2010/main" val="1102021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本章小结</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70F0A353-BE54-43DD-AB26-4A570C19948B}"/>
              </a:ext>
            </a:extLst>
          </p:cNvPr>
          <p:cNvSpPr/>
          <p:nvPr/>
        </p:nvSpPr>
        <p:spPr>
          <a:xfrm>
            <a:off x="323849" y="2232000"/>
            <a:ext cx="10728463" cy="2409634"/>
          </a:xfrm>
          <a:prstGeom prst="rect">
            <a:avLst/>
          </a:prstGeom>
        </p:spPr>
        <p:txBody>
          <a:bodyPr wrap="square">
            <a:spAutoFit/>
          </a:bodyPr>
          <a:lstStyle/>
          <a:p>
            <a:pPr marL="571500" indent="720000">
              <a:lnSpc>
                <a:spcPct val="120000"/>
              </a:lnSpc>
              <a:buFont typeface="Wingdings" panose="05000000000000000000" pitchFamily="2" charset="2"/>
              <a:buChar char="Ø"/>
              <a:defRPr/>
            </a:pPr>
            <a:r>
              <a:rPr lang="zh-CN" altLang="en-US" sz="3200" dirty="0">
                <a:solidFill>
                  <a:schemeClr val="tx1">
                    <a:lumMod val="75000"/>
                    <a:lumOff val="25000"/>
                  </a:schemeClr>
                </a:solidFill>
                <a:ea typeface="宋体" panose="02010600030101010101" pitchFamily="2" charset="-122"/>
              </a:rPr>
              <a:t>提出</a:t>
            </a:r>
            <a:r>
              <a:rPr lang="zh-CN" altLang="en-US" sz="3200" dirty="0">
                <a:solidFill>
                  <a:srgbClr val="FF0000"/>
                </a:solidFill>
                <a:ea typeface="宋体" panose="02010600030101010101" pitchFamily="2" charset="-122"/>
              </a:rPr>
              <a:t>基于枚举节点重用的迭代方法</a:t>
            </a:r>
            <a:r>
              <a:rPr lang="zh-CN" altLang="en-US" sz="3200" dirty="0">
                <a:solidFill>
                  <a:schemeClr val="tx1">
                    <a:lumMod val="75000"/>
                    <a:lumOff val="25000"/>
                  </a:schemeClr>
                </a:solidFill>
                <a:ea typeface="宋体" panose="02010600030101010101" pitchFamily="2" charset="-122"/>
              </a:rPr>
              <a:t>，减小内存开销。</a:t>
            </a:r>
            <a:endParaRPr lang="en-US" altLang="zh-CN" sz="3200" dirty="0">
              <a:solidFill>
                <a:schemeClr val="tx1">
                  <a:lumMod val="75000"/>
                  <a:lumOff val="25000"/>
                </a:schemeClr>
              </a:solidFill>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3200" dirty="0">
                <a:solidFill>
                  <a:schemeClr val="tx1">
                    <a:lumMod val="75000"/>
                    <a:lumOff val="25000"/>
                  </a:schemeClr>
                </a:solidFill>
                <a:ea typeface="宋体" panose="02010600030101010101" pitchFamily="2" charset="-122"/>
                <a:cs typeface="Times New Roman" panose="02020603050405020304" pitchFamily="18" charset="0"/>
              </a:rPr>
              <a:t>提出适用于</a:t>
            </a:r>
            <a:r>
              <a:rPr lang="en-US" altLang="zh-CN" sz="3200" dirty="0">
                <a:solidFill>
                  <a:schemeClr val="tx1">
                    <a:lumMod val="75000"/>
                    <a:lumOff val="25000"/>
                  </a:schemeClr>
                </a:solidFill>
                <a:ea typeface="宋体" panose="02010600030101010101" pitchFamily="2" charset="-122"/>
                <a:cs typeface="Times New Roman" panose="02020603050405020304" pitchFamily="18" charset="0"/>
              </a:rPr>
              <a:t>GPU</a:t>
            </a:r>
            <a:r>
              <a:rPr lang="zh-CN" altLang="en-US" sz="3200" dirty="0">
                <a:solidFill>
                  <a:schemeClr val="tx1">
                    <a:lumMod val="75000"/>
                    <a:lumOff val="25000"/>
                  </a:schemeClr>
                </a:solidFill>
                <a:ea typeface="宋体" panose="02010600030101010101" pitchFamily="2" charset="-122"/>
                <a:cs typeface="Times New Roman" panose="02020603050405020304" pitchFamily="18" charset="0"/>
              </a:rPr>
              <a:t>的</a:t>
            </a:r>
            <a:r>
              <a:rPr lang="zh-CN" altLang="en-US" sz="3200" dirty="0">
                <a:solidFill>
                  <a:srgbClr val="FF0000"/>
                </a:solidFill>
                <a:ea typeface="宋体" panose="02010600030101010101" pitchFamily="2" charset="-122"/>
                <a:cs typeface="Times New Roman" panose="02020603050405020304" pitchFamily="18" charset="0"/>
              </a:rPr>
              <a:t>局部邻居数量感知的剪枝方法</a:t>
            </a:r>
            <a:r>
              <a:rPr lang="zh-CN" altLang="en-US" sz="3200" dirty="0">
                <a:solidFill>
                  <a:schemeClr val="tx1">
                    <a:lumMod val="75000"/>
                    <a:lumOff val="25000"/>
                  </a:schemeClr>
                </a:solidFill>
                <a:ea typeface="宋体" panose="02010600030101010101" pitchFamily="2" charset="-122"/>
                <a:cs typeface="Times New Roman" panose="02020603050405020304" pitchFamily="18" charset="0"/>
              </a:rPr>
              <a:t>。</a:t>
            </a:r>
            <a:endParaRPr lang="en-US" altLang="zh-CN" sz="3200" dirty="0">
              <a:solidFill>
                <a:schemeClr val="tx1">
                  <a:lumMod val="75000"/>
                  <a:lumOff val="25000"/>
                </a:schemeClr>
              </a:solidFill>
              <a:ea typeface="宋体" panose="02010600030101010101" pitchFamily="2" charset="-122"/>
              <a:cs typeface="Times New Roman" panose="02020603050405020304" pitchFamily="18" charset="0"/>
            </a:endParaRPr>
          </a:p>
          <a:p>
            <a:pPr marL="571500" indent="720000">
              <a:lnSpc>
                <a:spcPct val="120000"/>
              </a:lnSpc>
              <a:buFont typeface="Wingdings" panose="05000000000000000000" pitchFamily="2" charset="2"/>
              <a:buChar char="Ø"/>
              <a:defRPr/>
            </a:pPr>
            <a:r>
              <a:rPr lang="zh-CN" altLang="en-US" sz="3200" dirty="0">
                <a:solidFill>
                  <a:schemeClr val="tx1">
                    <a:lumMod val="75000"/>
                    <a:lumOff val="25000"/>
                  </a:schemeClr>
                </a:solidFill>
                <a:ea typeface="宋体" panose="02010600030101010101" pitchFamily="2" charset="-122"/>
                <a:cs typeface="Times New Roman" panose="02020603050405020304" pitchFamily="18" charset="0"/>
              </a:rPr>
              <a:t>提出</a:t>
            </a:r>
            <a:r>
              <a:rPr lang="zh-CN" altLang="en-US" sz="3200" dirty="0">
                <a:solidFill>
                  <a:srgbClr val="FF0000"/>
                </a:solidFill>
                <a:ea typeface="宋体" panose="02010600030101010101" pitchFamily="2" charset="-122"/>
                <a:cs typeface="Times New Roman" panose="02020603050405020304" pitchFamily="18" charset="0"/>
              </a:rPr>
              <a:t>负载感知的任务调度方法</a:t>
            </a:r>
            <a:r>
              <a:rPr lang="zh-CN" altLang="en-US" sz="3200" dirty="0">
                <a:solidFill>
                  <a:schemeClr val="tx1">
                    <a:lumMod val="75000"/>
                    <a:lumOff val="25000"/>
                  </a:schemeClr>
                </a:solidFill>
                <a:ea typeface="宋体" panose="02010600030101010101" pitchFamily="2" charset="-122"/>
                <a:cs typeface="Times New Roman" panose="02020603050405020304" pitchFamily="18" charset="0"/>
              </a:rPr>
              <a:t>。</a:t>
            </a:r>
            <a:endParaRPr lang="en-US" altLang="zh-CN" sz="3200" dirty="0">
              <a:solidFill>
                <a:schemeClr val="tx1">
                  <a:lumMod val="75000"/>
                  <a:lumOff val="25000"/>
                </a:schemeClr>
              </a:solidFill>
              <a:ea typeface="宋体" panose="02010600030101010101" pitchFamily="2" charset="-122"/>
              <a:cs typeface="Times New Roman" panose="02020603050405020304" pitchFamily="18" charset="0"/>
            </a:endParaRPr>
          </a:p>
          <a:p>
            <a:pPr marL="571500" indent="720000">
              <a:lnSpc>
                <a:spcPct val="120000"/>
              </a:lnSpc>
              <a:buFont typeface="Wingdings" panose="05000000000000000000" pitchFamily="2" charset="2"/>
              <a:buChar char="Ø"/>
              <a:defRPr/>
            </a:pPr>
            <a:r>
              <a:rPr lang="zh-CN" altLang="en-US" sz="3200" dirty="0">
                <a:solidFill>
                  <a:schemeClr val="tx1">
                    <a:lumMod val="75000"/>
                    <a:lumOff val="25000"/>
                  </a:schemeClr>
                </a:solidFill>
                <a:ea typeface="宋体" panose="02010600030101010101" pitchFamily="2" charset="-122"/>
              </a:rPr>
              <a:t>结合上述方法，形成</a:t>
            </a:r>
            <a:r>
              <a:rPr lang="zh-CN" altLang="en-US" sz="3200" dirty="0">
                <a:solidFill>
                  <a:srgbClr val="1019FE"/>
                </a:solidFill>
                <a:ea typeface="宋体" panose="02010600030101010101" pitchFamily="2" charset="-122"/>
              </a:rPr>
              <a:t>基于</a:t>
            </a:r>
            <a:r>
              <a:rPr lang="en-US" altLang="zh-CN" sz="3200" dirty="0">
                <a:solidFill>
                  <a:srgbClr val="1019FE"/>
                </a:solidFill>
                <a:ea typeface="宋体" panose="02010600030101010101" pitchFamily="2" charset="-122"/>
              </a:rPr>
              <a:t>GPU</a:t>
            </a:r>
            <a:r>
              <a:rPr lang="zh-CN" altLang="en-US" sz="3200" dirty="0">
                <a:solidFill>
                  <a:srgbClr val="1019FE"/>
                </a:solidFill>
                <a:ea typeface="宋体" panose="02010600030101010101" pitchFamily="2" charset="-122"/>
              </a:rPr>
              <a:t>的</a:t>
            </a:r>
            <a:r>
              <a:rPr lang="zh-CN" altLang="en-US" sz="3200" dirty="0">
                <a:solidFill>
                  <a:schemeClr val="tx1">
                    <a:lumMod val="75000"/>
                    <a:lumOff val="25000"/>
                  </a:schemeClr>
                </a:solidFill>
                <a:ea typeface="宋体" panose="02010600030101010101" pitchFamily="2" charset="-122"/>
              </a:rPr>
              <a:t>高效的</a:t>
            </a:r>
            <a:r>
              <a:rPr lang="en-US" altLang="zh-CN" sz="3200" dirty="0">
                <a:solidFill>
                  <a:srgbClr val="FF0000"/>
                </a:solidFill>
                <a:ea typeface="宋体" panose="02010600030101010101" pitchFamily="2" charset="-122"/>
              </a:rPr>
              <a:t>GMBE</a:t>
            </a:r>
            <a:r>
              <a:rPr lang="zh-CN" altLang="en-US" sz="3200" dirty="0">
                <a:solidFill>
                  <a:schemeClr val="tx1">
                    <a:lumMod val="75000"/>
                    <a:lumOff val="25000"/>
                  </a:schemeClr>
                </a:solidFill>
                <a:ea typeface="宋体" panose="02010600030101010101" pitchFamily="2" charset="-122"/>
              </a:rPr>
              <a:t>算法。</a:t>
            </a:r>
            <a:endParaRPr lang="en-US" altLang="zh-CN" sz="3200" dirty="0">
              <a:solidFill>
                <a:schemeClr val="tx1">
                  <a:lumMod val="75000"/>
                  <a:lumOff val="25000"/>
                </a:schemeClr>
              </a:solidFill>
              <a:ea typeface="宋体" panose="02010600030101010101" pitchFamily="2" charset="-122"/>
            </a:endParaRPr>
          </a:p>
        </p:txBody>
      </p:sp>
      <p:sp>
        <p:nvSpPr>
          <p:cNvPr id="9" name="灯片编号占位符 8">
            <a:extLst>
              <a:ext uri="{FF2B5EF4-FFF2-40B4-BE49-F238E27FC236}">
                <a16:creationId xmlns:a16="http://schemas.microsoft.com/office/drawing/2014/main" id="{C349223E-07A9-42D2-88C2-FF2D0A27EE14}"/>
              </a:ext>
            </a:extLst>
          </p:cNvPr>
          <p:cNvSpPr>
            <a:spLocks noGrp="1"/>
          </p:cNvSpPr>
          <p:nvPr>
            <p:ph type="sldNum" sz="quarter" idx="12"/>
          </p:nvPr>
        </p:nvSpPr>
        <p:spPr/>
        <p:txBody>
          <a:bodyPr/>
          <a:lstStyle/>
          <a:p>
            <a:fld id="{FBACCE8E-693F-4A26-8C07-7C954F1ED21F}" type="slidenum">
              <a:rPr lang="zh-CN" altLang="en-US" smtClean="0"/>
              <a:t>44</a:t>
            </a:fld>
            <a:endParaRPr lang="zh-CN" altLang="en-US"/>
          </a:p>
        </p:txBody>
      </p:sp>
    </p:spTree>
    <p:extLst>
      <p:ext uri="{BB962C8B-B14F-4D97-AF65-F5344CB8AC3E}">
        <p14:creationId xmlns:p14="http://schemas.microsoft.com/office/powerpoint/2010/main" val="8143475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34C9C"/>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3E32BC2D-D4AF-48DC-8DC8-EA32A6660356}"/>
              </a:ext>
            </a:extLst>
          </p:cNvPr>
          <p:cNvSpPr/>
          <p:nvPr/>
        </p:nvSpPr>
        <p:spPr>
          <a:xfrm>
            <a:off x="323850" y="787400"/>
            <a:ext cx="11544300" cy="528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4D8459F-6592-4E39-907D-777C98B769E3}"/>
              </a:ext>
            </a:extLst>
          </p:cNvPr>
          <p:cNvSpPr/>
          <p:nvPr/>
        </p:nvSpPr>
        <p:spPr>
          <a:xfrm>
            <a:off x="948000" y="1269000"/>
            <a:ext cx="10296000" cy="2807050"/>
          </a:xfrm>
          <a:prstGeom prst="rect">
            <a:avLst/>
          </a:prstGeom>
        </p:spPr>
        <p:txBody>
          <a:bodyPr wrap="square">
            <a:spAutoFit/>
          </a:bodyPr>
          <a:lstStyle/>
          <a:p>
            <a:pPr>
              <a:spcAft>
                <a:spcPts val="3000"/>
              </a:spcAft>
              <a:defRPr/>
            </a:pPr>
            <a:r>
              <a:rPr lang="en-US" altLang="zh-CN" sz="6000" baseline="30000" dirty="0">
                <a:solidFill>
                  <a:srgbClr val="9E0000"/>
                </a:solidFill>
                <a:latin typeface="宋体" panose="02010600030101010101" pitchFamily="2" charset="-122"/>
                <a:ea typeface="宋体" panose="02010600030101010101" pitchFamily="2" charset="-122"/>
              </a:rPr>
              <a:t>#</a:t>
            </a:r>
            <a:r>
              <a:rPr lang="en-US" altLang="zh-CN" sz="6000" baseline="-25000" dirty="0">
                <a:solidFill>
                  <a:schemeClr val="tx1">
                    <a:lumMod val="75000"/>
                    <a:lumOff val="25000"/>
                  </a:schemeClr>
                </a:solidFill>
                <a:latin typeface="宋体" panose="02010600030101010101" pitchFamily="2" charset="-122"/>
                <a:ea typeface="宋体" panose="02010600030101010101" pitchFamily="2" charset="-122"/>
              </a:rPr>
              <a:t> </a:t>
            </a:r>
            <a:r>
              <a:rPr lang="en-US" altLang="zh-CN" sz="6000" b="1" dirty="0">
                <a:solidFill>
                  <a:srgbClr val="034C9C"/>
                </a:solidFill>
                <a:latin typeface="宋体" panose="02010600030101010101" pitchFamily="2" charset="-122"/>
                <a:ea typeface="宋体" panose="02010600030101010101" pitchFamily="2" charset="-122"/>
              </a:rPr>
              <a:t>5</a:t>
            </a:r>
            <a:r>
              <a:rPr lang="en-US" altLang="zh-CN" sz="6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400" dirty="0">
                <a:solidFill>
                  <a:schemeClr val="tx1">
                    <a:lumMod val="75000"/>
                    <a:lumOff val="25000"/>
                  </a:schemeClr>
                </a:solidFill>
                <a:latin typeface="黑体" panose="02010609060101010101" pitchFamily="49" charset="-122"/>
                <a:ea typeface="黑体" panose="02010609060101010101" pitchFamily="49" charset="-122"/>
              </a:rPr>
              <a:t>总结与展望</a:t>
            </a:r>
            <a:endParaRPr lang="en-US" altLang="zh-CN" sz="4400" b="1" dirty="0">
              <a:solidFill>
                <a:schemeClr val="tx1">
                  <a:lumMod val="75000"/>
                  <a:lumOff val="25000"/>
                </a:schemeClr>
              </a:solidFill>
              <a:latin typeface="黑体" panose="02010609060101010101" pitchFamily="49" charset="-122"/>
              <a:ea typeface="黑体" panose="02010609060101010101" pitchFamily="49" charset="-122"/>
            </a:endParaRPr>
          </a:p>
          <a:p>
            <a:pPr marL="571500" indent="720000">
              <a:lnSpc>
                <a:spcPct val="120000"/>
              </a:lnSpc>
              <a:buFont typeface="Wingdings" panose="05000000000000000000" pitchFamily="2" charset="2"/>
              <a:buChar char="Ø"/>
              <a:defRPr/>
            </a:pPr>
            <a:r>
              <a:rPr lang="en-US" altLang="zh-CN" sz="4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工作总结</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000" dirty="0">
                <a:solidFill>
                  <a:schemeClr val="tx1">
                    <a:lumMod val="75000"/>
                    <a:lumOff val="25000"/>
                  </a:schemeClr>
                </a:solidFill>
                <a:latin typeface="Times New Roman" panose="02020603050405020304" pitchFamily="18" charset="0"/>
                <a:ea typeface="宋体" panose="02010600030101010101" pitchFamily="2" charset="-122"/>
                <a:cs typeface="Times New Roman" panose="02020603050405020304" pitchFamily="18" charset="0"/>
              </a:rPr>
              <a:t>研究展望</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6" name="灯片编号占位符 5">
            <a:extLst>
              <a:ext uri="{FF2B5EF4-FFF2-40B4-BE49-F238E27FC236}">
                <a16:creationId xmlns:a16="http://schemas.microsoft.com/office/drawing/2014/main" id="{94D9FFAD-854E-44D2-8FF0-94F37B16C771}"/>
              </a:ext>
            </a:extLst>
          </p:cNvPr>
          <p:cNvSpPr>
            <a:spLocks noGrp="1"/>
          </p:cNvSpPr>
          <p:nvPr>
            <p:ph type="sldNum" sz="quarter" idx="12"/>
          </p:nvPr>
        </p:nvSpPr>
        <p:spPr/>
        <p:txBody>
          <a:bodyPr/>
          <a:lstStyle/>
          <a:p>
            <a:fld id="{FBACCE8E-693F-4A26-8C07-7C954F1ED21F}" type="slidenum">
              <a:rPr lang="zh-CN" altLang="en-US" smtClean="0"/>
              <a:pPr/>
              <a:t>45</a:t>
            </a:fld>
            <a:endParaRPr lang="zh-CN" altLang="en-US" dirty="0"/>
          </a:p>
        </p:txBody>
      </p:sp>
    </p:spTree>
    <p:extLst>
      <p:ext uri="{BB962C8B-B14F-4D97-AF65-F5344CB8AC3E}">
        <p14:creationId xmlns:p14="http://schemas.microsoft.com/office/powerpoint/2010/main" val="34483339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总结与展望</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工作总结</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05</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0B6FD25-9814-4F96-AE3C-FB1691951593}"/>
              </a:ext>
            </a:extLst>
          </p:cNvPr>
          <p:cNvSpPr/>
          <p:nvPr/>
        </p:nvSpPr>
        <p:spPr>
          <a:xfrm>
            <a:off x="760855" y="1927643"/>
            <a:ext cx="3220926" cy="4226946"/>
          </a:xfrm>
          <a:prstGeom prst="rect">
            <a:avLst/>
          </a:prstGeom>
          <a:solidFill>
            <a:srgbClr val="EBD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0029481-29D1-43C5-8809-89FC65CE3ECF}"/>
              </a:ext>
            </a:extLst>
          </p:cNvPr>
          <p:cNvSpPr/>
          <p:nvPr/>
        </p:nvSpPr>
        <p:spPr>
          <a:xfrm>
            <a:off x="914187" y="2002993"/>
            <a:ext cx="2940593" cy="830997"/>
          </a:xfrm>
          <a:prstGeom prst="rect">
            <a:avLst/>
          </a:prstGeom>
        </p:spPr>
        <p:txBody>
          <a:bodyPr wrap="square">
            <a:spAutoFit/>
          </a:bodyPr>
          <a:lstStyle/>
          <a:p>
            <a:pPr>
              <a:defRPr/>
            </a:pPr>
            <a:r>
              <a:rPr lang="zh-CN" altLang="en-US" sz="2400" dirty="0">
                <a:solidFill>
                  <a:srgbClr val="045FC4"/>
                </a:solidFill>
                <a:latin typeface="黑体" panose="02010609060101010101" pitchFamily="49" charset="-122"/>
                <a:ea typeface="黑体" panose="02010609060101010101" pitchFamily="49" charset="-122"/>
              </a:rPr>
              <a:t>主动的极大二分团枚举</a:t>
            </a:r>
            <a:r>
              <a:rPr lang="zh-CN" altLang="en-US" sz="2400" dirty="0">
                <a:solidFill>
                  <a:srgbClr val="FF0000"/>
                </a:solidFill>
                <a:latin typeface="黑体" panose="02010609060101010101" pitchFamily="49" charset="-122"/>
                <a:ea typeface="黑体" panose="02010609060101010101" pitchFamily="49" charset="-122"/>
              </a:rPr>
              <a:t>剪枝方法</a:t>
            </a:r>
            <a:endParaRPr lang="en-US" altLang="zh-CN" sz="2400" dirty="0">
              <a:solidFill>
                <a:srgbClr val="FF0000"/>
              </a:solidFill>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8F08F512-01E0-4006-872F-4B54CEEE9137}"/>
              </a:ext>
            </a:extLst>
          </p:cNvPr>
          <p:cNvSpPr txBox="1"/>
          <p:nvPr/>
        </p:nvSpPr>
        <p:spPr>
          <a:xfrm>
            <a:off x="914187" y="2870711"/>
            <a:ext cx="2940593" cy="2836354"/>
          </a:xfrm>
          <a:prstGeom prst="rect">
            <a:avLst/>
          </a:prstGeom>
          <a:noFill/>
        </p:spPr>
        <p:txBody>
          <a:bodyPr wrap="square" rtlCol="0">
            <a:spAutoFit/>
          </a:bodyPr>
          <a:lstStyle/>
          <a:p>
            <a:pPr marL="180000" indent="-144000" algn="just">
              <a:lnSpc>
                <a:spcPct val="130000"/>
              </a:lnSpc>
              <a:buFont typeface="Arial" panose="020B0604020202020204" pitchFamily="34" charset="0"/>
              <a:buChar char="•"/>
            </a:pP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提出了</a:t>
            </a:r>
            <a:r>
              <a:rPr lang="en-US" altLang="zh-CN" sz="2000" u="sng" dirty="0">
                <a:solidFill>
                  <a:schemeClr val="tx1">
                    <a:lumMod val="75000"/>
                    <a:lumOff val="25000"/>
                  </a:schemeClr>
                </a:solidFill>
                <a:latin typeface="仿宋" panose="02010609060101010101" pitchFamily="49" charset="-122"/>
                <a:ea typeface="仿宋" panose="02010609060101010101" pitchFamily="49" charset="-122"/>
              </a:rPr>
              <a:t>AMBEA</a:t>
            </a:r>
            <a:r>
              <a:rPr lang="zh-CN" altLang="en-US" sz="2000" u="sng" dirty="0">
                <a:solidFill>
                  <a:schemeClr val="tx1">
                    <a:lumMod val="75000"/>
                    <a:lumOff val="25000"/>
                  </a:schemeClr>
                </a:solidFill>
                <a:latin typeface="仿宋" panose="02010609060101010101" pitchFamily="49" charset="-122"/>
                <a:ea typeface="仿宋" panose="02010609060101010101" pitchFamily="49" charset="-122"/>
              </a:rPr>
              <a:t>算法</a:t>
            </a:r>
            <a:endParaRPr lang="en-US" altLang="zh-CN" sz="2000" u="sng" dirty="0">
              <a:solidFill>
                <a:schemeClr val="tx1">
                  <a:lumMod val="75000"/>
                  <a:lumOff val="25000"/>
                </a:schemeClr>
              </a:solidFill>
              <a:latin typeface="仿宋" panose="02010609060101010101" pitchFamily="49" charset="-122"/>
              <a:ea typeface="仿宋" panose="02010609060101010101" pitchFamily="49" charset="-122"/>
            </a:endParaRPr>
          </a:p>
          <a:p>
            <a:pPr marL="180000" indent="-144000" algn="just">
              <a:lnSpc>
                <a:spcPct val="130000"/>
              </a:lnSpc>
              <a:buFont typeface="Arial" panose="020B0604020202020204" pitchFamily="34" charset="0"/>
              <a:buChar char="•"/>
            </a:pP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提出了</a:t>
            </a:r>
            <a:r>
              <a:rPr lang="en-US" altLang="zh-CN" sz="2000" u="sng" dirty="0">
                <a:solidFill>
                  <a:schemeClr val="tx1">
                    <a:lumMod val="75000"/>
                    <a:lumOff val="25000"/>
                  </a:schemeClr>
                </a:solidFill>
                <a:latin typeface="仿宋" panose="02010609060101010101" pitchFamily="49" charset="-122"/>
                <a:ea typeface="仿宋" panose="02010609060101010101" pitchFamily="49" charset="-122"/>
              </a:rPr>
              <a:t>ASE</a:t>
            </a:r>
            <a:r>
              <a:rPr lang="zh-CN" altLang="en-US" sz="2000" u="sng" dirty="0">
                <a:solidFill>
                  <a:schemeClr val="tx1">
                    <a:lumMod val="75000"/>
                    <a:lumOff val="25000"/>
                  </a:schemeClr>
                </a:solidFill>
                <a:latin typeface="仿宋" panose="02010609060101010101" pitchFamily="49" charset="-122"/>
                <a:ea typeface="仿宋" panose="02010609060101010101" pitchFamily="49" charset="-122"/>
              </a:rPr>
              <a:t>树</a:t>
            </a: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和</a:t>
            </a:r>
            <a:r>
              <a:rPr lang="en-US" altLang="zh-CN" sz="2000" u="sng" dirty="0">
                <a:solidFill>
                  <a:schemeClr val="tx1">
                    <a:lumMod val="75000"/>
                    <a:lumOff val="25000"/>
                  </a:schemeClr>
                </a:solidFill>
                <a:latin typeface="仿宋" panose="02010609060101010101" pitchFamily="49" charset="-122"/>
                <a:ea typeface="仿宋" panose="02010609060101010101" pitchFamily="49" charset="-122"/>
              </a:rPr>
              <a:t>AMP</a:t>
            </a: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两个核心技术点</a:t>
            </a:r>
            <a:endParaRPr lang="en-US" altLang="zh-CN" sz="2000" dirty="0">
              <a:solidFill>
                <a:schemeClr val="tx1">
                  <a:lumMod val="75000"/>
                  <a:lumOff val="25000"/>
                </a:schemeClr>
              </a:solidFill>
              <a:latin typeface="仿宋" panose="02010609060101010101" pitchFamily="49" charset="-122"/>
              <a:ea typeface="仿宋" panose="02010609060101010101" pitchFamily="49" charset="-122"/>
            </a:endParaRPr>
          </a:p>
          <a:p>
            <a:pPr marL="180000" indent="-144000" algn="just">
              <a:lnSpc>
                <a:spcPct val="130000"/>
              </a:lnSpc>
              <a:buFont typeface="Arial" panose="020B0604020202020204" pitchFamily="34" charset="0"/>
              <a:buChar char="•"/>
            </a:pPr>
            <a:r>
              <a:rPr lang="en-US" altLang="zh-CN" sz="2000" dirty="0">
                <a:solidFill>
                  <a:schemeClr val="tx1">
                    <a:lumMod val="75000"/>
                    <a:lumOff val="25000"/>
                  </a:schemeClr>
                </a:solidFill>
                <a:latin typeface="仿宋" panose="02010609060101010101" pitchFamily="49" charset="-122"/>
                <a:ea typeface="仿宋" panose="02010609060101010101" pitchFamily="49" charset="-122"/>
              </a:rPr>
              <a:t>AMBEA</a:t>
            </a: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对比最新算法压缩了</a:t>
            </a:r>
            <a:r>
              <a:rPr lang="en-US" altLang="zh-CN" sz="2000" dirty="0">
                <a:solidFill>
                  <a:schemeClr val="tx1">
                    <a:lumMod val="75000"/>
                    <a:lumOff val="25000"/>
                  </a:schemeClr>
                </a:solidFill>
                <a:latin typeface="仿宋" panose="02010609060101010101" pitchFamily="49" charset="-122"/>
                <a:ea typeface="仿宋" panose="02010609060101010101" pitchFamily="49" charset="-122"/>
              </a:rPr>
              <a:t>2.4-9.0</a:t>
            </a: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倍的搜索空间，</a:t>
            </a:r>
            <a:r>
              <a:rPr lang="zh-CN" altLang="en-US" sz="2000" dirty="0">
                <a:solidFill>
                  <a:srgbClr val="FF0000"/>
                </a:solidFill>
                <a:latin typeface="仿宋" panose="02010609060101010101" pitchFamily="49" charset="-122"/>
                <a:ea typeface="仿宋" panose="02010609060101010101" pitchFamily="49" charset="-122"/>
              </a:rPr>
              <a:t>缩短了</a:t>
            </a:r>
            <a:r>
              <a:rPr lang="en-US" altLang="zh-CN" sz="2000" dirty="0">
                <a:solidFill>
                  <a:srgbClr val="FF0000"/>
                </a:solidFill>
                <a:latin typeface="仿宋" panose="02010609060101010101" pitchFamily="49" charset="-122"/>
                <a:ea typeface="仿宋" panose="02010609060101010101" pitchFamily="49" charset="-122"/>
              </a:rPr>
              <a:t>1.2-5.3</a:t>
            </a:r>
            <a:r>
              <a:rPr lang="zh-CN" altLang="en-US" sz="2000" dirty="0">
                <a:solidFill>
                  <a:srgbClr val="FF0000"/>
                </a:solidFill>
                <a:latin typeface="仿宋" panose="02010609060101010101" pitchFamily="49" charset="-122"/>
                <a:ea typeface="仿宋" panose="02010609060101010101" pitchFamily="49" charset="-122"/>
              </a:rPr>
              <a:t>倍的运行时间</a:t>
            </a:r>
            <a:endParaRPr lang="en-US" altLang="zh-CN" sz="2000" dirty="0">
              <a:solidFill>
                <a:srgbClr val="FF0000"/>
              </a:solidFill>
              <a:latin typeface="仿宋" panose="02010609060101010101" pitchFamily="49" charset="-122"/>
              <a:ea typeface="仿宋" panose="02010609060101010101" pitchFamily="49" charset="-122"/>
            </a:endParaRPr>
          </a:p>
        </p:txBody>
      </p:sp>
      <p:sp>
        <p:nvSpPr>
          <p:cNvPr id="18" name="矩形 17">
            <a:extLst>
              <a:ext uri="{FF2B5EF4-FFF2-40B4-BE49-F238E27FC236}">
                <a16:creationId xmlns:a16="http://schemas.microsoft.com/office/drawing/2014/main" id="{042DA463-71C3-46B1-9561-9933A4951FB6}"/>
              </a:ext>
            </a:extLst>
          </p:cNvPr>
          <p:cNvSpPr/>
          <p:nvPr/>
        </p:nvSpPr>
        <p:spPr>
          <a:xfrm>
            <a:off x="4599702" y="1927643"/>
            <a:ext cx="3220926" cy="4226946"/>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5FDA2CD8-E336-40A2-95DF-EB650C1CFF83}"/>
              </a:ext>
            </a:extLst>
          </p:cNvPr>
          <p:cNvSpPr/>
          <p:nvPr/>
        </p:nvSpPr>
        <p:spPr>
          <a:xfrm>
            <a:off x="4753034" y="2002993"/>
            <a:ext cx="2940593" cy="830997"/>
          </a:xfrm>
          <a:prstGeom prst="rect">
            <a:avLst/>
          </a:prstGeom>
        </p:spPr>
        <p:txBody>
          <a:bodyPr wrap="square">
            <a:spAutoFit/>
          </a:bodyPr>
          <a:lstStyle/>
          <a:p>
            <a:pPr>
              <a:defRPr/>
            </a:pPr>
            <a:r>
              <a:rPr lang="zh-CN" altLang="en-US" sz="2400" dirty="0">
                <a:solidFill>
                  <a:srgbClr val="045FC4"/>
                </a:solidFill>
                <a:latin typeface="黑体" panose="02010609060101010101" pitchFamily="49" charset="-122"/>
                <a:ea typeface="黑体" panose="02010609060101010101" pitchFamily="49" charset="-122"/>
              </a:rPr>
              <a:t>自适应的极大二分团枚举</a:t>
            </a:r>
            <a:r>
              <a:rPr lang="zh-CN" altLang="en-US" sz="2400" dirty="0">
                <a:solidFill>
                  <a:srgbClr val="FF0000"/>
                </a:solidFill>
                <a:latin typeface="黑体" panose="02010609060101010101" pitchFamily="49" charset="-122"/>
                <a:ea typeface="黑体" panose="02010609060101010101" pitchFamily="49" charset="-122"/>
              </a:rPr>
              <a:t>数据结构</a:t>
            </a:r>
            <a:endParaRPr lang="en-US" altLang="zh-CN" sz="2400" dirty="0">
              <a:solidFill>
                <a:srgbClr val="FF0000"/>
              </a:solidFill>
              <a:latin typeface="黑体" panose="02010609060101010101" pitchFamily="49" charset="-122"/>
              <a:ea typeface="黑体" panose="02010609060101010101" pitchFamily="49" charset="-122"/>
            </a:endParaRPr>
          </a:p>
        </p:txBody>
      </p:sp>
      <p:sp>
        <p:nvSpPr>
          <p:cNvPr id="21" name="矩形 20">
            <a:extLst>
              <a:ext uri="{FF2B5EF4-FFF2-40B4-BE49-F238E27FC236}">
                <a16:creationId xmlns:a16="http://schemas.microsoft.com/office/drawing/2014/main" id="{71A03486-1509-4F30-8578-1D45E4FA45F4}"/>
              </a:ext>
            </a:extLst>
          </p:cNvPr>
          <p:cNvSpPr/>
          <p:nvPr/>
        </p:nvSpPr>
        <p:spPr>
          <a:xfrm>
            <a:off x="8438549" y="1927643"/>
            <a:ext cx="3220926" cy="4218159"/>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DA44B7D3-F1A6-429D-9C32-26DB289AB7AA}"/>
              </a:ext>
            </a:extLst>
          </p:cNvPr>
          <p:cNvSpPr/>
          <p:nvPr/>
        </p:nvSpPr>
        <p:spPr>
          <a:xfrm>
            <a:off x="8591881" y="2002993"/>
            <a:ext cx="2940593" cy="830997"/>
          </a:xfrm>
          <a:prstGeom prst="rect">
            <a:avLst/>
          </a:prstGeom>
        </p:spPr>
        <p:txBody>
          <a:bodyPr wrap="square">
            <a:spAutoFit/>
          </a:bodyPr>
          <a:lstStyle/>
          <a:p>
            <a:pPr>
              <a:defRPr/>
            </a:pPr>
            <a:r>
              <a:rPr lang="zh-CN" altLang="en-US" sz="2400" dirty="0">
                <a:solidFill>
                  <a:srgbClr val="045FC4"/>
                </a:solidFill>
                <a:latin typeface="黑体" panose="02010609060101010101" pitchFamily="49" charset="-122"/>
                <a:ea typeface="黑体" panose="02010609060101010101" pitchFamily="49" charset="-122"/>
              </a:rPr>
              <a:t>基于 </a:t>
            </a:r>
            <a:r>
              <a:rPr lang="en-US" altLang="zh-CN" sz="2400" dirty="0">
                <a:solidFill>
                  <a:srgbClr val="045FC4"/>
                </a:solidFill>
                <a:latin typeface="黑体" panose="02010609060101010101" pitchFamily="49" charset="-122"/>
                <a:ea typeface="黑体" panose="02010609060101010101" pitchFamily="49" charset="-122"/>
              </a:rPr>
              <a:t>GPU </a:t>
            </a:r>
            <a:r>
              <a:rPr lang="zh-CN" altLang="en-US" sz="2400" dirty="0">
                <a:solidFill>
                  <a:srgbClr val="045FC4"/>
                </a:solidFill>
                <a:latin typeface="黑体" panose="02010609060101010101" pitchFamily="49" charset="-122"/>
                <a:ea typeface="黑体" panose="02010609060101010101" pitchFamily="49" charset="-122"/>
              </a:rPr>
              <a:t>的极大二分团枚举</a:t>
            </a:r>
            <a:r>
              <a:rPr lang="zh-CN" altLang="en-US" sz="2400" dirty="0">
                <a:solidFill>
                  <a:srgbClr val="FF0000"/>
                </a:solidFill>
                <a:latin typeface="黑体" panose="02010609060101010101" pitchFamily="49" charset="-122"/>
                <a:ea typeface="黑体" panose="02010609060101010101" pitchFamily="49" charset="-122"/>
              </a:rPr>
              <a:t>并行算法</a:t>
            </a:r>
            <a:endParaRPr lang="en-US" altLang="zh-CN" sz="2400" dirty="0">
              <a:solidFill>
                <a:srgbClr val="FF0000"/>
              </a:solidFill>
              <a:latin typeface="黑体" panose="02010609060101010101" pitchFamily="49" charset="-122"/>
              <a:ea typeface="黑体" panose="02010609060101010101" pitchFamily="49" charset="-122"/>
            </a:endParaRPr>
          </a:p>
        </p:txBody>
      </p:sp>
      <p:sp>
        <p:nvSpPr>
          <p:cNvPr id="25" name="文本框 24">
            <a:extLst>
              <a:ext uri="{FF2B5EF4-FFF2-40B4-BE49-F238E27FC236}">
                <a16:creationId xmlns:a16="http://schemas.microsoft.com/office/drawing/2014/main" id="{27493F99-C6CE-42EB-B312-1B49F3F70821}"/>
              </a:ext>
            </a:extLst>
          </p:cNvPr>
          <p:cNvSpPr txBox="1"/>
          <p:nvPr/>
        </p:nvSpPr>
        <p:spPr>
          <a:xfrm>
            <a:off x="4739868" y="2909340"/>
            <a:ext cx="2940593" cy="3236463"/>
          </a:xfrm>
          <a:prstGeom prst="rect">
            <a:avLst/>
          </a:prstGeom>
          <a:noFill/>
        </p:spPr>
        <p:txBody>
          <a:bodyPr wrap="square" rtlCol="0">
            <a:spAutoFit/>
          </a:bodyPr>
          <a:lstStyle/>
          <a:p>
            <a:pPr marL="180000" indent="-180000" algn="just">
              <a:lnSpc>
                <a:spcPct val="130000"/>
              </a:lnSpc>
              <a:buFont typeface="Arial" panose="020B0604020202020204" pitchFamily="34" charset="0"/>
              <a:buChar char="•"/>
            </a:pP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提出了</a:t>
            </a:r>
            <a:r>
              <a:rPr lang="en-US" altLang="zh-CN" sz="2000" u="sng" dirty="0">
                <a:solidFill>
                  <a:schemeClr val="tx1">
                    <a:lumMod val="75000"/>
                    <a:lumOff val="25000"/>
                  </a:schemeClr>
                </a:solidFill>
                <a:latin typeface="仿宋" panose="02010609060101010101" pitchFamily="49" charset="-122"/>
                <a:ea typeface="仿宋" panose="02010609060101010101" pitchFamily="49" charset="-122"/>
              </a:rPr>
              <a:t>AdaMBE</a:t>
            </a:r>
            <a:r>
              <a:rPr lang="zh-CN" altLang="en-US" sz="2000" u="sng" dirty="0">
                <a:solidFill>
                  <a:schemeClr val="tx1">
                    <a:lumMod val="75000"/>
                    <a:lumOff val="25000"/>
                  </a:schemeClr>
                </a:solidFill>
                <a:latin typeface="仿宋" panose="02010609060101010101" pitchFamily="49" charset="-122"/>
                <a:ea typeface="仿宋" panose="02010609060101010101" pitchFamily="49" charset="-122"/>
              </a:rPr>
              <a:t>算法</a:t>
            </a:r>
            <a:endParaRPr lang="en-US" altLang="zh-CN" sz="2000" u="sng" dirty="0">
              <a:solidFill>
                <a:schemeClr val="tx1">
                  <a:lumMod val="75000"/>
                  <a:lumOff val="25000"/>
                </a:schemeClr>
              </a:solidFill>
              <a:latin typeface="仿宋" panose="02010609060101010101" pitchFamily="49" charset="-122"/>
              <a:ea typeface="仿宋" panose="02010609060101010101" pitchFamily="49" charset="-122"/>
            </a:endParaRPr>
          </a:p>
          <a:p>
            <a:pPr marL="180000" indent="-180000" algn="just">
              <a:lnSpc>
                <a:spcPct val="130000"/>
              </a:lnSpc>
              <a:buFont typeface="Arial" panose="020B0604020202020204" pitchFamily="34" charset="0"/>
              <a:buChar char="•"/>
            </a:pP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提出了</a:t>
            </a:r>
            <a:r>
              <a:rPr lang="en-US" altLang="zh-CN" sz="2000" u="sng" dirty="0">
                <a:solidFill>
                  <a:schemeClr val="tx1">
                    <a:lumMod val="75000"/>
                    <a:lumOff val="25000"/>
                  </a:schemeClr>
                </a:solidFill>
                <a:latin typeface="仿宋" panose="02010609060101010101" pitchFamily="49" charset="-122"/>
                <a:ea typeface="仿宋" panose="02010609060101010101" pitchFamily="49" charset="-122"/>
              </a:rPr>
              <a:t>LCG</a:t>
            </a: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和</a:t>
            </a:r>
            <a:r>
              <a:rPr lang="en-US" altLang="zh-CN" sz="2000" u="sng" dirty="0">
                <a:solidFill>
                  <a:schemeClr val="tx1">
                    <a:lumMod val="75000"/>
                    <a:lumOff val="25000"/>
                  </a:schemeClr>
                </a:solidFill>
                <a:latin typeface="仿宋" panose="02010609060101010101" pitchFamily="49" charset="-122"/>
                <a:ea typeface="仿宋" panose="02010609060101010101" pitchFamily="49" charset="-122"/>
              </a:rPr>
              <a:t>BDS</a:t>
            </a: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两个核心技术点</a:t>
            </a:r>
            <a:endParaRPr lang="en-US" altLang="zh-CN" sz="2000" dirty="0">
              <a:solidFill>
                <a:schemeClr val="tx1">
                  <a:lumMod val="75000"/>
                  <a:lumOff val="25000"/>
                </a:schemeClr>
              </a:solidFill>
              <a:latin typeface="仿宋" panose="02010609060101010101" pitchFamily="49" charset="-122"/>
              <a:ea typeface="仿宋" panose="02010609060101010101" pitchFamily="49" charset="-122"/>
            </a:endParaRPr>
          </a:p>
          <a:p>
            <a:pPr marL="180000" indent="-180000" algn="just">
              <a:lnSpc>
                <a:spcPct val="130000"/>
              </a:lnSpc>
              <a:buFont typeface="Arial" panose="020B0604020202020204" pitchFamily="34" charset="0"/>
              <a:buChar char="•"/>
            </a:pPr>
            <a:r>
              <a:rPr lang="en-US" altLang="zh-CN" sz="2000" dirty="0">
                <a:solidFill>
                  <a:schemeClr val="tx1">
                    <a:lumMod val="75000"/>
                    <a:lumOff val="25000"/>
                  </a:schemeClr>
                </a:solidFill>
                <a:latin typeface="仿宋" panose="02010609060101010101" pitchFamily="49" charset="-122"/>
                <a:ea typeface="仿宋" panose="02010609060101010101" pitchFamily="49" charset="-122"/>
              </a:rPr>
              <a:t>AdaMBE</a:t>
            </a: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对比最新算法</a:t>
            </a:r>
            <a:r>
              <a:rPr lang="zh-CN" altLang="en-US" sz="2000" dirty="0">
                <a:solidFill>
                  <a:srgbClr val="FF0000"/>
                </a:solidFill>
                <a:latin typeface="仿宋" panose="02010609060101010101" pitchFamily="49" charset="-122"/>
                <a:ea typeface="仿宋" panose="02010609060101010101" pitchFamily="49" charset="-122"/>
              </a:rPr>
              <a:t>缩短了</a:t>
            </a:r>
            <a:r>
              <a:rPr lang="en-US" altLang="zh-CN" sz="2000" dirty="0">
                <a:solidFill>
                  <a:srgbClr val="FF0000"/>
                </a:solidFill>
                <a:latin typeface="仿宋" panose="02010609060101010101" pitchFamily="49" charset="-122"/>
                <a:ea typeface="仿宋" panose="02010609060101010101" pitchFamily="49" charset="-122"/>
              </a:rPr>
              <a:t>1.6-49.7</a:t>
            </a:r>
            <a:r>
              <a:rPr lang="zh-CN" altLang="en-US" sz="2000" dirty="0">
                <a:solidFill>
                  <a:srgbClr val="FF0000"/>
                </a:solidFill>
                <a:latin typeface="仿宋" panose="02010609060101010101" pitchFamily="49" charset="-122"/>
                <a:ea typeface="仿宋" panose="02010609060101010101" pitchFamily="49" charset="-122"/>
              </a:rPr>
              <a:t>倍的运行时间</a:t>
            </a: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，并</a:t>
            </a:r>
            <a:r>
              <a:rPr lang="zh-CN" altLang="en-US" sz="2000" dirty="0">
                <a:solidFill>
                  <a:srgbClr val="1019FE"/>
                </a:solidFill>
                <a:latin typeface="仿宋" panose="02010609060101010101" pitchFamily="49" charset="-122"/>
                <a:ea typeface="仿宋" panose="02010609060101010101" pitchFamily="49" charset="-122"/>
              </a:rPr>
              <a:t>应用于包含超过</a:t>
            </a:r>
            <a:r>
              <a:rPr lang="en-US" altLang="zh-CN" sz="2000" dirty="0">
                <a:solidFill>
                  <a:srgbClr val="1019FE"/>
                </a:solidFill>
                <a:latin typeface="仿宋" panose="02010609060101010101" pitchFamily="49" charset="-122"/>
                <a:ea typeface="仿宋" panose="02010609060101010101" pitchFamily="49" charset="-122"/>
              </a:rPr>
              <a:t>190</a:t>
            </a:r>
            <a:r>
              <a:rPr lang="zh-CN" altLang="en-US" sz="2000" dirty="0">
                <a:solidFill>
                  <a:srgbClr val="1019FE"/>
                </a:solidFill>
                <a:latin typeface="仿宋" panose="02010609060101010101" pitchFamily="49" charset="-122"/>
                <a:ea typeface="仿宋" panose="02010609060101010101" pitchFamily="49" charset="-122"/>
              </a:rPr>
              <a:t>亿个极大二分团的数据集</a:t>
            </a:r>
            <a:endParaRPr lang="en-US" altLang="zh-CN" sz="2000" dirty="0">
              <a:solidFill>
                <a:srgbClr val="1019FE"/>
              </a:solidFill>
              <a:latin typeface="仿宋" panose="02010609060101010101" pitchFamily="49" charset="-122"/>
              <a:ea typeface="仿宋" panose="02010609060101010101" pitchFamily="49" charset="-122"/>
            </a:endParaRPr>
          </a:p>
        </p:txBody>
      </p:sp>
      <p:sp>
        <p:nvSpPr>
          <p:cNvPr id="26" name="文本框 25">
            <a:extLst>
              <a:ext uri="{FF2B5EF4-FFF2-40B4-BE49-F238E27FC236}">
                <a16:creationId xmlns:a16="http://schemas.microsoft.com/office/drawing/2014/main" id="{FA004F9E-35C6-401C-BA3A-055674AA0FFB}"/>
              </a:ext>
            </a:extLst>
          </p:cNvPr>
          <p:cNvSpPr txBox="1"/>
          <p:nvPr/>
        </p:nvSpPr>
        <p:spPr>
          <a:xfrm>
            <a:off x="8578715" y="2918126"/>
            <a:ext cx="2953759" cy="3236463"/>
          </a:xfrm>
          <a:prstGeom prst="rect">
            <a:avLst/>
          </a:prstGeom>
          <a:noFill/>
        </p:spPr>
        <p:txBody>
          <a:bodyPr wrap="square" rtlCol="0">
            <a:spAutoFit/>
          </a:bodyPr>
          <a:lstStyle/>
          <a:p>
            <a:pPr marL="180000" indent="-144000" algn="just">
              <a:lnSpc>
                <a:spcPct val="130000"/>
              </a:lnSpc>
              <a:buFont typeface="Arial" panose="020B0604020202020204" pitchFamily="34" charset="0"/>
              <a:buChar char="•"/>
            </a:pP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提出了</a:t>
            </a:r>
            <a:r>
              <a:rPr lang="en-US" altLang="zh-CN" sz="2000" u="sng" dirty="0">
                <a:solidFill>
                  <a:schemeClr val="tx1">
                    <a:lumMod val="75000"/>
                    <a:lumOff val="25000"/>
                  </a:schemeClr>
                </a:solidFill>
                <a:latin typeface="仿宋" panose="02010609060101010101" pitchFamily="49" charset="-122"/>
                <a:ea typeface="仿宋" panose="02010609060101010101" pitchFamily="49" charset="-122"/>
              </a:rPr>
              <a:t>GMBE</a:t>
            </a:r>
            <a:r>
              <a:rPr lang="zh-CN" altLang="en-US" sz="2000" u="sng" dirty="0">
                <a:solidFill>
                  <a:schemeClr val="tx1">
                    <a:lumMod val="75000"/>
                    <a:lumOff val="25000"/>
                  </a:schemeClr>
                </a:solidFill>
                <a:latin typeface="仿宋" panose="02010609060101010101" pitchFamily="49" charset="-122"/>
                <a:ea typeface="仿宋" panose="02010609060101010101" pitchFamily="49" charset="-122"/>
              </a:rPr>
              <a:t>算法</a:t>
            </a:r>
            <a:endParaRPr lang="en-US" altLang="zh-CN" sz="2000" u="sng" dirty="0">
              <a:solidFill>
                <a:schemeClr val="tx1">
                  <a:lumMod val="75000"/>
                  <a:lumOff val="25000"/>
                </a:schemeClr>
              </a:solidFill>
              <a:latin typeface="仿宋" panose="02010609060101010101" pitchFamily="49" charset="-122"/>
              <a:ea typeface="仿宋" panose="02010609060101010101" pitchFamily="49" charset="-122"/>
            </a:endParaRPr>
          </a:p>
          <a:p>
            <a:pPr marL="180000" indent="-144000" algn="just">
              <a:lnSpc>
                <a:spcPct val="130000"/>
              </a:lnSpc>
              <a:buFont typeface="Arial" panose="020B0604020202020204" pitchFamily="34" charset="0"/>
              <a:buChar char="•"/>
            </a:pP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提出了</a:t>
            </a:r>
            <a:r>
              <a:rPr lang="zh-CN" altLang="en-US" sz="2000" u="sng" dirty="0">
                <a:solidFill>
                  <a:schemeClr val="tx1">
                    <a:lumMod val="75000"/>
                    <a:lumOff val="25000"/>
                  </a:schemeClr>
                </a:solidFill>
                <a:latin typeface="仿宋" panose="02010609060101010101" pitchFamily="49" charset="-122"/>
                <a:ea typeface="仿宋" panose="02010609060101010101" pitchFamily="49" charset="-122"/>
              </a:rPr>
              <a:t>基于枚举节点重用的迭代方法</a:t>
            </a: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a:t>
            </a:r>
            <a:r>
              <a:rPr lang="zh-CN" altLang="en-US" sz="2000" u="sng" dirty="0">
                <a:solidFill>
                  <a:schemeClr val="tx1">
                    <a:lumMod val="75000"/>
                    <a:lumOff val="25000"/>
                  </a:schemeClr>
                </a:solidFill>
                <a:latin typeface="仿宋" panose="02010609060101010101" pitchFamily="49" charset="-122"/>
                <a:ea typeface="仿宋" panose="02010609060101010101" pitchFamily="49" charset="-122"/>
              </a:rPr>
              <a:t>局部邻居数量感知的剪枝方法</a:t>
            </a: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和</a:t>
            </a:r>
            <a:r>
              <a:rPr lang="zh-CN" altLang="en-US" sz="2000" u="sng" dirty="0">
                <a:solidFill>
                  <a:schemeClr val="tx1">
                    <a:lumMod val="75000"/>
                    <a:lumOff val="25000"/>
                  </a:schemeClr>
                </a:solidFill>
                <a:latin typeface="仿宋" panose="02010609060101010101" pitchFamily="49" charset="-122"/>
                <a:ea typeface="仿宋" panose="02010609060101010101" pitchFamily="49" charset="-122"/>
              </a:rPr>
              <a:t>负载感知的任务调度方法</a:t>
            </a: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三个核心技术点</a:t>
            </a:r>
            <a:endParaRPr lang="en-US" altLang="zh-CN" sz="2000" dirty="0">
              <a:solidFill>
                <a:schemeClr val="tx1">
                  <a:lumMod val="75000"/>
                  <a:lumOff val="25000"/>
                </a:schemeClr>
              </a:solidFill>
              <a:latin typeface="仿宋" panose="02010609060101010101" pitchFamily="49" charset="-122"/>
              <a:ea typeface="仿宋" panose="02010609060101010101" pitchFamily="49" charset="-122"/>
            </a:endParaRPr>
          </a:p>
          <a:p>
            <a:pPr marL="180000" indent="-144000" algn="just">
              <a:lnSpc>
                <a:spcPct val="130000"/>
              </a:lnSpc>
              <a:buFont typeface="Arial" panose="020B0604020202020204" pitchFamily="34" charset="0"/>
              <a:buChar char="•"/>
            </a:pPr>
            <a:r>
              <a:rPr lang="en-US" altLang="zh-CN" sz="2000" dirty="0">
                <a:solidFill>
                  <a:schemeClr val="tx1">
                    <a:lumMod val="75000"/>
                    <a:lumOff val="25000"/>
                  </a:schemeClr>
                </a:solidFill>
                <a:latin typeface="仿宋" panose="02010609060101010101" pitchFamily="49" charset="-122"/>
                <a:ea typeface="仿宋" panose="02010609060101010101" pitchFamily="49" charset="-122"/>
              </a:rPr>
              <a:t>GMBE</a:t>
            </a: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对比最新并行算法实现</a:t>
            </a:r>
            <a:r>
              <a:rPr lang="en-US" altLang="zh-CN" sz="2000" dirty="0">
                <a:solidFill>
                  <a:srgbClr val="FF0000"/>
                </a:solidFill>
                <a:latin typeface="仿宋" panose="02010609060101010101" pitchFamily="49" charset="-122"/>
                <a:ea typeface="仿宋" panose="02010609060101010101" pitchFamily="49" charset="-122"/>
              </a:rPr>
              <a:t>70.6</a:t>
            </a:r>
            <a:r>
              <a:rPr lang="zh-CN" altLang="en-US" sz="2000" dirty="0">
                <a:solidFill>
                  <a:srgbClr val="FF0000"/>
                </a:solidFill>
                <a:latin typeface="仿宋" panose="02010609060101010101" pitchFamily="49" charset="-122"/>
                <a:ea typeface="仿宋" panose="02010609060101010101" pitchFamily="49" charset="-122"/>
              </a:rPr>
              <a:t>倍的性能提升</a:t>
            </a:r>
            <a:endParaRPr lang="en-US" altLang="zh-CN" sz="2000" dirty="0">
              <a:solidFill>
                <a:srgbClr val="FF0000"/>
              </a:solidFill>
              <a:latin typeface="仿宋" panose="02010609060101010101" pitchFamily="49" charset="-122"/>
              <a:ea typeface="仿宋" panose="02010609060101010101" pitchFamily="49" charset="-122"/>
            </a:endParaRPr>
          </a:p>
        </p:txBody>
      </p:sp>
      <p:sp>
        <p:nvSpPr>
          <p:cNvPr id="8" name="灯片编号占位符 7">
            <a:extLst>
              <a:ext uri="{FF2B5EF4-FFF2-40B4-BE49-F238E27FC236}">
                <a16:creationId xmlns:a16="http://schemas.microsoft.com/office/drawing/2014/main" id="{9111657A-96D9-458A-B2BF-6BD3AF6EC646}"/>
              </a:ext>
            </a:extLst>
          </p:cNvPr>
          <p:cNvSpPr>
            <a:spLocks noGrp="1"/>
          </p:cNvSpPr>
          <p:nvPr>
            <p:ph type="sldNum" sz="quarter" idx="12"/>
          </p:nvPr>
        </p:nvSpPr>
        <p:spPr/>
        <p:txBody>
          <a:bodyPr/>
          <a:lstStyle/>
          <a:p>
            <a:fld id="{FBACCE8E-693F-4A26-8C07-7C954F1ED21F}" type="slidenum">
              <a:rPr lang="zh-CN" altLang="en-US" smtClean="0"/>
              <a:t>46</a:t>
            </a:fld>
            <a:endParaRPr lang="zh-CN" altLang="en-US"/>
          </a:p>
        </p:txBody>
      </p:sp>
    </p:spTree>
    <p:extLst>
      <p:ext uri="{BB962C8B-B14F-4D97-AF65-F5344CB8AC3E}">
        <p14:creationId xmlns:p14="http://schemas.microsoft.com/office/powerpoint/2010/main" val="21238793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总结与展望</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研究展望</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05</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6">
            <a:extLst>
              <a:ext uri="{FF2B5EF4-FFF2-40B4-BE49-F238E27FC236}">
                <a16:creationId xmlns:a16="http://schemas.microsoft.com/office/drawing/2014/main" id="{495B1B11-7FDE-4E22-8D99-7C16AB0C12DA}"/>
              </a:ext>
            </a:extLst>
          </p:cNvPr>
          <p:cNvSpPr txBox="1">
            <a:spLocks/>
          </p:cNvSpPr>
          <p:nvPr/>
        </p:nvSpPr>
        <p:spPr>
          <a:xfrm>
            <a:off x="792000" y="1800000"/>
            <a:ext cx="10434313" cy="40485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b="1" dirty="0"/>
              <a:t> 极大二分团枚举问题的深度优化</a:t>
            </a:r>
            <a:endParaRPr lang="en-US" altLang="zh-CN" b="1" dirty="0"/>
          </a:p>
          <a:p>
            <a:pPr marL="504000" lvl="1" indent="-342900">
              <a:lnSpc>
                <a:spcPct val="130000"/>
              </a:lnSpc>
              <a:spcBef>
                <a:spcPts val="0"/>
              </a:spcBef>
            </a:pPr>
            <a:r>
              <a:rPr lang="en-US" altLang="zh-CN" dirty="0">
                <a:latin typeface="仿宋" panose="02010609060101010101" pitchFamily="49" charset="-122"/>
                <a:ea typeface="仿宋" panose="02010609060101010101" pitchFamily="49" charset="-122"/>
              </a:rPr>
              <a:t> </a:t>
            </a:r>
            <a:r>
              <a:rPr lang="en-US" altLang="zh-CN" dirty="0">
                <a:solidFill>
                  <a:schemeClr val="accent4">
                    <a:lumMod val="75000"/>
                  </a:schemeClr>
                </a:solidFill>
                <a:latin typeface="仿宋" panose="02010609060101010101" pitchFamily="49" charset="-122"/>
                <a:ea typeface="仿宋" panose="02010609060101010101" pitchFamily="49" charset="-122"/>
              </a:rPr>
              <a:t>AMBEA </a:t>
            </a:r>
            <a:r>
              <a:rPr lang="en-US" altLang="zh-CN" dirty="0">
                <a:latin typeface="仿宋" panose="02010609060101010101" pitchFamily="49" charset="-122"/>
                <a:ea typeface="仿宋" panose="02010609060101010101" pitchFamily="49" charset="-122"/>
              </a:rPr>
              <a:t>+ </a:t>
            </a:r>
            <a:r>
              <a:rPr lang="en-US" altLang="zh-CN" dirty="0">
                <a:solidFill>
                  <a:schemeClr val="accent1">
                    <a:lumMod val="75000"/>
                  </a:schemeClr>
                </a:solidFill>
                <a:latin typeface="仿宋" panose="02010609060101010101" pitchFamily="49" charset="-122"/>
                <a:ea typeface="仿宋" panose="02010609060101010101" pitchFamily="49" charset="-122"/>
              </a:rPr>
              <a:t>AdaMBE</a:t>
            </a:r>
            <a:r>
              <a:rPr lang="en-US" altLang="zh-CN" dirty="0">
                <a:latin typeface="仿宋" panose="02010609060101010101" pitchFamily="49" charset="-122"/>
                <a:ea typeface="仿宋" panose="02010609060101010101" pitchFamily="49" charset="-122"/>
              </a:rPr>
              <a:t>:</a:t>
            </a:r>
            <a:r>
              <a:rPr lang="zh-CN" altLang="en-US" dirty="0">
                <a:solidFill>
                  <a:schemeClr val="accent4">
                    <a:lumMod val="75000"/>
                  </a:schemeClr>
                </a:solidFill>
                <a:latin typeface="仿宋" panose="02010609060101010101" pitchFamily="49" charset="-122"/>
                <a:ea typeface="仿宋" panose="02010609060101010101" pitchFamily="49" charset="-122"/>
              </a:rPr>
              <a:t>剪枝</a:t>
            </a:r>
            <a:r>
              <a:rPr lang="zh-CN" altLang="en-US" dirty="0">
                <a:latin typeface="仿宋" panose="02010609060101010101" pitchFamily="49" charset="-122"/>
                <a:ea typeface="仿宋" panose="02010609060101010101" pitchFamily="49" charset="-122"/>
              </a:rPr>
              <a:t> </a:t>
            </a:r>
            <a:r>
              <a:rPr lang="en-US" altLang="zh-CN" dirty="0">
                <a:latin typeface="仿宋" panose="02010609060101010101" pitchFamily="49" charset="-122"/>
                <a:ea typeface="仿宋" panose="02010609060101010101" pitchFamily="49" charset="-122"/>
              </a:rPr>
              <a:t>+ </a:t>
            </a:r>
            <a:r>
              <a:rPr lang="zh-CN" altLang="en-US" dirty="0">
                <a:solidFill>
                  <a:schemeClr val="accent1">
                    <a:lumMod val="75000"/>
                  </a:schemeClr>
                </a:solidFill>
                <a:latin typeface="仿宋" panose="02010609060101010101" pitchFamily="49" charset="-122"/>
                <a:ea typeface="仿宋" panose="02010609060101010101" pitchFamily="49" charset="-122"/>
              </a:rPr>
              <a:t>动态子图</a:t>
            </a:r>
            <a:r>
              <a:rPr lang="en-US" altLang="zh-CN" dirty="0">
                <a:solidFill>
                  <a:schemeClr val="accent1">
                    <a:lumMod val="75000"/>
                  </a:schemeClr>
                </a:solidFill>
                <a:latin typeface="仿宋" panose="02010609060101010101" pitchFamily="49" charset="-122"/>
                <a:ea typeface="仿宋" panose="02010609060101010101" pitchFamily="49" charset="-122"/>
              </a:rPr>
              <a:t>/</a:t>
            </a:r>
            <a:r>
              <a:rPr lang="zh-CN" altLang="en-US" dirty="0">
                <a:solidFill>
                  <a:schemeClr val="accent1">
                    <a:lumMod val="75000"/>
                  </a:schemeClr>
                </a:solidFill>
                <a:latin typeface="仿宋" panose="02010609060101010101" pitchFamily="49" charset="-122"/>
                <a:ea typeface="仿宋" panose="02010609060101010101" pitchFamily="49" charset="-122"/>
              </a:rPr>
              <a:t>位图 </a:t>
            </a:r>
            <a:r>
              <a:rPr lang="zh-CN" altLang="en-US"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CPU</a:t>
            </a:r>
            <a:r>
              <a:rPr lang="zh-CN" altLang="en-US" b="1" dirty="0">
                <a:latin typeface="仿宋" panose="02010609060101010101" pitchFamily="49" charset="-122"/>
                <a:ea typeface="仿宋" panose="02010609060101010101" pitchFamily="49" charset="-122"/>
              </a:rPr>
              <a:t>上高效的极大二分团枚举算法</a:t>
            </a:r>
            <a:r>
              <a:rPr lang="zh-CN" altLang="en-US" dirty="0">
                <a:latin typeface="仿宋" panose="02010609060101010101" pitchFamily="49" charset="-122"/>
                <a:ea typeface="仿宋" panose="02010609060101010101" pitchFamily="49" charset="-122"/>
              </a:rPr>
              <a:t>。</a:t>
            </a:r>
            <a:endParaRPr lang="en-US" altLang="zh-CN" dirty="0">
              <a:latin typeface="仿宋" panose="02010609060101010101" pitchFamily="49" charset="-122"/>
              <a:ea typeface="仿宋" panose="02010609060101010101" pitchFamily="49" charset="-122"/>
            </a:endParaRPr>
          </a:p>
          <a:p>
            <a:pPr marL="504000" lvl="1" indent="-342900">
              <a:lnSpc>
                <a:spcPct val="130000"/>
              </a:lnSpc>
              <a:spcBef>
                <a:spcPts val="0"/>
              </a:spcBef>
            </a:pPr>
            <a:r>
              <a:rPr lang="en-US" altLang="zh-CN" dirty="0">
                <a:latin typeface="仿宋" panose="02010609060101010101" pitchFamily="49" charset="-122"/>
                <a:ea typeface="仿宋" panose="02010609060101010101" pitchFamily="49" charset="-122"/>
              </a:rPr>
              <a:t> </a:t>
            </a:r>
            <a:r>
              <a:rPr lang="en-US" altLang="zh-CN" dirty="0">
                <a:solidFill>
                  <a:schemeClr val="accent4">
                    <a:lumMod val="75000"/>
                  </a:schemeClr>
                </a:solidFill>
                <a:latin typeface="仿宋" panose="02010609060101010101" pitchFamily="49" charset="-122"/>
                <a:ea typeface="仿宋" panose="02010609060101010101" pitchFamily="49" charset="-122"/>
              </a:rPr>
              <a:t>AMBEA </a:t>
            </a:r>
            <a:r>
              <a:rPr lang="en-US" altLang="zh-CN" dirty="0">
                <a:latin typeface="仿宋" panose="02010609060101010101" pitchFamily="49" charset="-122"/>
                <a:ea typeface="仿宋" panose="02010609060101010101" pitchFamily="49" charset="-122"/>
              </a:rPr>
              <a:t>+ </a:t>
            </a:r>
            <a:r>
              <a:rPr lang="en-US" altLang="zh-CN" dirty="0">
                <a:solidFill>
                  <a:schemeClr val="accent6">
                    <a:lumMod val="75000"/>
                  </a:schemeClr>
                </a:solidFill>
                <a:latin typeface="仿宋" panose="02010609060101010101" pitchFamily="49" charset="-122"/>
                <a:ea typeface="仿宋" panose="02010609060101010101" pitchFamily="49" charset="-122"/>
              </a:rPr>
              <a:t>GMBE</a:t>
            </a:r>
            <a:r>
              <a:rPr lang="en-US" altLang="zh-CN" dirty="0">
                <a:latin typeface="仿宋" panose="02010609060101010101" pitchFamily="49" charset="-122"/>
                <a:ea typeface="仿宋" panose="02010609060101010101" pitchFamily="49" charset="-122"/>
              </a:rPr>
              <a:t>: </a:t>
            </a:r>
            <a:r>
              <a:rPr lang="zh-CN" altLang="en-US" dirty="0">
                <a:solidFill>
                  <a:schemeClr val="accent4">
                    <a:lumMod val="75000"/>
                  </a:schemeClr>
                </a:solidFill>
                <a:latin typeface="仿宋" panose="02010609060101010101" pitchFamily="49" charset="-122"/>
                <a:ea typeface="仿宋" panose="02010609060101010101" pitchFamily="49" charset="-122"/>
              </a:rPr>
              <a:t>剪枝</a:t>
            </a:r>
            <a:r>
              <a:rPr lang="zh-CN" altLang="en-US" dirty="0">
                <a:latin typeface="仿宋" panose="02010609060101010101" pitchFamily="49" charset="-122"/>
                <a:ea typeface="仿宋" panose="02010609060101010101" pitchFamily="49" charset="-122"/>
              </a:rPr>
              <a:t> </a:t>
            </a:r>
            <a:r>
              <a:rPr lang="en-US" altLang="zh-CN" dirty="0">
                <a:latin typeface="仿宋" panose="02010609060101010101" pitchFamily="49" charset="-122"/>
                <a:ea typeface="仿宋" panose="02010609060101010101" pitchFamily="49" charset="-122"/>
              </a:rPr>
              <a:t>+ </a:t>
            </a:r>
            <a:r>
              <a:rPr lang="en-US" altLang="zh-CN" dirty="0">
                <a:solidFill>
                  <a:schemeClr val="accent6">
                    <a:lumMod val="75000"/>
                  </a:schemeClr>
                </a:solidFill>
                <a:latin typeface="仿宋" panose="02010609060101010101" pitchFamily="49" charset="-122"/>
                <a:ea typeface="仿宋" panose="02010609060101010101" pitchFamily="49" charset="-122"/>
              </a:rPr>
              <a:t>GPU</a:t>
            </a:r>
            <a:r>
              <a:rPr lang="en-US" altLang="zh-CN" dirty="0">
                <a:latin typeface="仿宋" panose="02010609060101010101" pitchFamily="49" charset="-122"/>
                <a:ea typeface="仿宋" panose="02010609060101010101" pitchFamily="49" charset="-122"/>
              </a:rPr>
              <a:t> ? </a:t>
            </a:r>
            <a:r>
              <a:rPr lang="zh-CN" altLang="en-US" dirty="0">
                <a:latin typeface="仿宋" panose="02010609060101010101" pitchFamily="49" charset="-122"/>
                <a:ea typeface="仿宋" panose="02010609060101010101" pitchFamily="49" charset="-122"/>
              </a:rPr>
              <a:t>需要克服剪枝带来的线程分歧</a:t>
            </a:r>
            <a:endParaRPr lang="en-US" altLang="zh-CN" dirty="0">
              <a:latin typeface="仿宋" panose="02010609060101010101" pitchFamily="49" charset="-122"/>
              <a:ea typeface="仿宋" panose="02010609060101010101" pitchFamily="49" charset="-122"/>
            </a:endParaRPr>
          </a:p>
          <a:p>
            <a:pPr marL="504000" lvl="1" indent="-342900">
              <a:lnSpc>
                <a:spcPct val="130000"/>
              </a:lnSpc>
              <a:spcBef>
                <a:spcPts val="0"/>
              </a:spcBef>
            </a:pPr>
            <a:r>
              <a:rPr lang="en-US" altLang="zh-CN" dirty="0">
                <a:latin typeface="仿宋" panose="02010609060101010101" pitchFamily="49" charset="-122"/>
                <a:ea typeface="仿宋" panose="02010609060101010101" pitchFamily="49" charset="-122"/>
              </a:rPr>
              <a:t> </a:t>
            </a:r>
            <a:r>
              <a:rPr lang="en-US" altLang="zh-CN" dirty="0">
                <a:solidFill>
                  <a:schemeClr val="accent1">
                    <a:lumMod val="75000"/>
                  </a:schemeClr>
                </a:solidFill>
                <a:latin typeface="仿宋" panose="02010609060101010101" pitchFamily="49" charset="-122"/>
                <a:ea typeface="仿宋" panose="02010609060101010101" pitchFamily="49" charset="-122"/>
              </a:rPr>
              <a:t>AdaMBE </a:t>
            </a:r>
            <a:r>
              <a:rPr lang="en-US" altLang="zh-CN" dirty="0">
                <a:latin typeface="仿宋" panose="02010609060101010101" pitchFamily="49" charset="-122"/>
                <a:ea typeface="仿宋" panose="02010609060101010101" pitchFamily="49" charset="-122"/>
              </a:rPr>
              <a:t>+ </a:t>
            </a:r>
            <a:r>
              <a:rPr lang="en-US" altLang="zh-CN" dirty="0">
                <a:solidFill>
                  <a:schemeClr val="accent6">
                    <a:lumMod val="75000"/>
                  </a:schemeClr>
                </a:solidFill>
                <a:latin typeface="仿宋" panose="02010609060101010101" pitchFamily="49" charset="-122"/>
                <a:ea typeface="仿宋" panose="02010609060101010101" pitchFamily="49" charset="-122"/>
              </a:rPr>
              <a:t>GMBE</a:t>
            </a:r>
            <a:r>
              <a:rPr lang="en-US" altLang="zh-CN" dirty="0">
                <a:latin typeface="仿宋" panose="02010609060101010101" pitchFamily="49" charset="-122"/>
                <a:ea typeface="仿宋" panose="02010609060101010101" pitchFamily="49" charset="-122"/>
              </a:rPr>
              <a:t>: </a:t>
            </a:r>
            <a:r>
              <a:rPr lang="zh-CN" altLang="en-US" dirty="0">
                <a:solidFill>
                  <a:schemeClr val="accent1">
                    <a:lumMod val="75000"/>
                  </a:schemeClr>
                </a:solidFill>
                <a:latin typeface="仿宋" panose="02010609060101010101" pitchFamily="49" charset="-122"/>
                <a:ea typeface="仿宋" panose="02010609060101010101" pitchFamily="49" charset="-122"/>
              </a:rPr>
              <a:t>位图</a:t>
            </a:r>
            <a:r>
              <a:rPr lang="zh-CN" altLang="en-US" dirty="0">
                <a:latin typeface="仿宋" panose="02010609060101010101" pitchFamily="49" charset="-122"/>
                <a:ea typeface="仿宋" panose="02010609060101010101" pitchFamily="49" charset="-122"/>
              </a:rPr>
              <a:t> </a:t>
            </a:r>
            <a:r>
              <a:rPr lang="en-US" altLang="zh-CN" dirty="0">
                <a:latin typeface="仿宋" panose="02010609060101010101" pitchFamily="49" charset="-122"/>
                <a:ea typeface="仿宋" panose="02010609060101010101" pitchFamily="49" charset="-122"/>
              </a:rPr>
              <a:t>+ </a:t>
            </a:r>
            <a:r>
              <a:rPr lang="en-US" altLang="zh-CN" dirty="0">
                <a:solidFill>
                  <a:schemeClr val="accent6">
                    <a:lumMod val="75000"/>
                  </a:schemeClr>
                </a:solidFill>
                <a:latin typeface="仿宋" panose="02010609060101010101" pitchFamily="49" charset="-122"/>
                <a:ea typeface="仿宋" panose="02010609060101010101" pitchFamily="49" charset="-122"/>
              </a:rPr>
              <a:t>GPU</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 </a:t>
            </a:r>
            <a:r>
              <a:rPr lang="en-US" altLang="zh-CN" b="1" dirty="0">
                <a:latin typeface="仿宋" panose="02010609060101010101" pitchFamily="49" charset="-122"/>
                <a:ea typeface="仿宋" panose="02010609060101010101" pitchFamily="49" charset="-122"/>
              </a:rPr>
              <a:t>GPU</a:t>
            </a:r>
            <a:r>
              <a:rPr lang="zh-CN" altLang="en-US" b="1" dirty="0">
                <a:latin typeface="仿宋" panose="02010609060101010101" pitchFamily="49" charset="-122"/>
                <a:ea typeface="仿宋" panose="02010609060101010101" pitchFamily="49" charset="-122"/>
              </a:rPr>
              <a:t>上高效的极大二分团枚举算法</a:t>
            </a:r>
            <a:r>
              <a:rPr lang="zh-CN" altLang="en-US" dirty="0">
                <a:latin typeface="仿宋" panose="02010609060101010101" pitchFamily="49" charset="-122"/>
                <a:ea typeface="仿宋" panose="02010609060101010101" pitchFamily="49" charset="-122"/>
              </a:rPr>
              <a:t>。</a:t>
            </a:r>
            <a:endParaRPr lang="en-US" altLang="zh-CN" b="1" dirty="0"/>
          </a:p>
          <a:p>
            <a:pPr>
              <a:lnSpc>
                <a:spcPct val="130000"/>
              </a:lnSpc>
              <a:spcBef>
                <a:spcPts val="0"/>
              </a:spcBef>
              <a:buFont typeface="Wingdings" panose="05000000000000000000" pitchFamily="2" charset="2"/>
              <a:buChar char="Ø"/>
            </a:pPr>
            <a:r>
              <a:rPr lang="zh-CN" altLang="en-US" b="1" dirty="0"/>
              <a:t> 相关图挖掘问题的深度优化与应用拓展</a:t>
            </a:r>
            <a:endParaRPr lang="en-US" altLang="zh-CN" sz="2400" dirty="0">
              <a:solidFill>
                <a:srgbClr val="0070C0"/>
              </a:solidFill>
            </a:endParaRPr>
          </a:p>
          <a:p>
            <a:pPr marL="504000" lvl="1" indent="-342000">
              <a:lnSpc>
                <a:spcPct val="130000"/>
              </a:lnSpc>
              <a:spcBef>
                <a:spcPts val="0"/>
              </a:spcBef>
            </a:pPr>
            <a:r>
              <a:rPr lang="zh-CN" altLang="en-US" dirty="0">
                <a:latin typeface="仿宋" panose="02010609060101010101" pitchFamily="49" charset="-122"/>
                <a:ea typeface="仿宋" panose="02010609060101010101" pitchFamily="49" charset="-122"/>
              </a:rPr>
              <a:t>将本文提到的技术点迁移到相关图挖掘问题中。</a:t>
            </a:r>
            <a:endParaRPr lang="en-US" altLang="zh-CN" dirty="0">
              <a:latin typeface="仿宋" panose="02010609060101010101" pitchFamily="49" charset="-122"/>
              <a:ea typeface="仿宋" panose="02010609060101010101" pitchFamily="49" charset="-122"/>
            </a:endParaRPr>
          </a:p>
        </p:txBody>
      </p:sp>
      <p:sp>
        <p:nvSpPr>
          <p:cNvPr id="8" name="灯片编号占位符 7">
            <a:extLst>
              <a:ext uri="{FF2B5EF4-FFF2-40B4-BE49-F238E27FC236}">
                <a16:creationId xmlns:a16="http://schemas.microsoft.com/office/drawing/2014/main" id="{5F6B0A50-DAE0-484E-AFEA-5AE6F2733EC4}"/>
              </a:ext>
            </a:extLst>
          </p:cNvPr>
          <p:cNvSpPr>
            <a:spLocks noGrp="1"/>
          </p:cNvSpPr>
          <p:nvPr>
            <p:ph type="sldNum" sz="quarter" idx="12"/>
          </p:nvPr>
        </p:nvSpPr>
        <p:spPr/>
        <p:txBody>
          <a:bodyPr/>
          <a:lstStyle/>
          <a:p>
            <a:fld id="{FBACCE8E-693F-4A26-8C07-7C954F1ED21F}" type="slidenum">
              <a:rPr lang="zh-CN" altLang="en-US" smtClean="0"/>
              <a:t>47</a:t>
            </a:fld>
            <a:endParaRPr lang="zh-CN" altLang="en-US"/>
          </a:p>
        </p:txBody>
      </p:sp>
    </p:spTree>
    <p:extLst>
      <p:ext uri="{BB962C8B-B14F-4D97-AF65-F5344CB8AC3E}">
        <p14:creationId xmlns:p14="http://schemas.microsoft.com/office/powerpoint/2010/main" val="3803822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成果列表</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zh-CN" altLang="en-US" sz="3600" dirty="0">
                <a:solidFill>
                  <a:srgbClr val="034C9C"/>
                </a:solidFill>
                <a:latin typeface="宋体" panose="02010600030101010101" pitchFamily="2" charset="-122"/>
                <a:ea typeface="宋体" panose="02010600030101010101" pitchFamily="2" charset="-122"/>
              </a:rPr>
              <a:t>附</a:t>
            </a:r>
            <a:r>
              <a:rPr lang="en-US" altLang="zh-CN" sz="3600" dirty="0">
                <a:solidFill>
                  <a:srgbClr val="034C9C"/>
                </a:solidFill>
                <a:latin typeface="宋体" panose="02010600030101010101" pitchFamily="2" charset="-122"/>
                <a:ea typeface="宋体" panose="02010600030101010101" pitchFamily="2" charset="-122"/>
              </a:rPr>
              <a:t>:</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5D756B3E-4D31-48D9-AF29-B233367BBCFF}"/>
              </a:ext>
            </a:extLst>
          </p:cNvPr>
          <p:cNvGrpSpPr/>
          <p:nvPr/>
        </p:nvGrpSpPr>
        <p:grpSpPr>
          <a:xfrm>
            <a:off x="413825" y="2908922"/>
            <a:ext cx="1306331" cy="3626942"/>
            <a:chOff x="778435" y="1918265"/>
            <a:chExt cx="1306331" cy="3626942"/>
          </a:xfrm>
        </p:grpSpPr>
        <p:sp>
          <p:nvSpPr>
            <p:cNvPr id="8" name="矩形: 圆角 7">
              <a:extLst>
                <a:ext uri="{FF2B5EF4-FFF2-40B4-BE49-F238E27FC236}">
                  <a16:creationId xmlns:a16="http://schemas.microsoft.com/office/drawing/2014/main" id="{78ACFD84-4EE8-4396-9A08-2DFCF2C3D1C1}"/>
                </a:ext>
              </a:extLst>
            </p:cNvPr>
            <p:cNvSpPr/>
            <p:nvPr/>
          </p:nvSpPr>
          <p:spPr>
            <a:xfrm>
              <a:off x="778435" y="1918265"/>
              <a:ext cx="1306331" cy="1607434"/>
            </a:xfrm>
            <a:prstGeom prst="roundRect">
              <a:avLst>
                <a:gd name="adj" fmla="val 8579"/>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200"/>
                </a:spcAft>
              </a:pPr>
              <a:r>
                <a:rPr lang="zh-CN" altLang="en-US" b="1" dirty="0">
                  <a:solidFill>
                    <a:schemeClr val="tx1"/>
                  </a:solidFill>
                  <a:latin typeface="黑体" panose="02010609060101010101" pitchFamily="49" charset="-122"/>
                  <a:ea typeface="黑体" panose="02010609060101010101" pitchFamily="49" charset="-122"/>
                </a:rPr>
                <a:t>大规模二分图中的极大二分团枚举方法研究</a:t>
              </a:r>
              <a:endParaRPr lang="en-US" altLang="zh-CN" b="1" dirty="0">
                <a:solidFill>
                  <a:schemeClr val="tx1"/>
                </a:solidFill>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id="{CA2DB36E-A374-4E04-8A9F-AC5062C396AC}"/>
                </a:ext>
              </a:extLst>
            </p:cNvPr>
            <p:cNvSpPr txBox="1"/>
            <p:nvPr/>
          </p:nvSpPr>
          <p:spPr>
            <a:xfrm>
              <a:off x="858456" y="5185207"/>
              <a:ext cx="1146289" cy="360000"/>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研究问题</a:t>
              </a:r>
            </a:p>
          </p:txBody>
        </p:sp>
      </p:grpSp>
      <p:grpSp>
        <p:nvGrpSpPr>
          <p:cNvPr id="10" name="组合 9">
            <a:extLst>
              <a:ext uri="{FF2B5EF4-FFF2-40B4-BE49-F238E27FC236}">
                <a16:creationId xmlns:a16="http://schemas.microsoft.com/office/drawing/2014/main" id="{C0B8ED33-CBB3-4CC0-AB66-245D77210EB3}"/>
              </a:ext>
            </a:extLst>
          </p:cNvPr>
          <p:cNvGrpSpPr/>
          <p:nvPr/>
        </p:nvGrpSpPr>
        <p:grpSpPr>
          <a:xfrm>
            <a:off x="1958380" y="1793477"/>
            <a:ext cx="1476000" cy="4742387"/>
            <a:chOff x="2428133" y="802820"/>
            <a:chExt cx="1476000" cy="4742387"/>
          </a:xfrm>
        </p:grpSpPr>
        <p:sp>
          <p:nvSpPr>
            <p:cNvPr id="11" name="矩形: 圆角 10">
              <a:extLst>
                <a:ext uri="{FF2B5EF4-FFF2-40B4-BE49-F238E27FC236}">
                  <a16:creationId xmlns:a16="http://schemas.microsoft.com/office/drawing/2014/main" id="{A982ECE7-A558-4DD7-9EC5-85B073A2218F}"/>
                </a:ext>
              </a:extLst>
            </p:cNvPr>
            <p:cNvSpPr/>
            <p:nvPr/>
          </p:nvSpPr>
          <p:spPr>
            <a:xfrm>
              <a:off x="2428133" y="802820"/>
              <a:ext cx="1476000" cy="540000"/>
            </a:xfrm>
            <a:prstGeom prst="roundRect">
              <a:avLst/>
            </a:prstGeom>
            <a:solidFill>
              <a:srgbClr val="F0CE8E">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rPr>
                <a:t>搜索空间大，剪枝方法欠佳</a:t>
              </a:r>
            </a:p>
          </p:txBody>
        </p:sp>
        <p:sp>
          <p:nvSpPr>
            <p:cNvPr id="13" name="矩形: 圆角 12">
              <a:extLst>
                <a:ext uri="{FF2B5EF4-FFF2-40B4-BE49-F238E27FC236}">
                  <a16:creationId xmlns:a16="http://schemas.microsoft.com/office/drawing/2014/main" id="{5E2CD9F8-165D-44CA-86BA-EDD347141960}"/>
                </a:ext>
              </a:extLst>
            </p:cNvPr>
            <p:cNvSpPr/>
            <p:nvPr/>
          </p:nvSpPr>
          <p:spPr>
            <a:xfrm>
              <a:off x="2428133" y="2123098"/>
              <a:ext cx="1476000" cy="540000"/>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rPr>
                <a:t>计算不规则，静态结构低效</a:t>
              </a:r>
            </a:p>
          </p:txBody>
        </p:sp>
        <p:sp>
          <p:nvSpPr>
            <p:cNvPr id="14" name="矩形: 圆角 13">
              <a:extLst>
                <a:ext uri="{FF2B5EF4-FFF2-40B4-BE49-F238E27FC236}">
                  <a16:creationId xmlns:a16="http://schemas.microsoft.com/office/drawing/2014/main" id="{0A4183B9-1705-4170-82C9-A1552743D9FE}"/>
                </a:ext>
              </a:extLst>
            </p:cNvPr>
            <p:cNvSpPr/>
            <p:nvPr/>
          </p:nvSpPr>
          <p:spPr>
            <a:xfrm>
              <a:off x="2428133" y="3767520"/>
              <a:ext cx="1476000" cy="54000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rPr>
                <a:t>负载不均匀，并行扩展性差</a:t>
              </a:r>
            </a:p>
          </p:txBody>
        </p:sp>
        <p:sp>
          <p:nvSpPr>
            <p:cNvPr id="15" name="文本框 14">
              <a:extLst>
                <a:ext uri="{FF2B5EF4-FFF2-40B4-BE49-F238E27FC236}">
                  <a16:creationId xmlns:a16="http://schemas.microsoft.com/office/drawing/2014/main" id="{FDA98DD5-D84D-493B-95F3-9B5D62268D86}"/>
                </a:ext>
              </a:extLst>
            </p:cNvPr>
            <p:cNvSpPr txBox="1"/>
            <p:nvPr/>
          </p:nvSpPr>
          <p:spPr>
            <a:xfrm>
              <a:off x="2592989" y="5185207"/>
              <a:ext cx="1146289" cy="360000"/>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研究挑战</a:t>
              </a:r>
            </a:p>
          </p:txBody>
        </p:sp>
      </p:grpSp>
      <p:grpSp>
        <p:nvGrpSpPr>
          <p:cNvPr id="16" name="组合 15">
            <a:extLst>
              <a:ext uri="{FF2B5EF4-FFF2-40B4-BE49-F238E27FC236}">
                <a16:creationId xmlns:a16="http://schemas.microsoft.com/office/drawing/2014/main" id="{E0816C6D-CB19-46D3-8ADE-5AEB29C753A9}"/>
              </a:ext>
            </a:extLst>
          </p:cNvPr>
          <p:cNvGrpSpPr/>
          <p:nvPr/>
        </p:nvGrpSpPr>
        <p:grpSpPr>
          <a:xfrm>
            <a:off x="3672604" y="1793477"/>
            <a:ext cx="2304000" cy="4742387"/>
            <a:chOff x="4453973" y="802820"/>
            <a:chExt cx="2304000" cy="4742387"/>
          </a:xfrm>
        </p:grpSpPr>
        <p:sp>
          <p:nvSpPr>
            <p:cNvPr id="17" name="文本框 16">
              <a:extLst>
                <a:ext uri="{FF2B5EF4-FFF2-40B4-BE49-F238E27FC236}">
                  <a16:creationId xmlns:a16="http://schemas.microsoft.com/office/drawing/2014/main" id="{5084173E-359B-4DE2-AD05-C4BC8BF204CF}"/>
                </a:ext>
              </a:extLst>
            </p:cNvPr>
            <p:cNvSpPr txBox="1"/>
            <p:nvPr/>
          </p:nvSpPr>
          <p:spPr>
            <a:xfrm>
              <a:off x="5032829" y="5185207"/>
              <a:ext cx="1146289" cy="360000"/>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研究内容</a:t>
              </a:r>
            </a:p>
          </p:txBody>
        </p:sp>
        <p:sp>
          <p:nvSpPr>
            <p:cNvPr id="18" name="矩形: 圆角 17">
              <a:extLst>
                <a:ext uri="{FF2B5EF4-FFF2-40B4-BE49-F238E27FC236}">
                  <a16:creationId xmlns:a16="http://schemas.microsoft.com/office/drawing/2014/main" id="{40C0E946-0B40-46F5-A5EB-B40E4822F576}"/>
                </a:ext>
              </a:extLst>
            </p:cNvPr>
            <p:cNvSpPr/>
            <p:nvPr/>
          </p:nvSpPr>
          <p:spPr>
            <a:xfrm>
              <a:off x="4453973" y="802820"/>
              <a:ext cx="2304000" cy="540000"/>
            </a:xfrm>
            <a:prstGeom prst="roundRect">
              <a:avLst/>
            </a:prstGeom>
            <a:solidFill>
              <a:srgbClr val="F0CE8E">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主动的极大二分团枚举</a:t>
              </a:r>
              <a:r>
                <a:rPr lang="zh-CN" altLang="en-US" sz="1600" b="1" dirty="0">
                  <a:solidFill>
                    <a:srgbClr val="FF0000"/>
                  </a:solidFill>
                </a:rPr>
                <a:t>剪枝方法 </a:t>
              </a:r>
              <a:r>
                <a:rPr lang="zh-CN" altLang="en-US" sz="1600" b="1" dirty="0">
                  <a:solidFill>
                    <a:schemeClr val="tx1"/>
                  </a:solidFill>
                </a:rPr>
                <a:t>：</a:t>
              </a:r>
              <a:r>
                <a:rPr lang="en-US" altLang="zh-CN" sz="1600" b="1" dirty="0">
                  <a:solidFill>
                    <a:schemeClr val="tx1"/>
                  </a:solidFill>
                </a:rPr>
                <a:t>AMBEA</a:t>
              </a:r>
              <a:endParaRPr lang="zh-CN" altLang="en-US" sz="1600" b="1" dirty="0">
                <a:solidFill>
                  <a:srgbClr val="FF0000"/>
                </a:solidFill>
              </a:endParaRPr>
            </a:p>
          </p:txBody>
        </p:sp>
        <p:sp>
          <p:nvSpPr>
            <p:cNvPr id="19" name="矩形: 圆角 18">
              <a:extLst>
                <a:ext uri="{FF2B5EF4-FFF2-40B4-BE49-F238E27FC236}">
                  <a16:creationId xmlns:a16="http://schemas.microsoft.com/office/drawing/2014/main" id="{008AFAC0-415B-4E82-8B54-76A7034C33B8}"/>
                </a:ext>
              </a:extLst>
            </p:cNvPr>
            <p:cNvSpPr/>
            <p:nvPr/>
          </p:nvSpPr>
          <p:spPr>
            <a:xfrm>
              <a:off x="4453973" y="2123098"/>
              <a:ext cx="2304000" cy="540000"/>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自适应的极大二分团枚举</a:t>
              </a:r>
              <a:r>
                <a:rPr lang="zh-CN" altLang="en-US" sz="1600" b="1" dirty="0">
                  <a:solidFill>
                    <a:srgbClr val="FF0000"/>
                  </a:solidFill>
                </a:rPr>
                <a:t>数据结构</a:t>
              </a:r>
              <a:r>
                <a:rPr lang="zh-CN" altLang="en-US" sz="1600" b="1" dirty="0">
                  <a:solidFill>
                    <a:schemeClr val="tx1"/>
                  </a:solidFill>
                </a:rPr>
                <a:t>：</a:t>
              </a:r>
              <a:r>
                <a:rPr lang="en-US" altLang="zh-CN" sz="1600" b="1" dirty="0" err="1">
                  <a:solidFill>
                    <a:schemeClr val="tx1"/>
                  </a:solidFill>
                </a:rPr>
                <a:t>AdaMBE</a:t>
              </a:r>
              <a:endParaRPr lang="zh-CN" altLang="en-US" sz="1600" b="1" dirty="0">
                <a:solidFill>
                  <a:srgbClr val="FF0000"/>
                </a:solidFill>
              </a:endParaRPr>
            </a:p>
          </p:txBody>
        </p:sp>
        <p:sp>
          <p:nvSpPr>
            <p:cNvPr id="21" name="矩形: 圆角 20">
              <a:extLst>
                <a:ext uri="{FF2B5EF4-FFF2-40B4-BE49-F238E27FC236}">
                  <a16:creationId xmlns:a16="http://schemas.microsoft.com/office/drawing/2014/main" id="{2AD4343D-64AC-4D40-AF14-C26C1D76B702}"/>
                </a:ext>
              </a:extLst>
            </p:cNvPr>
            <p:cNvSpPr/>
            <p:nvPr/>
          </p:nvSpPr>
          <p:spPr>
            <a:xfrm>
              <a:off x="4453973" y="3767520"/>
              <a:ext cx="2304000" cy="54000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ysClr val="windowText" lastClr="000000"/>
                  </a:solidFill>
                </a:rPr>
                <a:t>基于</a:t>
              </a:r>
              <a:r>
                <a:rPr lang="en-US" altLang="zh-CN" sz="1600" b="1" dirty="0">
                  <a:solidFill>
                    <a:sysClr val="windowText" lastClr="000000"/>
                  </a:solidFill>
                </a:rPr>
                <a:t>GPU</a:t>
              </a:r>
              <a:r>
                <a:rPr lang="zh-CN" altLang="en-US" sz="1600" b="1" dirty="0">
                  <a:solidFill>
                    <a:sysClr val="windowText" lastClr="000000"/>
                  </a:solidFill>
                </a:rPr>
                <a:t>的极大二分团枚举</a:t>
              </a:r>
              <a:r>
                <a:rPr lang="zh-CN" altLang="en-US" sz="1600" b="1" dirty="0">
                  <a:solidFill>
                    <a:srgbClr val="FF0000"/>
                  </a:solidFill>
                </a:rPr>
                <a:t>并行算法</a:t>
              </a:r>
              <a:r>
                <a:rPr lang="zh-CN" altLang="en-US" sz="1600" b="1" dirty="0">
                  <a:solidFill>
                    <a:schemeClr val="tx1"/>
                  </a:solidFill>
                </a:rPr>
                <a:t>：</a:t>
              </a:r>
              <a:r>
                <a:rPr lang="en-US" altLang="zh-CN" sz="1600" b="1" dirty="0">
                  <a:solidFill>
                    <a:schemeClr val="tx1"/>
                  </a:solidFill>
                </a:rPr>
                <a:t>GMBE</a:t>
              </a:r>
              <a:endParaRPr lang="zh-CN" altLang="en-US" sz="1600" b="1" dirty="0">
                <a:solidFill>
                  <a:srgbClr val="FF0000"/>
                </a:solidFill>
              </a:endParaRPr>
            </a:p>
          </p:txBody>
        </p:sp>
      </p:grpSp>
      <p:cxnSp>
        <p:nvCxnSpPr>
          <p:cNvPr id="22" name="直接箭头连接符 21">
            <a:extLst>
              <a:ext uri="{FF2B5EF4-FFF2-40B4-BE49-F238E27FC236}">
                <a16:creationId xmlns:a16="http://schemas.microsoft.com/office/drawing/2014/main" id="{D86A0B4A-09DF-4F78-84D0-3A6B03CE7FA4}"/>
              </a:ext>
            </a:extLst>
          </p:cNvPr>
          <p:cNvCxnSpPr>
            <a:cxnSpLocks/>
            <a:stCxn id="8" idx="3"/>
            <a:endCxn id="11" idx="1"/>
          </p:cNvCxnSpPr>
          <p:nvPr/>
        </p:nvCxnSpPr>
        <p:spPr>
          <a:xfrm flipV="1">
            <a:off x="1720156" y="2063477"/>
            <a:ext cx="238224" cy="1649162"/>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289E4629-3329-437D-AB6C-073542D6199E}"/>
              </a:ext>
            </a:extLst>
          </p:cNvPr>
          <p:cNvCxnSpPr>
            <a:cxnSpLocks/>
            <a:stCxn id="8" idx="3"/>
            <a:endCxn id="13" idx="1"/>
          </p:cNvCxnSpPr>
          <p:nvPr/>
        </p:nvCxnSpPr>
        <p:spPr>
          <a:xfrm flipV="1">
            <a:off x="1720156" y="3383755"/>
            <a:ext cx="238224" cy="328884"/>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1B2C63D7-B4F8-4795-86D8-39B574B64FE8}"/>
              </a:ext>
            </a:extLst>
          </p:cNvPr>
          <p:cNvCxnSpPr>
            <a:cxnSpLocks/>
            <a:stCxn id="8" idx="3"/>
            <a:endCxn id="14" idx="1"/>
          </p:cNvCxnSpPr>
          <p:nvPr/>
        </p:nvCxnSpPr>
        <p:spPr>
          <a:xfrm>
            <a:off x="1720156" y="3712639"/>
            <a:ext cx="238224" cy="1315538"/>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ACE92A32-4498-4E74-8A35-4E580F42165E}"/>
              </a:ext>
            </a:extLst>
          </p:cNvPr>
          <p:cNvCxnSpPr>
            <a:cxnSpLocks/>
            <a:stCxn id="11" idx="3"/>
            <a:endCxn id="18" idx="1"/>
          </p:cNvCxnSpPr>
          <p:nvPr/>
        </p:nvCxnSpPr>
        <p:spPr>
          <a:xfrm>
            <a:off x="3434380" y="2063477"/>
            <a:ext cx="238224"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FA45A99F-2B0D-44AA-8D2F-97CAC56F5CF7}"/>
              </a:ext>
            </a:extLst>
          </p:cNvPr>
          <p:cNvCxnSpPr>
            <a:cxnSpLocks/>
            <a:stCxn id="13" idx="3"/>
            <a:endCxn id="19" idx="1"/>
          </p:cNvCxnSpPr>
          <p:nvPr/>
        </p:nvCxnSpPr>
        <p:spPr>
          <a:xfrm>
            <a:off x="3434380" y="3383755"/>
            <a:ext cx="238224"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a:extLst>
              <a:ext uri="{FF2B5EF4-FFF2-40B4-BE49-F238E27FC236}">
                <a16:creationId xmlns:a16="http://schemas.microsoft.com/office/drawing/2014/main" id="{975319C0-67DA-46A6-A6AA-37AA1A2C7AFF}"/>
              </a:ext>
            </a:extLst>
          </p:cNvPr>
          <p:cNvCxnSpPr>
            <a:cxnSpLocks/>
            <a:stCxn id="14" idx="3"/>
            <a:endCxn id="21" idx="1"/>
          </p:cNvCxnSpPr>
          <p:nvPr/>
        </p:nvCxnSpPr>
        <p:spPr>
          <a:xfrm>
            <a:off x="3434380" y="5028177"/>
            <a:ext cx="238224"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grpSp>
        <p:nvGrpSpPr>
          <p:cNvPr id="28" name="组合 27">
            <a:extLst>
              <a:ext uri="{FF2B5EF4-FFF2-40B4-BE49-F238E27FC236}">
                <a16:creationId xmlns:a16="http://schemas.microsoft.com/office/drawing/2014/main" id="{B9B81CCC-BA9C-4257-AE66-27D2839AA254}"/>
              </a:ext>
            </a:extLst>
          </p:cNvPr>
          <p:cNvGrpSpPr/>
          <p:nvPr/>
        </p:nvGrpSpPr>
        <p:grpSpPr>
          <a:xfrm>
            <a:off x="6214829" y="1177235"/>
            <a:ext cx="5760000" cy="5358629"/>
            <a:chOff x="6214829" y="474765"/>
            <a:chExt cx="5760000" cy="5358629"/>
          </a:xfrm>
        </p:grpSpPr>
        <p:sp>
          <p:nvSpPr>
            <p:cNvPr id="29" name="文本框 28">
              <a:extLst>
                <a:ext uri="{FF2B5EF4-FFF2-40B4-BE49-F238E27FC236}">
                  <a16:creationId xmlns:a16="http://schemas.microsoft.com/office/drawing/2014/main" id="{CEDA5AB0-52ED-434E-AA3F-E2AE7B34C143}"/>
                </a:ext>
              </a:extLst>
            </p:cNvPr>
            <p:cNvSpPr txBox="1"/>
            <p:nvPr/>
          </p:nvSpPr>
          <p:spPr>
            <a:xfrm>
              <a:off x="6214829" y="5473394"/>
              <a:ext cx="5760000" cy="360000"/>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对应成果</a:t>
              </a:r>
            </a:p>
          </p:txBody>
        </p:sp>
        <p:sp>
          <p:nvSpPr>
            <p:cNvPr id="30" name="矩形: 圆角 29">
              <a:extLst>
                <a:ext uri="{FF2B5EF4-FFF2-40B4-BE49-F238E27FC236}">
                  <a16:creationId xmlns:a16="http://schemas.microsoft.com/office/drawing/2014/main" id="{3CEC81CE-DCA3-472D-B56D-806FF639E2A3}"/>
                </a:ext>
              </a:extLst>
            </p:cNvPr>
            <p:cNvSpPr/>
            <p:nvPr/>
          </p:nvSpPr>
          <p:spPr>
            <a:xfrm>
              <a:off x="6214829" y="474765"/>
              <a:ext cx="5760000" cy="1440000"/>
            </a:xfrm>
            <a:prstGeom prst="roundRect">
              <a:avLst>
                <a:gd name="adj" fmla="val 3124"/>
              </a:avLst>
            </a:prstGeom>
            <a:solidFill>
              <a:srgbClr val="F7E6C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just"/>
              <a:r>
                <a:rPr lang="en-US" altLang="zh-CN" sz="1500" dirty="0">
                  <a:solidFill>
                    <a:schemeClr val="tx1"/>
                  </a:solidFill>
                  <a:latin typeface="Arial Narrow" panose="020B0606020202030204" pitchFamily="34" charset="0"/>
                </a:rPr>
                <a:t>[1]  </a:t>
              </a:r>
              <a:r>
                <a:rPr lang="en-US" altLang="zh-CN" sz="1500" b="1" dirty="0" err="1">
                  <a:solidFill>
                    <a:schemeClr val="tx1"/>
                  </a:solidFill>
                  <a:latin typeface="Arial Narrow" panose="020B0606020202030204" pitchFamily="34" charset="0"/>
                </a:rPr>
                <a:t>Zhe</a:t>
              </a:r>
              <a:r>
                <a:rPr lang="en-US" altLang="zh-CN" sz="1500" b="1" dirty="0">
                  <a:solidFill>
                    <a:schemeClr val="tx1"/>
                  </a:solidFill>
                  <a:latin typeface="Arial Narrow" panose="020B0606020202030204" pitchFamily="34" charset="0"/>
                </a:rPr>
                <a:t> Pan</a:t>
              </a:r>
              <a:r>
                <a:rPr lang="en-US" altLang="zh-CN" sz="1500" dirty="0">
                  <a:solidFill>
                    <a:schemeClr val="tx1"/>
                  </a:solidFill>
                  <a:latin typeface="Arial Narrow" panose="020B0606020202030204" pitchFamily="34" charset="0"/>
                </a:rPr>
                <a:t>, Xu Li, </a:t>
              </a:r>
              <a:r>
                <a:rPr lang="en-US" altLang="zh-CN" sz="1500" dirty="0" err="1">
                  <a:solidFill>
                    <a:schemeClr val="tx1"/>
                  </a:solidFill>
                  <a:latin typeface="Arial Narrow" panose="020B0606020202030204" pitchFamily="34" charset="0"/>
                </a:rPr>
                <a:t>Shuibing</a:t>
              </a:r>
              <a:r>
                <a:rPr lang="en-US" altLang="zh-CN" sz="1500" dirty="0">
                  <a:solidFill>
                    <a:schemeClr val="tx1"/>
                  </a:solidFill>
                  <a:latin typeface="Arial Narrow" panose="020B0606020202030204" pitchFamily="34" charset="0"/>
                </a:rPr>
                <a:t> He, </a:t>
              </a:r>
              <a:r>
                <a:rPr lang="en-US" altLang="zh-CN" sz="1500" dirty="0" err="1">
                  <a:solidFill>
                    <a:schemeClr val="tx1"/>
                  </a:solidFill>
                  <a:latin typeface="Arial Narrow" panose="020B0606020202030204" pitchFamily="34" charset="0"/>
                </a:rPr>
                <a:t>Xuechen</a:t>
              </a:r>
              <a:r>
                <a:rPr lang="en-US" altLang="zh-CN" sz="1500" dirty="0">
                  <a:solidFill>
                    <a:schemeClr val="tx1"/>
                  </a:solidFill>
                  <a:latin typeface="Arial Narrow" panose="020B0606020202030204" pitchFamily="34" charset="0"/>
                </a:rPr>
                <a:t> Zhang, Rui Wang, </a:t>
              </a:r>
              <a:r>
                <a:rPr lang="en-US" altLang="zh-CN" sz="1500" dirty="0" err="1">
                  <a:solidFill>
                    <a:schemeClr val="tx1"/>
                  </a:solidFill>
                  <a:latin typeface="Arial Narrow" panose="020B0606020202030204" pitchFamily="34" charset="0"/>
                </a:rPr>
                <a:t>Yunjun</a:t>
              </a:r>
              <a:r>
                <a:rPr lang="en-US" altLang="zh-CN" sz="1500" dirty="0">
                  <a:solidFill>
                    <a:schemeClr val="tx1"/>
                  </a:solidFill>
                  <a:latin typeface="Arial Narrow" panose="020B0606020202030204" pitchFamily="34" charset="0"/>
                </a:rPr>
                <a:t> Gao, Gang Chen, Xian-He Sun. “AMBEA: Aggressive Maximal Biclique Enumeration in Large Bipartite Graph Computing ”. IEEE Transactions on Computers (TC, </a:t>
              </a:r>
              <a:r>
                <a:rPr lang="en-US" altLang="zh-CN" sz="1500" dirty="0">
                  <a:solidFill>
                    <a:srgbClr val="FF0000"/>
                  </a:solidFill>
                  <a:latin typeface="Arial Narrow" panose="020B0606020202030204" pitchFamily="34" charset="0"/>
                </a:rPr>
                <a:t>CCF-A</a:t>
              </a:r>
              <a:r>
                <a:rPr lang="zh-CN" altLang="en-US" sz="1500" dirty="0">
                  <a:solidFill>
                    <a:srgbClr val="FF0000"/>
                  </a:solidFill>
                  <a:latin typeface="Arial Narrow" panose="020B0606020202030204" pitchFamily="34" charset="0"/>
                </a:rPr>
                <a:t>类期刊</a:t>
              </a:r>
              <a:r>
                <a:rPr lang="en-US" altLang="zh-CN" sz="1500" dirty="0">
                  <a:solidFill>
                    <a:schemeClr val="tx1"/>
                  </a:solidFill>
                  <a:latin typeface="Arial Narrow" panose="020B0606020202030204" pitchFamily="34" charset="0"/>
                </a:rPr>
                <a:t>). 2024. Under Review (Major revision).</a:t>
              </a:r>
            </a:p>
            <a:p>
              <a:pPr algn="just"/>
              <a:r>
                <a:rPr lang="en-US" altLang="zh-CN" sz="1500" dirty="0">
                  <a:solidFill>
                    <a:schemeClr val="tx1"/>
                  </a:solidFill>
                  <a:latin typeface="Arial Narrow" panose="020B0606020202030204" pitchFamily="34" charset="0"/>
                </a:rPr>
                <a:t>[2] </a:t>
              </a:r>
              <a:r>
                <a:rPr lang="zh-CN" altLang="en-US" sz="1500" dirty="0">
                  <a:solidFill>
                    <a:schemeClr val="tx1"/>
                  </a:solidFill>
                  <a:latin typeface="Arial Narrow" panose="020B0606020202030204" pitchFamily="34" charset="0"/>
                  <a:ea typeface="新宋体" panose="02010609030101010101" pitchFamily="49" charset="-122"/>
                </a:rPr>
                <a:t>何水兵</a:t>
              </a:r>
              <a:r>
                <a:rPr lang="en-US" altLang="zh-CN" sz="1500" dirty="0">
                  <a:solidFill>
                    <a:schemeClr val="tx1"/>
                  </a:solidFill>
                  <a:latin typeface="Arial Narrow" panose="020B0606020202030204" pitchFamily="34" charset="0"/>
                  <a:ea typeface="新宋体" panose="02010609030101010101" pitchFamily="49" charset="-122"/>
                </a:rPr>
                <a:t>, </a:t>
              </a:r>
              <a:r>
                <a:rPr lang="zh-CN" altLang="en-US" sz="1500" b="1" dirty="0">
                  <a:solidFill>
                    <a:schemeClr val="tx1"/>
                  </a:solidFill>
                  <a:latin typeface="Arial Narrow" panose="020B0606020202030204" pitchFamily="34" charset="0"/>
                  <a:ea typeface="新宋体" panose="02010609030101010101" pitchFamily="49" charset="-122"/>
                </a:rPr>
                <a:t>潘哲</a:t>
              </a:r>
              <a:r>
                <a:rPr lang="en-US" altLang="zh-CN" sz="1500" dirty="0">
                  <a:solidFill>
                    <a:schemeClr val="tx1"/>
                  </a:solidFill>
                  <a:latin typeface="Arial Narrow" panose="020B0606020202030204" pitchFamily="34" charset="0"/>
                  <a:ea typeface="新宋体" panose="02010609030101010101" pitchFamily="49" charset="-122"/>
                </a:rPr>
                <a:t>, </a:t>
              </a:r>
              <a:r>
                <a:rPr lang="zh-CN" altLang="en-US" sz="1500" dirty="0">
                  <a:solidFill>
                    <a:schemeClr val="tx1"/>
                  </a:solidFill>
                  <a:latin typeface="Arial Narrow" panose="020B0606020202030204" pitchFamily="34" charset="0"/>
                  <a:ea typeface="新宋体" panose="02010609030101010101" pitchFamily="49" charset="-122"/>
                </a:rPr>
                <a:t>李旭</a:t>
              </a:r>
              <a:r>
                <a:rPr lang="en-US" altLang="zh-CN" sz="1500" dirty="0">
                  <a:solidFill>
                    <a:schemeClr val="tx1"/>
                  </a:solidFill>
                  <a:latin typeface="Arial Narrow" panose="020B0606020202030204" pitchFamily="34" charset="0"/>
                  <a:ea typeface="新宋体" panose="02010609030101010101" pitchFamily="49" charset="-122"/>
                </a:rPr>
                <a:t>. </a:t>
              </a:r>
              <a:r>
                <a:rPr lang="zh-CN" altLang="en-US" sz="1500" dirty="0">
                  <a:solidFill>
                    <a:schemeClr val="tx1"/>
                  </a:solidFill>
                  <a:latin typeface="Arial Narrow" panose="020B0606020202030204" pitchFamily="34" charset="0"/>
                  <a:ea typeface="新宋体" panose="02010609030101010101" pitchFamily="49" charset="-122"/>
                </a:rPr>
                <a:t>一种基于候选顶点合并技术的极大二分团枚举方法</a:t>
              </a:r>
              <a:r>
                <a:rPr lang="en-US" altLang="zh-CN" sz="1500" dirty="0">
                  <a:solidFill>
                    <a:schemeClr val="tx1"/>
                  </a:solidFill>
                  <a:latin typeface="Arial Narrow" panose="020B0606020202030204" pitchFamily="34" charset="0"/>
                  <a:ea typeface="新宋体" panose="02010609030101010101" pitchFamily="49" charset="-122"/>
                </a:rPr>
                <a:t>. </a:t>
              </a:r>
              <a:r>
                <a:rPr lang="zh-CN" altLang="en-US" sz="1500" dirty="0">
                  <a:solidFill>
                    <a:schemeClr val="tx1"/>
                  </a:solidFill>
                  <a:latin typeface="Arial Narrow" panose="020B0606020202030204" pitchFamily="34" charset="0"/>
                  <a:ea typeface="新宋体" panose="02010609030101010101" pitchFamily="49" charset="-122"/>
                </a:rPr>
                <a:t>中国发明专利</a:t>
              </a:r>
              <a:r>
                <a:rPr lang="en-US" altLang="zh-CN" sz="1500" dirty="0">
                  <a:solidFill>
                    <a:schemeClr val="tx1"/>
                  </a:solidFill>
                  <a:latin typeface="Arial Narrow" panose="020B0606020202030204" pitchFamily="34" charset="0"/>
                  <a:ea typeface="新宋体" panose="02010609030101010101" pitchFamily="49" charset="-122"/>
                </a:rPr>
                <a:t>. </a:t>
              </a:r>
              <a:r>
                <a:rPr lang="zh-CN" altLang="en-US" sz="1500" dirty="0">
                  <a:solidFill>
                    <a:schemeClr val="tx1"/>
                  </a:solidFill>
                  <a:latin typeface="Arial Narrow" panose="020B0606020202030204" pitchFamily="34" charset="0"/>
                  <a:ea typeface="新宋体" panose="02010609030101010101" pitchFamily="49" charset="-122"/>
                </a:rPr>
                <a:t>专利号：</a:t>
              </a:r>
              <a:r>
                <a:rPr lang="en-US" altLang="zh-CN" sz="1500" dirty="0">
                  <a:solidFill>
                    <a:schemeClr val="tx1"/>
                  </a:solidFill>
                  <a:latin typeface="Arial Narrow" panose="020B0606020202030204" pitchFamily="34" charset="0"/>
                  <a:ea typeface="新宋体" panose="02010609030101010101" pitchFamily="49" charset="-122"/>
                </a:rPr>
                <a:t>202311387848.X. </a:t>
              </a:r>
              <a:r>
                <a:rPr lang="zh-CN" altLang="en-US" sz="1500" dirty="0">
                  <a:solidFill>
                    <a:schemeClr val="tx1"/>
                  </a:solidFill>
                  <a:latin typeface="Arial Narrow" panose="020B0606020202030204" pitchFamily="34" charset="0"/>
                  <a:ea typeface="新宋体" panose="02010609030101010101" pitchFamily="49" charset="-122"/>
                </a:rPr>
                <a:t>专利公开日：</a:t>
              </a:r>
              <a:r>
                <a:rPr lang="en-US" altLang="zh-CN" sz="1500" dirty="0">
                  <a:solidFill>
                    <a:schemeClr val="tx1"/>
                  </a:solidFill>
                  <a:latin typeface="Arial Narrow" panose="020B0606020202030204" pitchFamily="34" charset="0"/>
                  <a:ea typeface="新宋体" panose="02010609030101010101" pitchFamily="49" charset="-122"/>
                </a:rPr>
                <a:t>2024.01.05.</a:t>
              </a:r>
              <a:endParaRPr lang="zh-CN" altLang="en-US" sz="1500" dirty="0">
                <a:solidFill>
                  <a:schemeClr val="tx1"/>
                </a:solidFill>
                <a:latin typeface="Arial Narrow" panose="020B0606020202030204" pitchFamily="34" charset="0"/>
              </a:endParaRPr>
            </a:p>
          </p:txBody>
        </p:sp>
        <p:sp>
          <p:nvSpPr>
            <p:cNvPr id="32" name="矩形: 圆角 31">
              <a:extLst>
                <a:ext uri="{FF2B5EF4-FFF2-40B4-BE49-F238E27FC236}">
                  <a16:creationId xmlns:a16="http://schemas.microsoft.com/office/drawing/2014/main" id="{03B465F2-4A83-47A3-9CDB-BFCEDD387C5E}"/>
                </a:ext>
              </a:extLst>
            </p:cNvPr>
            <p:cNvSpPr/>
            <p:nvPr/>
          </p:nvSpPr>
          <p:spPr>
            <a:xfrm>
              <a:off x="6214829" y="1966789"/>
              <a:ext cx="5760000" cy="1584000"/>
            </a:xfrm>
            <a:prstGeom prst="roundRect">
              <a:avLst>
                <a:gd name="adj" fmla="val 3124"/>
              </a:avLst>
            </a:prstGeom>
            <a:solidFill>
              <a:srgbClr val="BDD7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just"/>
              <a:r>
                <a:rPr lang="en-US" altLang="zh-CN" sz="1500" dirty="0">
                  <a:solidFill>
                    <a:schemeClr val="tx1"/>
                  </a:solidFill>
                  <a:latin typeface="Arial Narrow" panose="020B0606020202030204" pitchFamily="34" charset="0"/>
                </a:rPr>
                <a:t>[1] </a:t>
              </a:r>
              <a:r>
                <a:rPr lang="en-US" altLang="zh-CN" sz="1500" b="1" dirty="0" err="1">
                  <a:solidFill>
                    <a:schemeClr val="tx1"/>
                  </a:solidFill>
                  <a:latin typeface="Arial Narrow" panose="020B0606020202030204" pitchFamily="34" charset="0"/>
                </a:rPr>
                <a:t>Zhe</a:t>
              </a:r>
              <a:r>
                <a:rPr lang="en-US" altLang="zh-CN" sz="1500" b="1" dirty="0">
                  <a:solidFill>
                    <a:schemeClr val="tx1"/>
                  </a:solidFill>
                  <a:latin typeface="Arial Narrow" panose="020B0606020202030204" pitchFamily="34" charset="0"/>
                </a:rPr>
                <a:t> Pan</a:t>
              </a:r>
              <a:r>
                <a:rPr lang="en-US" altLang="zh-CN" sz="1500" dirty="0">
                  <a:solidFill>
                    <a:schemeClr val="tx1"/>
                  </a:solidFill>
                  <a:latin typeface="Arial Narrow" panose="020B0606020202030204" pitchFamily="34" charset="0"/>
                </a:rPr>
                <a:t>, </a:t>
              </a:r>
              <a:r>
                <a:rPr lang="en-US" altLang="zh-CN" sz="1500" dirty="0" err="1">
                  <a:solidFill>
                    <a:schemeClr val="tx1"/>
                  </a:solidFill>
                  <a:latin typeface="Arial Narrow" panose="020B0606020202030204" pitchFamily="34" charset="0"/>
                </a:rPr>
                <a:t>Shuibing</a:t>
              </a:r>
              <a:r>
                <a:rPr lang="en-US" altLang="zh-CN" sz="1500" dirty="0">
                  <a:solidFill>
                    <a:schemeClr val="tx1"/>
                  </a:solidFill>
                  <a:latin typeface="Arial Narrow" panose="020B0606020202030204" pitchFamily="34" charset="0"/>
                </a:rPr>
                <a:t> He, Xu Li, </a:t>
              </a:r>
              <a:r>
                <a:rPr lang="en-US" altLang="zh-CN" sz="1500" dirty="0" err="1">
                  <a:solidFill>
                    <a:schemeClr val="tx1"/>
                  </a:solidFill>
                  <a:latin typeface="Arial Narrow" panose="020B0606020202030204" pitchFamily="34" charset="0"/>
                </a:rPr>
                <a:t>Xuechen</a:t>
              </a:r>
              <a:r>
                <a:rPr lang="en-US" altLang="zh-CN" sz="1500" dirty="0">
                  <a:solidFill>
                    <a:schemeClr val="tx1"/>
                  </a:solidFill>
                  <a:latin typeface="Arial Narrow" panose="020B0606020202030204" pitchFamily="34" charset="0"/>
                </a:rPr>
                <a:t> Zhang, </a:t>
              </a:r>
              <a:r>
                <a:rPr lang="en-US" altLang="zh-CN" sz="1500" dirty="0" err="1">
                  <a:solidFill>
                    <a:schemeClr val="tx1"/>
                  </a:solidFill>
                  <a:latin typeface="Arial Narrow" panose="020B0606020202030204" pitchFamily="34" charset="0"/>
                </a:rPr>
                <a:t>Yanlong</a:t>
              </a:r>
              <a:r>
                <a:rPr lang="en-US" altLang="zh-CN" sz="1500" dirty="0">
                  <a:solidFill>
                    <a:schemeClr val="tx1"/>
                  </a:solidFill>
                  <a:latin typeface="Arial Narrow" panose="020B0606020202030204" pitchFamily="34" charset="0"/>
                </a:rPr>
                <a:t> Yin, Rui Wang, </a:t>
              </a:r>
              <a:r>
                <a:rPr lang="en-US" altLang="zh-CN" sz="1500" dirty="0" err="1">
                  <a:solidFill>
                    <a:schemeClr val="tx1"/>
                  </a:solidFill>
                  <a:latin typeface="Arial Narrow" panose="020B0606020202030204" pitchFamily="34" charset="0"/>
                </a:rPr>
                <a:t>Lidan</a:t>
              </a:r>
              <a:r>
                <a:rPr lang="en-US" altLang="zh-CN" sz="1500" dirty="0">
                  <a:solidFill>
                    <a:schemeClr val="tx1"/>
                  </a:solidFill>
                  <a:latin typeface="Arial Narrow" panose="020B0606020202030204" pitchFamily="34" charset="0"/>
                </a:rPr>
                <a:t> </a:t>
              </a:r>
              <a:r>
                <a:rPr lang="en-US" altLang="zh-CN" sz="1500" dirty="0" err="1">
                  <a:solidFill>
                    <a:schemeClr val="tx1"/>
                  </a:solidFill>
                  <a:latin typeface="Arial Narrow" panose="020B0606020202030204" pitchFamily="34" charset="0"/>
                </a:rPr>
                <a:t>Shou,Mingli</a:t>
              </a:r>
              <a:r>
                <a:rPr lang="en-US" altLang="zh-CN" sz="1500" dirty="0">
                  <a:solidFill>
                    <a:schemeClr val="tx1"/>
                  </a:solidFill>
                  <a:latin typeface="Arial Narrow" panose="020B0606020202030204" pitchFamily="34" charset="0"/>
                </a:rPr>
                <a:t> Song, Xian-He Sun, Gang Chen. “Enumeration of Billions of Maximal Bicliques in Bipartite Graphs without Using GPUs”. Proceedings of the International Conference for High Performance Computing, Networking, Storage and Analysis (SC, </a:t>
              </a:r>
              <a:r>
                <a:rPr lang="en-US" altLang="zh-CN" sz="1500" dirty="0">
                  <a:solidFill>
                    <a:srgbClr val="FF0000"/>
                  </a:solidFill>
                  <a:latin typeface="Arial Narrow" panose="020B0606020202030204" pitchFamily="34" charset="0"/>
                </a:rPr>
                <a:t>CCF-A</a:t>
              </a:r>
              <a:r>
                <a:rPr lang="zh-CN" altLang="en-US" sz="1500" dirty="0">
                  <a:solidFill>
                    <a:srgbClr val="FF0000"/>
                  </a:solidFill>
                  <a:latin typeface="Arial Narrow" panose="020B0606020202030204" pitchFamily="34" charset="0"/>
                </a:rPr>
                <a:t>类会议</a:t>
              </a:r>
              <a:r>
                <a:rPr lang="en-US" altLang="zh-CN" sz="1500" dirty="0">
                  <a:solidFill>
                    <a:schemeClr val="tx1"/>
                  </a:solidFill>
                  <a:latin typeface="Arial Narrow" panose="020B0606020202030204" pitchFamily="34" charset="0"/>
                </a:rPr>
                <a:t>). 2024. Under Review.</a:t>
              </a:r>
            </a:p>
            <a:p>
              <a:pPr algn="just"/>
              <a:r>
                <a:rPr lang="en-US" altLang="zh-CN" sz="1500" dirty="0">
                  <a:solidFill>
                    <a:schemeClr val="tx1"/>
                  </a:solidFill>
                  <a:latin typeface="Arial Narrow" panose="020B0606020202030204" pitchFamily="34" charset="0"/>
                </a:rPr>
                <a:t>[2] </a:t>
              </a:r>
              <a:r>
                <a:rPr lang="zh-CN" altLang="en-US" sz="1500" dirty="0">
                  <a:solidFill>
                    <a:schemeClr val="tx1"/>
                  </a:solidFill>
                  <a:latin typeface="Arial Narrow" panose="020B0606020202030204" pitchFamily="34" charset="0"/>
                </a:rPr>
                <a:t>何水兵</a:t>
              </a:r>
              <a:r>
                <a:rPr lang="en-US" altLang="zh-CN" sz="1500" dirty="0">
                  <a:solidFill>
                    <a:schemeClr val="tx1"/>
                  </a:solidFill>
                  <a:latin typeface="Arial Narrow" panose="020B0606020202030204" pitchFamily="34" charset="0"/>
                </a:rPr>
                <a:t>, </a:t>
              </a:r>
              <a:r>
                <a:rPr lang="zh-CN" altLang="en-US" sz="1500" b="1" dirty="0">
                  <a:solidFill>
                    <a:schemeClr val="tx1"/>
                  </a:solidFill>
                  <a:latin typeface="Arial Narrow" panose="020B0606020202030204" pitchFamily="34" charset="0"/>
                </a:rPr>
                <a:t>潘哲</a:t>
              </a:r>
              <a:r>
                <a:rPr lang="en-US" altLang="zh-CN" sz="1500" dirty="0">
                  <a:solidFill>
                    <a:schemeClr val="tx1"/>
                  </a:solidFill>
                  <a:latin typeface="Arial Narrow" panose="020B0606020202030204" pitchFamily="34" charset="0"/>
                </a:rPr>
                <a:t>, </a:t>
              </a:r>
              <a:r>
                <a:rPr lang="zh-CN" altLang="en-US" sz="1500" dirty="0">
                  <a:solidFill>
                    <a:schemeClr val="tx1"/>
                  </a:solidFill>
                  <a:latin typeface="Arial Narrow" panose="020B0606020202030204" pitchFamily="34" charset="0"/>
                </a:rPr>
                <a:t>李旭</a:t>
              </a:r>
              <a:r>
                <a:rPr lang="en-US" altLang="zh-CN" sz="1500" dirty="0">
                  <a:solidFill>
                    <a:schemeClr val="tx1"/>
                  </a:solidFill>
                  <a:latin typeface="Arial Narrow" panose="020B0606020202030204" pitchFamily="34" charset="0"/>
                </a:rPr>
                <a:t>. </a:t>
              </a:r>
              <a:r>
                <a:rPr lang="zh-CN" altLang="en-US" sz="1500" dirty="0">
                  <a:solidFill>
                    <a:schemeClr val="tx1"/>
                  </a:solidFill>
                  <a:latin typeface="Arial Narrow" panose="020B0606020202030204" pitchFamily="34" charset="0"/>
                </a:rPr>
                <a:t>一种基于混合存储的极大二分团枚举方法</a:t>
              </a:r>
              <a:r>
                <a:rPr lang="en-US" altLang="zh-CN" sz="1500" dirty="0">
                  <a:solidFill>
                    <a:schemeClr val="tx1"/>
                  </a:solidFill>
                  <a:latin typeface="Arial Narrow" panose="020B0606020202030204" pitchFamily="34" charset="0"/>
                </a:rPr>
                <a:t>. </a:t>
              </a:r>
              <a:r>
                <a:rPr lang="zh-CN" altLang="en-US" sz="1500" dirty="0">
                  <a:solidFill>
                    <a:schemeClr val="tx1"/>
                  </a:solidFill>
                  <a:latin typeface="Arial Narrow" panose="020B0606020202030204" pitchFamily="34" charset="0"/>
                </a:rPr>
                <a:t>中国发明专利</a:t>
              </a:r>
              <a:r>
                <a:rPr lang="en-US" altLang="zh-CN" sz="1500" dirty="0">
                  <a:solidFill>
                    <a:schemeClr val="tx1"/>
                  </a:solidFill>
                  <a:latin typeface="Arial Narrow" panose="020B0606020202030204" pitchFamily="34" charset="0"/>
                </a:rPr>
                <a:t>.</a:t>
              </a:r>
              <a:r>
                <a:rPr lang="zh-CN" altLang="en-US" sz="1500" dirty="0">
                  <a:solidFill>
                    <a:schemeClr val="tx1"/>
                  </a:solidFill>
                  <a:latin typeface="Arial Narrow" panose="020B0606020202030204" pitchFamily="34" charset="0"/>
                </a:rPr>
                <a:t>专利号：</a:t>
              </a:r>
              <a:r>
                <a:rPr lang="en-US" altLang="zh-CN" sz="1500" dirty="0">
                  <a:solidFill>
                    <a:schemeClr val="tx1"/>
                  </a:solidFill>
                  <a:latin typeface="Arial Narrow" panose="020B0606020202030204" pitchFamily="34" charset="0"/>
                </a:rPr>
                <a:t>202311385166.5. </a:t>
              </a:r>
              <a:r>
                <a:rPr lang="zh-CN" altLang="en-US" sz="1500" dirty="0">
                  <a:solidFill>
                    <a:schemeClr val="tx1"/>
                  </a:solidFill>
                  <a:latin typeface="Arial Narrow" panose="020B0606020202030204" pitchFamily="34" charset="0"/>
                </a:rPr>
                <a:t>专利公开日：</a:t>
              </a:r>
              <a:r>
                <a:rPr lang="en-US" altLang="zh-CN" sz="1500" dirty="0">
                  <a:solidFill>
                    <a:schemeClr val="tx1"/>
                  </a:solidFill>
                  <a:latin typeface="Arial Narrow" panose="020B0606020202030204" pitchFamily="34" charset="0"/>
                </a:rPr>
                <a:t>2024.01.05.</a:t>
              </a:r>
            </a:p>
          </p:txBody>
        </p:sp>
        <p:sp>
          <p:nvSpPr>
            <p:cNvPr id="33" name="矩形: 圆角 32">
              <a:extLst>
                <a:ext uri="{FF2B5EF4-FFF2-40B4-BE49-F238E27FC236}">
                  <a16:creationId xmlns:a16="http://schemas.microsoft.com/office/drawing/2014/main" id="{EDDE7F73-9A31-4FC2-87AE-9DDE83BC56F6}"/>
                </a:ext>
              </a:extLst>
            </p:cNvPr>
            <p:cNvSpPr/>
            <p:nvPr/>
          </p:nvSpPr>
          <p:spPr>
            <a:xfrm>
              <a:off x="6214829" y="3585676"/>
              <a:ext cx="5760000" cy="1836000"/>
            </a:xfrm>
            <a:prstGeom prst="roundRect">
              <a:avLst>
                <a:gd name="adj" fmla="val 3124"/>
              </a:avLst>
            </a:prstGeom>
            <a:solidFill>
              <a:srgbClr val="C5E0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just"/>
              <a:r>
                <a:rPr lang="en-US" altLang="zh-CN" sz="1500" dirty="0">
                  <a:solidFill>
                    <a:schemeClr val="tx1"/>
                  </a:solidFill>
                  <a:latin typeface="Arial Narrow" panose="020B0606020202030204" pitchFamily="34" charset="0"/>
                </a:rPr>
                <a:t>[1] </a:t>
              </a:r>
              <a:r>
                <a:rPr lang="en-US" altLang="zh-CN" sz="1500" b="1" dirty="0" err="1">
                  <a:solidFill>
                    <a:schemeClr val="tx1"/>
                  </a:solidFill>
                  <a:latin typeface="Arial Narrow" panose="020B0606020202030204" pitchFamily="34" charset="0"/>
                </a:rPr>
                <a:t>Zhe</a:t>
              </a:r>
              <a:r>
                <a:rPr lang="en-US" altLang="zh-CN" sz="1500" b="1" dirty="0">
                  <a:solidFill>
                    <a:schemeClr val="tx1"/>
                  </a:solidFill>
                  <a:latin typeface="Arial Narrow" panose="020B0606020202030204" pitchFamily="34" charset="0"/>
                </a:rPr>
                <a:t> Pan</a:t>
              </a:r>
              <a:r>
                <a:rPr lang="en-US" altLang="zh-CN" sz="1500" dirty="0">
                  <a:solidFill>
                    <a:schemeClr val="tx1"/>
                  </a:solidFill>
                  <a:latin typeface="Arial Narrow" panose="020B0606020202030204" pitchFamily="34" charset="0"/>
                </a:rPr>
                <a:t>, </a:t>
              </a:r>
              <a:r>
                <a:rPr lang="en-US" altLang="zh-CN" sz="1500" dirty="0" err="1">
                  <a:solidFill>
                    <a:schemeClr val="tx1"/>
                  </a:solidFill>
                  <a:latin typeface="Arial Narrow" panose="020B0606020202030204" pitchFamily="34" charset="0"/>
                </a:rPr>
                <a:t>Shuibing</a:t>
              </a:r>
              <a:r>
                <a:rPr lang="en-US" altLang="zh-CN" sz="1500" dirty="0">
                  <a:solidFill>
                    <a:schemeClr val="tx1"/>
                  </a:solidFill>
                  <a:latin typeface="Arial Narrow" panose="020B0606020202030204" pitchFamily="34" charset="0"/>
                </a:rPr>
                <a:t> He, Xu Li, </a:t>
              </a:r>
              <a:r>
                <a:rPr lang="en-US" altLang="zh-CN" sz="1500" dirty="0" err="1">
                  <a:solidFill>
                    <a:schemeClr val="tx1"/>
                  </a:solidFill>
                  <a:latin typeface="Arial Narrow" panose="020B0606020202030204" pitchFamily="34" charset="0"/>
                </a:rPr>
                <a:t>Xuechen</a:t>
              </a:r>
              <a:r>
                <a:rPr lang="en-US" altLang="zh-CN" sz="1500" dirty="0">
                  <a:solidFill>
                    <a:schemeClr val="tx1"/>
                  </a:solidFill>
                  <a:latin typeface="Arial Narrow" panose="020B0606020202030204" pitchFamily="34" charset="0"/>
                </a:rPr>
                <a:t> Zhang, Rui Wang, Gang Chen. “Efficient Maximal Biclique Enumeration on GPUs”. Proceedings of the International Conference for High Performance Computing, Networking, Storage and Analysis (SC , </a:t>
              </a:r>
              <a:r>
                <a:rPr lang="en-US" altLang="zh-CN" sz="1500" dirty="0">
                  <a:solidFill>
                    <a:srgbClr val="FF0000"/>
                  </a:solidFill>
                  <a:latin typeface="Arial Narrow" panose="020B0606020202030204" pitchFamily="34" charset="0"/>
                </a:rPr>
                <a:t>CCF-A</a:t>
              </a:r>
              <a:r>
                <a:rPr lang="zh-CN" altLang="en-US" sz="1500" dirty="0">
                  <a:solidFill>
                    <a:srgbClr val="FF0000"/>
                  </a:solidFill>
                  <a:latin typeface="Arial Narrow" panose="020B0606020202030204" pitchFamily="34" charset="0"/>
                </a:rPr>
                <a:t>类会议</a:t>
              </a:r>
              <a:r>
                <a:rPr lang="en-US" altLang="zh-CN" sz="1500" dirty="0">
                  <a:solidFill>
                    <a:schemeClr val="tx1"/>
                  </a:solidFill>
                  <a:latin typeface="Arial Narrow" panose="020B0606020202030204" pitchFamily="34" charset="0"/>
                </a:rPr>
                <a:t>). 2023. No. 16, pp.1-13.</a:t>
              </a:r>
            </a:p>
            <a:p>
              <a:pPr algn="just"/>
              <a:r>
                <a:rPr lang="en-US" altLang="zh-CN" sz="1500" dirty="0">
                  <a:solidFill>
                    <a:schemeClr val="tx1"/>
                  </a:solidFill>
                  <a:latin typeface="Arial Narrow" panose="020B0606020202030204" pitchFamily="34" charset="0"/>
                </a:rPr>
                <a:t>[2] </a:t>
              </a:r>
              <a:r>
                <a:rPr lang="en-US" altLang="zh-CN" sz="1500" b="1" dirty="0" err="1">
                  <a:solidFill>
                    <a:schemeClr val="tx1"/>
                  </a:solidFill>
                  <a:latin typeface="Arial Narrow" panose="020B0606020202030204" pitchFamily="34" charset="0"/>
                </a:rPr>
                <a:t>Zhe</a:t>
              </a:r>
              <a:r>
                <a:rPr lang="en-US" altLang="zh-CN" sz="1500" b="1" dirty="0">
                  <a:solidFill>
                    <a:schemeClr val="tx1"/>
                  </a:solidFill>
                  <a:latin typeface="Arial Narrow" panose="020B0606020202030204" pitchFamily="34" charset="0"/>
                </a:rPr>
                <a:t> Pan</a:t>
              </a:r>
              <a:r>
                <a:rPr lang="en-US" altLang="zh-CN" sz="1500" dirty="0">
                  <a:solidFill>
                    <a:schemeClr val="tx1"/>
                  </a:solidFill>
                  <a:latin typeface="Arial Narrow" panose="020B0606020202030204" pitchFamily="34" charset="0"/>
                </a:rPr>
                <a:t>, </a:t>
              </a:r>
              <a:r>
                <a:rPr lang="en-US" altLang="zh-CN" sz="1500" dirty="0" err="1">
                  <a:solidFill>
                    <a:schemeClr val="tx1"/>
                  </a:solidFill>
                  <a:latin typeface="Arial Narrow" panose="020B0606020202030204" pitchFamily="34" charset="0"/>
                </a:rPr>
                <a:t>Shuibing</a:t>
              </a:r>
              <a:r>
                <a:rPr lang="en-US" altLang="zh-CN" sz="1500" dirty="0">
                  <a:solidFill>
                    <a:schemeClr val="tx1"/>
                  </a:solidFill>
                  <a:latin typeface="Arial Narrow" panose="020B0606020202030204" pitchFamily="34" charset="0"/>
                </a:rPr>
                <a:t> He, Xu Li, </a:t>
              </a:r>
              <a:r>
                <a:rPr lang="en-US" altLang="zh-CN" sz="1500" dirty="0" err="1">
                  <a:solidFill>
                    <a:schemeClr val="tx1"/>
                  </a:solidFill>
                  <a:latin typeface="Arial Narrow" panose="020B0606020202030204" pitchFamily="34" charset="0"/>
                </a:rPr>
                <a:t>Xuechen</a:t>
              </a:r>
              <a:r>
                <a:rPr lang="en-US" altLang="zh-CN" sz="1500" dirty="0">
                  <a:solidFill>
                    <a:schemeClr val="tx1"/>
                  </a:solidFill>
                  <a:latin typeface="Arial Narrow" panose="020B0606020202030204" pitchFamily="34" charset="0"/>
                </a:rPr>
                <a:t> Zhang, Rui Wang, </a:t>
              </a:r>
              <a:r>
                <a:rPr lang="en-US" altLang="zh-CN" sz="1500" dirty="0" err="1">
                  <a:solidFill>
                    <a:schemeClr val="tx1"/>
                  </a:solidFill>
                  <a:latin typeface="Arial Narrow" panose="020B0606020202030204" pitchFamily="34" charset="0"/>
                </a:rPr>
                <a:t>Yanlong</a:t>
              </a:r>
              <a:r>
                <a:rPr lang="en-US" altLang="zh-CN" sz="1500" dirty="0">
                  <a:solidFill>
                    <a:schemeClr val="tx1"/>
                  </a:solidFill>
                  <a:latin typeface="Arial Narrow" panose="020B0606020202030204" pitchFamily="34" charset="0"/>
                </a:rPr>
                <a:t> Yin, Gang </a:t>
              </a:r>
              <a:r>
                <a:rPr lang="en-US" altLang="zh-CN" sz="1500" dirty="0" err="1">
                  <a:solidFill>
                    <a:schemeClr val="tx1"/>
                  </a:solidFill>
                  <a:latin typeface="Arial Narrow" panose="020B0606020202030204" pitchFamily="34" charset="0"/>
                </a:rPr>
                <a:t>Chen.“Advanced</a:t>
              </a:r>
              <a:r>
                <a:rPr lang="en-US" altLang="zh-CN" sz="1500" dirty="0">
                  <a:solidFill>
                    <a:schemeClr val="tx1"/>
                  </a:solidFill>
                  <a:latin typeface="Arial Narrow" panose="020B0606020202030204" pitchFamily="34" charset="0"/>
                </a:rPr>
                <a:t> Maximal Biclique Enumeration on GPUs Using Bitmaps”. IEEE Transactions on Parallel and Distributed Systems (TPDS, </a:t>
              </a:r>
              <a:r>
                <a:rPr lang="en-US" altLang="zh-CN" sz="1500" dirty="0">
                  <a:solidFill>
                    <a:srgbClr val="FF0000"/>
                  </a:solidFill>
                  <a:latin typeface="Arial Narrow" panose="020B0606020202030204" pitchFamily="34" charset="0"/>
                </a:rPr>
                <a:t>CCF-A</a:t>
              </a:r>
              <a:r>
                <a:rPr lang="zh-CN" altLang="en-US" sz="1500" dirty="0">
                  <a:solidFill>
                    <a:srgbClr val="FF0000"/>
                  </a:solidFill>
                  <a:latin typeface="Arial Narrow" panose="020B0606020202030204" pitchFamily="34" charset="0"/>
                </a:rPr>
                <a:t>类期刊</a:t>
              </a:r>
              <a:r>
                <a:rPr lang="en-US" altLang="zh-CN" sz="1500" dirty="0">
                  <a:solidFill>
                    <a:schemeClr val="tx1"/>
                  </a:solidFill>
                  <a:latin typeface="Arial Narrow" panose="020B0606020202030204" pitchFamily="34" charset="0"/>
                </a:rPr>
                <a:t>). 2024. Under Review.</a:t>
              </a:r>
            </a:p>
          </p:txBody>
        </p:sp>
      </p:grpSp>
      <p:cxnSp>
        <p:nvCxnSpPr>
          <p:cNvPr id="34" name="直接箭头连接符 33">
            <a:extLst>
              <a:ext uri="{FF2B5EF4-FFF2-40B4-BE49-F238E27FC236}">
                <a16:creationId xmlns:a16="http://schemas.microsoft.com/office/drawing/2014/main" id="{3CBFD433-1C99-4F8D-AAF9-349BE412030A}"/>
              </a:ext>
            </a:extLst>
          </p:cNvPr>
          <p:cNvCxnSpPr>
            <a:cxnSpLocks/>
            <a:stCxn id="18" idx="3"/>
            <a:endCxn id="30" idx="1"/>
          </p:cNvCxnSpPr>
          <p:nvPr/>
        </p:nvCxnSpPr>
        <p:spPr>
          <a:xfrm flipV="1">
            <a:off x="5976604" y="1897235"/>
            <a:ext cx="238225" cy="166242"/>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30F29248-CBBD-47FA-B808-BDC4665B8BA1}"/>
              </a:ext>
            </a:extLst>
          </p:cNvPr>
          <p:cNvCxnSpPr>
            <a:cxnSpLocks/>
            <a:stCxn id="19" idx="3"/>
            <a:endCxn id="32" idx="1"/>
          </p:cNvCxnSpPr>
          <p:nvPr/>
        </p:nvCxnSpPr>
        <p:spPr>
          <a:xfrm>
            <a:off x="5976604" y="3383755"/>
            <a:ext cx="238225" cy="77504"/>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23A20399-90F3-4A9C-BD6B-779AD018B9E2}"/>
              </a:ext>
            </a:extLst>
          </p:cNvPr>
          <p:cNvCxnSpPr>
            <a:cxnSpLocks/>
            <a:stCxn id="21" idx="3"/>
            <a:endCxn id="33" idx="1"/>
          </p:cNvCxnSpPr>
          <p:nvPr/>
        </p:nvCxnSpPr>
        <p:spPr>
          <a:xfrm>
            <a:off x="5976604" y="5028177"/>
            <a:ext cx="238225" cy="177969"/>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38" name="灯片编号占位符 37">
            <a:extLst>
              <a:ext uri="{FF2B5EF4-FFF2-40B4-BE49-F238E27FC236}">
                <a16:creationId xmlns:a16="http://schemas.microsoft.com/office/drawing/2014/main" id="{92B632F5-F65F-4FC2-904D-E18DC7554283}"/>
              </a:ext>
            </a:extLst>
          </p:cNvPr>
          <p:cNvSpPr>
            <a:spLocks noGrp="1"/>
          </p:cNvSpPr>
          <p:nvPr>
            <p:ph type="sldNum" sz="quarter" idx="12"/>
          </p:nvPr>
        </p:nvSpPr>
        <p:spPr/>
        <p:txBody>
          <a:bodyPr/>
          <a:lstStyle/>
          <a:p>
            <a:fld id="{FBACCE8E-693F-4A26-8C07-7C954F1ED21F}" type="slidenum">
              <a:rPr lang="zh-CN" altLang="en-US" smtClean="0"/>
              <a:t>48</a:t>
            </a:fld>
            <a:endParaRPr lang="zh-CN" altLang="en-US"/>
          </a:p>
        </p:txBody>
      </p:sp>
    </p:spTree>
    <p:extLst>
      <p:ext uri="{BB962C8B-B14F-4D97-AF65-F5344CB8AC3E}">
        <p14:creationId xmlns:p14="http://schemas.microsoft.com/office/powerpoint/2010/main" val="3822513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86621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绪论</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研究背景与问题</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01</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mn-ea"/>
                <a:ea typeface="+mn-ea"/>
              </a:rPr>
              <a:t>为什么研究</a:t>
            </a:r>
            <a:r>
              <a:rPr lang="en-US" altLang="zh-CN" dirty="0">
                <a:latin typeface="+mn-ea"/>
                <a:ea typeface="+mn-ea"/>
              </a:rPr>
              <a:t>MBE</a:t>
            </a:r>
            <a:r>
              <a:rPr lang="zh-CN" altLang="en-US" dirty="0">
                <a:latin typeface="+mn-ea"/>
                <a:ea typeface="+mn-ea"/>
              </a:rPr>
              <a:t>问题？</a:t>
            </a:r>
            <a:r>
              <a:rPr lang="en-US" altLang="zh-CN" dirty="0">
                <a:solidFill>
                  <a:schemeClr val="tx1">
                    <a:alpha val="20000"/>
                  </a:schemeClr>
                </a:solidFill>
                <a:latin typeface="+mn-ea"/>
                <a:ea typeface="+mn-ea"/>
              </a:rPr>
              <a:t>Why?</a:t>
            </a:r>
            <a:endParaRPr lang="zh-CN" altLang="en-US" dirty="0">
              <a:solidFill>
                <a:schemeClr val="tx1">
                  <a:alpha val="20000"/>
                </a:schemeClr>
              </a:solidFill>
              <a:latin typeface="+mn-ea"/>
              <a:ea typeface="+mn-ea"/>
            </a:endParaRPr>
          </a:p>
        </p:txBody>
      </p:sp>
      <p:pic>
        <p:nvPicPr>
          <p:cNvPr id="15" name="内容占位符 14">
            <a:extLst>
              <a:ext uri="{FF2B5EF4-FFF2-40B4-BE49-F238E27FC236}">
                <a16:creationId xmlns:a16="http://schemas.microsoft.com/office/drawing/2014/main" id="{A0B2D2D1-860A-4EE4-BDC6-F1A35D0DF15D}"/>
              </a:ext>
            </a:extLst>
          </p:cNvPr>
          <p:cNvPicPr>
            <a:picLocks noGrp="1" noChangeAspect="1"/>
          </p:cNvPicPr>
          <p:nvPr>
            <p:ph sz="half" idx="1"/>
          </p:nvPr>
        </p:nvPicPr>
        <p:blipFill>
          <a:blip r:embed="rId2"/>
          <a:stretch>
            <a:fillRect/>
          </a:stretch>
        </p:blipFill>
        <p:spPr>
          <a:xfrm>
            <a:off x="997484" y="2209807"/>
            <a:ext cx="4842933" cy="1944191"/>
          </a:xfrm>
          <a:prstGeom prst="rect">
            <a:avLst/>
          </a:prstGeom>
        </p:spPr>
      </p:pic>
      <p:pic>
        <p:nvPicPr>
          <p:cNvPr id="14" name="内容占位符 13">
            <a:extLst>
              <a:ext uri="{FF2B5EF4-FFF2-40B4-BE49-F238E27FC236}">
                <a16:creationId xmlns:a16="http://schemas.microsoft.com/office/drawing/2014/main" id="{E3703E5D-8458-4FAA-BC81-ACEDBBFFED7C}"/>
              </a:ext>
            </a:extLst>
          </p:cNvPr>
          <p:cNvPicPr>
            <a:picLocks noGrp="1" noChangeAspect="1"/>
          </p:cNvPicPr>
          <p:nvPr>
            <p:ph sz="half" idx="2"/>
          </p:nvPr>
        </p:nvPicPr>
        <p:blipFill>
          <a:blip r:embed="rId3"/>
          <a:stretch>
            <a:fillRect/>
          </a:stretch>
        </p:blipFill>
        <p:spPr>
          <a:xfrm>
            <a:off x="5875868" y="1387268"/>
            <a:ext cx="5524132" cy="3019948"/>
          </a:xfrm>
          <a:prstGeom prst="rect">
            <a:avLst/>
          </a:prstGeom>
        </p:spPr>
      </p:pic>
      <p:sp>
        <p:nvSpPr>
          <p:cNvPr id="278" name="内容占位符 6">
            <a:extLst>
              <a:ext uri="{FF2B5EF4-FFF2-40B4-BE49-F238E27FC236}">
                <a16:creationId xmlns:a16="http://schemas.microsoft.com/office/drawing/2014/main" id="{2F01854C-B8AF-4E11-98C9-C7309AA136E8}"/>
              </a:ext>
            </a:extLst>
          </p:cNvPr>
          <p:cNvSpPr txBox="1">
            <a:spLocks/>
          </p:cNvSpPr>
          <p:nvPr/>
        </p:nvSpPr>
        <p:spPr>
          <a:xfrm>
            <a:off x="828151" y="4701702"/>
            <a:ext cx="5181600" cy="123870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None/>
            </a:pPr>
            <a:r>
              <a:rPr lang="en-US" altLang="zh-CN" sz="2000" dirty="0"/>
              <a:t>MBE</a:t>
            </a:r>
            <a:r>
              <a:rPr lang="zh-CN" altLang="en-US" sz="2000" dirty="0"/>
              <a:t>在电子商务中的虚假交易检测、社交网络推荐、生物医学中的基因分析等热门</a:t>
            </a:r>
            <a:r>
              <a:rPr lang="zh-CN" altLang="en-US" sz="2000" dirty="0">
                <a:solidFill>
                  <a:srgbClr val="1019FE"/>
                </a:solidFill>
              </a:rPr>
              <a:t>数据挖掘</a:t>
            </a:r>
            <a:r>
              <a:rPr lang="zh-CN" altLang="en-US" sz="2000" dirty="0"/>
              <a:t>场景中有着</a:t>
            </a:r>
            <a:r>
              <a:rPr lang="zh-CN" altLang="en-US" sz="2000" dirty="0">
                <a:solidFill>
                  <a:srgbClr val="FF0000"/>
                </a:solidFill>
              </a:rPr>
              <a:t>广泛的应用</a:t>
            </a:r>
            <a:r>
              <a:rPr lang="zh-CN" altLang="en-US" sz="2000" dirty="0"/>
              <a:t>。</a:t>
            </a:r>
          </a:p>
        </p:txBody>
      </p:sp>
      <p:sp>
        <p:nvSpPr>
          <p:cNvPr id="279" name="内容占位符 6">
            <a:extLst>
              <a:ext uri="{FF2B5EF4-FFF2-40B4-BE49-F238E27FC236}">
                <a16:creationId xmlns:a16="http://schemas.microsoft.com/office/drawing/2014/main" id="{1DD7DAC4-A1C7-4D38-82E3-B2C34D18C0E5}"/>
              </a:ext>
            </a:extLst>
          </p:cNvPr>
          <p:cNvSpPr txBox="1">
            <a:spLocks/>
          </p:cNvSpPr>
          <p:nvPr/>
        </p:nvSpPr>
        <p:spPr>
          <a:xfrm>
            <a:off x="6182251" y="4701701"/>
            <a:ext cx="5181600" cy="123870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None/>
            </a:pPr>
            <a:r>
              <a:rPr lang="en-US" altLang="zh-CN" sz="2000" dirty="0"/>
              <a:t>MBE</a:t>
            </a:r>
            <a:r>
              <a:rPr lang="zh-CN" altLang="en-US" sz="2000" dirty="0"/>
              <a:t>在</a:t>
            </a:r>
            <a:r>
              <a:rPr lang="zh-CN" altLang="en-US" sz="2000" dirty="0">
                <a:solidFill>
                  <a:srgbClr val="1019FE"/>
                </a:solidFill>
              </a:rPr>
              <a:t>图论</a:t>
            </a:r>
            <a:r>
              <a:rPr lang="zh-CN" altLang="en-US" sz="2000" dirty="0"/>
              <a:t>领域扮演着基础问题的关键角色，并在近年来衍生出许多相关问题，成为</a:t>
            </a:r>
            <a:r>
              <a:rPr lang="zh-CN" altLang="en-US" sz="2000" dirty="0">
                <a:solidFill>
                  <a:srgbClr val="FF0000"/>
                </a:solidFill>
              </a:rPr>
              <a:t>学术研究热点</a:t>
            </a:r>
            <a:r>
              <a:rPr lang="zh-CN" altLang="en-US" sz="2000" dirty="0"/>
              <a:t>。</a:t>
            </a:r>
          </a:p>
        </p:txBody>
      </p:sp>
      <p:sp>
        <p:nvSpPr>
          <p:cNvPr id="8" name="灯片编号占位符 7">
            <a:extLst>
              <a:ext uri="{FF2B5EF4-FFF2-40B4-BE49-F238E27FC236}">
                <a16:creationId xmlns:a16="http://schemas.microsoft.com/office/drawing/2014/main" id="{00258B70-7DBB-4572-B555-3A3CEE0E1FB6}"/>
              </a:ext>
            </a:extLst>
          </p:cNvPr>
          <p:cNvSpPr>
            <a:spLocks noGrp="1"/>
          </p:cNvSpPr>
          <p:nvPr>
            <p:ph type="sldNum" sz="quarter" idx="12"/>
          </p:nvPr>
        </p:nvSpPr>
        <p:spPr/>
        <p:txBody>
          <a:bodyPr/>
          <a:lstStyle/>
          <a:p>
            <a:fld id="{FBACCE8E-693F-4A26-8C07-7C954F1ED21F}" type="slidenum">
              <a:rPr lang="zh-CN" altLang="en-US" smtClean="0"/>
              <a:t>4</a:t>
            </a:fld>
            <a:endParaRPr lang="zh-CN" altLang="en-US"/>
          </a:p>
        </p:txBody>
      </p:sp>
    </p:spTree>
    <p:extLst>
      <p:ext uri="{BB962C8B-B14F-4D97-AF65-F5344CB8AC3E}">
        <p14:creationId xmlns:p14="http://schemas.microsoft.com/office/powerpoint/2010/main" val="217655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a:extLst>
              <a:ext uri="{FF2B5EF4-FFF2-40B4-BE49-F238E27FC236}">
                <a16:creationId xmlns:a16="http://schemas.microsoft.com/office/drawing/2014/main" id="{E52E6AC1-5641-4609-887A-F1984ED1C876}"/>
              </a:ext>
            </a:extLst>
          </p:cNvPr>
          <p:cNvSpPr/>
          <p:nvPr/>
        </p:nvSpPr>
        <p:spPr>
          <a:xfrm>
            <a:off x="323850" y="274772"/>
            <a:ext cx="11544300" cy="4851400"/>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043F2C18-4996-4996-99AE-012E42E3ADBE}"/>
              </a:ext>
            </a:extLst>
          </p:cNvPr>
          <p:cNvGrpSpPr/>
          <p:nvPr/>
        </p:nvGrpSpPr>
        <p:grpSpPr>
          <a:xfrm>
            <a:off x="4487358" y="584012"/>
            <a:ext cx="3217284" cy="910404"/>
            <a:chOff x="4294890" y="-4746215"/>
            <a:chExt cx="3775460" cy="1068348"/>
          </a:xfrm>
          <a:solidFill>
            <a:schemeClr val="bg1"/>
          </a:solidFill>
        </p:grpSpPr>
        <p:grpSp>
          <p:nvGrpSpPr>
            <p:cNvPr id="43" name="组合 42">
              <a:extLst>
                <a:ext uri="{FF2B5EF4-FFF2-40B4-BE49-F238E27FC236}">
                  <a16:creationId xmlns:a16="http://schemas.microsoft.com/office/drawing/2014/main" id="{922A8970-3954-487B-A236-BCE45D117A2D}"/>
                </a:ext>
              </a:extLst>
            </p:cNvPr>
            <p:cNvGrpSpPr/>
            <p:nvPr/>
          </p:nvGrpSpPr>
          <p:grpSpPr>
            <a:xfrm>
              <a:off x="4294890" y="-4746215"/>
              <a:ext cx="1065162" cy="1068348"/>
              <a:chOff x="1220788" y="2549525"/>
              <a:chExt cx="2652713" cy="2660650"/>
            </a:xfrm>
            <a:grpFill/>
          </p:grpSpPr>
          <p:sp>
            <p:nvSpPr>
              <p:cNvPr id="75" name="Freeform 176">
                <a:extLst>
                  <a:ext uri="{FF2B5EF4-FFF2-40B4-BE49-F238E27FC236}">
                    <a16:creationId xmlns:a16="http://schemas.microsoft.com/office/drawing/2014/main" id="{259E6AD9-CA76-4C7B-87BC-296B597D2169}"/>
                  </a:ext>
                </a:extLst>
              </p:cNvPr>
              <p:cNvSpPr>
                <a:spLocks noEditPoints="1"/>
              </p:cNvSpPr>
              <p:nvPr/>
            </p:nvSpPr>
            <p:spPr bwMode="auto">
              <a:xfrm>
                <a:off x="1220788" y="2549525"/>
                <a:ext cx="2652713" cy="2660650"/>
              </a:xfrm>
              <a:custGeom>
                <a:avLst/>
                <a:gdLst>
                  <a:gd name="T0" fmla="*/ 1718 w 3644"/>
                  <a:gd name="T1" fmla="*/ 11 h 3653"/>
                  <a:gd name="T2" fmla="*/ 2295 w 3644"/>
                  <a:gd name="T3" fmla="*/ 72 h 3653"/>
                  <a:gd name="T4" fmla="*/ 3083 w 3644"/>
                  <a:gd name="T5" fmla="*/ 524 h 3653"/>
                  <a:gd name="T6" fmla="*/ 3527 w 3644"/>
                  <a:gd name="T7" fmla="*/ 1217 h 3653"/>
                  <a:gd name="T8" fmla="*/ 3627 w 3644"/>
                  <a:gd name="T9" fmla="*/ 1946 h 3653"/>
                  <a:gd name="T10" fmla="*/ 3259 w 3644"/>
                  <a:gd name="T11" fmla="*/ 2920 h 3653"/>
                  <a:gd name="T12" fmla="*/ 2587 w 3644"/>
                  <a:gd name="T13" fmla="*/ 3464 h 3653"/>
                  <a:gd name="T14" fmla="*/ 2035 w 3644"/>
                  <a:gd name="T15" fmla="*/ 3623 h 3653"/>
                  <a:gd name="T16" fmla="*/ 1299 w 3644"/>
                  <a:gd name="T17" fmla="*/ 3561 h 3653"/>
                  <a:gd name="T18" fmla="*/ 551 w 3644"/>
                  <a:gd name="T19" fmla="*/ 3120 h 3653"/>
                  <a:gd name="T20" fmla="*/ 92 w 3644"/>
                  <a:gd name="T21" fmla="*/ 2383 h 3653"/>
                  <a:gd name="T22" fmla="*/ 3 w 3644"/>
                  <a:gd name="T23" fmla="*/ 1794 h 3653"/>
                  <a:gd name="T24" fmla="*/ 231 w 3644"/>
                  <a:gd name="T25" fmla="*/ 943 h 3653"/>
                  <a:gd name="T26" fmla="*/ 824 w 3644"/>
                  <a:gd name="T27" fmla="*/ 305 h 3653"/>
                  <a:gd name="T28" fmla="*/ 1718 w 3644"/>
                  <a:gd name="T29" fmla="*/ 11 h 3653"/>
                  <a:gd name="T30" fmla="*/ 1683 w 3644"/>
                  <a:gd name="T31" fmla="*/ 85 h 3653"/>
                  <a:gd name="T32" fmla="*/ 1045 w 3644"/>
                  <a:gd name="T33" fmla="*/ 261 h 3653"/>
                  <a:gd name="T34" fmla="*/ 363 w 3644"/>
                  <a:gd name="T35" fmla="*/ 864 h 3653"/>
                  <a:gd name="T36" fmla="*/ 79 w 3644"/>
                  <a:gd name="T37" fmla="*/ 1706 h 3653"/>
                  <a:gd name="T38" fmla="*/ 134 w 3644"/>
                  <a:gd name="T39" fmla="*/ 2270 h 3653"/>
                  <a:gd name="T40" fmla="*/ 319 w 3644"/>
                  <a:gd name="T41" fmla="*/ 2708 h 3653"/>
                  <a:gd name="T42" fmla="*/ 936 w 3644"/>
                  <a:gd name="T43" fmla="*/ 3323 h 3653"/>
                  <a:gd name="T44" fmla="*/ 1705 w 3644"/>
                  <a:gd name="T45" fmla="*/ 3560 h 3653"/>
                  <a:gd name="T46" fmla="*/ 2393 w 3644"/>
                  <a:gd name="T47" fmla="*/ 3465 h 3653"/>
                  <a:gd name="T48" fmla="*/ 3116 w 3644"/>
                  <a:gd name="T49" fmla="*/ 2981 h 3653"/>
                  <a:gd name="T50" fmla="*/ 3543 w 3644"/>
                  <a:gd name="T51" fmla="*/ 2058 h 3653"/>
                  <a:gd name="T52" fmla="*/ 3474 w 3644"/>
                  <a:gd name="T53" fmla="*/ 1285 h 3653"/>
                  <a:gd name="T54" fmla="*/ 3031 w 3644"/>
                  <a:gd name="T55" fmla="*/ 575 h 3653"/>
                  <a:gd name="T56" fmla="*/ 2274 w 3644"/>
                  <a:gd name="T57" fmla="*/ 141 h 3653"/>
                  <a:gd name="T58" fmla="*/ 1683 w 3644"/>
                  <a:gd name="T59" fmla="*/ 85 h 3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44" h="3653">
                    <a:moveTo>
                      <a:pt x="1718" y="11"/>
                    </a:moveTo>
                    <a:cubicBezTo>
                      <a:pt x="1912" y="0"/>
                      <a:pt x="2108" y="21"/>
                      <a:pt x="2295" y="72"/>
                    </a:cubicBezTo>
                    <a:cubicBezTo>
                      <a:pt x="2591" y="153"/>
                      <a:pt x="2864" y="311"/>
                      <a:pt x="3083" y="524"/>
                    </a:cubicBezTo>
                    <a:cubicBezTo>
                      <a:pt x="3281" y="717"/>
                      <a:pt x="3434" y="956"/>
                      <a:pt x="3527" y="1217"/>
                    </a:cubicBezTo>
                    <a:cubicBezTo>
                      <a:pt x="3610" y="1449"/>
                      <a:pt x="3644" y="1699"/>
                      <a:pt x="3627" y="1946"/>
                    </a:cubicBezTo>
                    <a:cubicBezTo>
                      <a:pt x="3604" y="2298"/>
                      <a:pt x="3474" y="2641"/>
                      <a:pt x="3259" y="2920"/>
                    </a:cubicBezTo>
                    <a:cubicBezTo>
                      <a:pt x="3083" y="3152"/>
                      <a:pt x="2850" y="3340"/>
                      <a:pt x="2587" y="3464"/>
                    </a:cubicBezTo>
                    <a:cubicBezTo>
                      <a:pt x="2413" y="3546"/>
                      <a:pt x="2226" y="3600"/>
                      <a:pt x="2035" y="3623"/>
                    </a:cubicBezTo>
                    <a:cubicBezTo>
                      <a:pt x="1789" y="3653"/>
                      <a:pt x="1537" y="3632"/>
                      <a:pt x="1299" y="3561"/>
                    </a:cubicBezTo>
                    <a:cubicBezTo>
                      <a:pt x="1019" y="3477"/>
                      <a:pt x="760" y="3324"/>
                      <a:pt x="551" y="3120"/>
                    </a:cubicBezTo>
                    <a:cubicBezTo>
                      <a:pt x="342" y="2916"/>
                      <a:pt x="183" y="2661"/>
                      <a:pt x="92" y="2383"/>
                    </a:cubicBezTo>
                    <a:cubicBezTo>
                      <a:pt x="30" y="2194"/>
                      <a:pt x="0" y="1994"/>
                      <a:pt x="3" y="1794"/>
                    </a:cubicBezTo>
                    <a:cubicBezTo>
                      <a:pt x="7" y="1497"/>
                      <a:pt x="86" y="1202"/>
                      <a:pt x="231" y="943"/>
                    </a:cubicBezTo>
                    <a:cubicBezTo>
                      <a:pt x="373" y="687"/>
                      <a:pt x="579" y="466"/>
                      <a:pt x="824" y="305"/>
                    </a:cubicBezTo>
                    <a:cubicBezTo>
                      <a:pt x="1089" y="130"/>
                      <a:pt x="1401" y="27"/>
                      <a:pt x="1718" y="11"/>
                    </a:cubicBezTo>
                    <a:close/>
                    <a:moveTo>
                      <a:pt x="1683" y="85"/>
                    </a:moveTo>
                    <a:cubicBezTo>
                      <a:pt x="1462" y="102"/>
                      <a:pt x="1244" y="162"/>
                      <a:pt x="1045" y="261"/>
                    </a:cubicBezTo>
                    <a:cubicBezTo>
                      <a:pt x="770" y="398"/>
                      <a:pt x="532" y="608"/>
                      <a:pt x="363" y="864"/>
                    </a:cubicBezTo>
                    <a:cubicBezTo>
                      <a:pt x="198" y="1114"/>
                      <a:pt x="98" y="1407"/>
                      <a:pt x="79" y="1706"/>
                    </a:cubicBezTo>
                    <a:cubicBezTo>
                      <a:pt x="66" y="1895"/>
                      <a:pt x="85" y="2087"/>
                      <a:pt x="134" y="2270"/>
                    </a:cubicBezTo>
                    <a:cubicBezTo>
                      <a:pt x="175" y="2424"/>
                      <a:pt x="237" y="2572"/>
                      <a:pt x="319" y="2708"/>
                    </a:cubicBezTo>
                    <a:cubicBezTo>
                      <a:pt x="468" y="2961"/>
                      <a:pt x="683" y="3174"/>
                      <a:pt x="936" y="3323"/>
                    </a:cubicBezTo>
                    <a:cubicBezTo>
                      <a:pt x="1169" y="3461"/>
                      <a:pt x="1435" y="3543"/>
                      <a:pt x="1705" y="3560"/>
                    </a:cubicBezTo>
                    <a:cubicBezTo>
                      <a:pt x="1938" y="3575"/>
                      <a:pt x="2173" y="3543"/>
                      <a:pt x="2393" y="3465"/>
                    </a:cubicBezTo>
                    <a:cubicBezTo>
                      <a:pt x="2670" y="3368"/>
                      <a:pt x="2921" y="3199"/>
                      <a:pt x="3116" y="2981"/>
                    </a:cubicBezTo>
                    <a:cubicBezTo>
                      <a:pt x="3345" y="2725"/>
                      <a:pt x="3497" y="2399"/>
                      <a:pt x="3543" y="2058"/>
                    </a:cubicBezTo>
                    <a:cubicBezTo>
                      <a:pt x="3578" y="1800"/>
                      <a:pt x="3555" y="1533"/>
                      <a:pt x="3474" y="1285"/>
                    </a:cubicBezTo>
                    <a:cubicBezTo>
                      <a:pt x="3387" y="1017"/>
                      <a:pt x="3233" y="772"/>
                      <a:pt x="3031" y="575"/>
                    </a:cubicBezTo>
                    <a:cubicBezTo>
                      <a:pt x="2821" y="370"/>
                      <a:pt x="2558" y="218"/>
                      <a:pt x="2274" y="141"/>
                    </a:cubicBezTo>
                    <a:cubicBezTo>
                      <a:pt x="2082" y="89"/>
                      <a:pt x="1881" y="70"/>
                      <a:pt x="168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77">
                <a:extLst>
                  <a:ext uri="{FF2B5EF4-FFF2-40B4-BE49-F238E27FC236}">
                    <a16:creationId xmlns:a16="http://schemas.microsoft.com/office/drawing/2014/main" id="{26F66F7B-AA44-42D9-8C8C-5408B6FD7525}"/>
                  </a:ext>
                </a:extLst>
              </p:cNvPr>
              <p:cNvSpPr>
                <a:spLocks/>
              </p:cNvSpPr>
              <p:nvPr/>
            </p:nvSpPr>
            <p:spPr bwMode="auto">
              <a:xfrm>
                <a:off x="2314575" y="2733675"/>
                <a:ext cx="153988" cy="155575"/>
              </a:xfrm>
              <a:custGeom>
                <a:avLst/>
                <a:gdLst>
                  <a:gd name="T0" fmla="*/ 78 w 211"/>
                  <a:gd name="T1" fmla="*/ 40 h 212"/>
                  <a:gd name="T2" fmla="*/ 142 w 211"/>
                  <a:gd name="T3" fmla="*/ 3 h 212"/>
                  <a:gd name="T4" fmla="*/ 194 w 211"/>
                  <a:gd name="T5" fmla="*/ 36 h 212"/>
                  <a:gd name="T6" fmla="*/ 183 w 211"/>
                  <a:gd name="T7" fmla="*/ 125 h 212"/>
                  <a:gd name="T8" fmla="*/ 146 w 211"/>
                  <a:gd name="T9" fmla="*/ 172 h 212"/>
                  <a:gd name="T10" fmla="*/ 98 w 211"/>
                  <a:gd name="T11" fmla="*/ 212 h 212"/>
                  <a:gd name="T12" fmla="*/ 98 w 211"/>
                  <a:gd name="T13" fmla="*/ 137 h 212"/>
                  <a:gd name="T14" fmla="*/ 66 w 211"/>
                  <a:gd name="T15" fmla="*/ 150 h 212"/>
                  <a:gd name="T16" fmla="*/ 13 w 211"/>
                  <a:gd name="T17" fmla="*/ 117 h 212"/>
                  <a:gd name="T18" fmla="*/ 30 w 211"/>
                  <a:gd name="T19" fmla="*/ 72 h 212"/>
                  <a:gd name="T20" fmla="*/ 78 w 211"/>
                  <a:gd name="T21" fmla="*/ 4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12">
                    <a:moveTo>
                      <a:pt x="78" y="40"/>
                    </a:moveTo>
                    <a:cubicBezTo>
                      <a:pt x="98" y="26"/>
                      <a:pt x="116" y="5"/>
                      <a:pt x="142" y="3"/>
                    </a:cubicBezTo>
                    <a:cubicBezTo>
                      <a:pt x="165" y="0"/>
                      <a:pt x="185" y="16"/>
                      <a:pt x="194" y="36"/>
                    </a:cubicBezTo>
                    <a:cubicBezTo>
                      <a:pt x="211" y="64"/>
                      <a:pt x="193" y="97"/>
                      <a:pt x="183" y="125"/>
                    </a:cubicBezTo>
                    <a:cubicBezTo>
                      <a:pt x="177" y="145"/>
                      <a:pt x="159" y="157"/>
                      <a:pt x="146" y="172"/>
                    </a:cubicBezTo>
                    <a:cubicBezTo>
                      <a:pt x="131" y="187"/>
                      <a:pt x="119" y="206"/>
                      <a:pt x="98" y="212"/>
                    </a:cubicBezTo>
                    <a:cubicBezTo>
                      <a:pt x="94" y="187"/>
                      <a:pt x="101" y="162"/>
                      <a:pt x="98" y="137"/>
                    </a:cubicBezTo>
                    <a:cubicBezTo>
                      <a:pt x="87" y="141"/>
                      <a:pt x="77" y="147"/>
                      <a:pt x="66" y="150"/>
                    </a:cubicBezTo>
                    <a:cubicBezTo>
                      <a:pt x="45" y="147"/>
                      <a:pt x="25" y="135"/>
                      <a:pt x="13" y="117"/>
                    </a:cubicBezTo>
                    <a:cubicBezTo>
                      <a:pt x="0" y="102"/>
                      <a:pt x="11" y="76"/>
                      <a:pt x="30" y="72"/>
                    </a:cubicBezTo>
                    <a:cubicBezTo>
                      <a:pt x="49" y="68"/>
                      <a:pt x="63" y="51"/>
                      <a:pt x="7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78">
                <a:extLst>
                  <a:ext uri="{FF2B5EF4-FFF2-40B4-BE49-F238E27FC236}">
                    <a16:creationId xmlns:a16="http://schemas.microsoft.com/office/drawing/2014/main" id="{7A3CEB12-D13C-4E8B-A1B1-A0145A4CEBF6}"/>
                  </a:ext>
                </a:extLst>
              </p:cNvPr>
              <p:cNvSpPr>
                <a:spLocks/>
              </p:cNvSpPr>
              <p:nvPr/>
            </p:nvSpPr>
            <p:spPr bwMode="auto">
              <a:xfrm>
                <a:off x="2149475" y="2738438"/>
                <a:ext cx="90488" cy="103188"/>
              </a:xfrm>
              <a:custGeom>
                <a:avLst/>
                <a:gdLst>
                  <a:gd name="T0" fmla="*/ 1 w 124"/>
                  <a:gd name="T1" fmla="*/ 26 h 142"/>
                  <a:gd name="T2" fmla="*/ 15 w 124"/>
                  <a:gd name="T3" fmla="*/ 0 h 142"/>
                  <a:gd name="T4" fmla="*/ 101 w 124"/>
                  <a:gd name="T5" fmla="*/ 33 h 142"/>
                  <a:gd name="T6" fmla="*/ 115 w 124"/>
                  <a:gd name="T7" fmla="*/ 77 h 142"/>
                  <a:gd name="T8" fmla="*/ 36 w 124"/>
                  <a:gd name="T9" fmla="*/ 142 h 142"/>
                  <a:gd name="T10" fmla="*/ 32 w 124"/>
                  <a:gd name="T11" fmla="*/ 118 h 142"/>
                  <a:gd name="T12" fmla="*/ 3 w 124"/>
                  <a:gd name="T13" fmla="*/ 60 h 142"/>
                  <a:gd name="T14" fmla="*/ 1 w 124"/>
                  <a:gd name="T15" fmla="*/ 26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2">
                    <a:moveTo>
                      <a:pt x="1" y="26"/>
                    </a:moveTo>
                    <a:cubicBezTo>
                      <a:pt x="2" y="15"/>
                      <a:pt x="10" y="8"/>
                      <a:pt x="15" y="0"/>
                    </a:cubicBezTo>
                    <a:cubicBezTo>
                      <a:pt x="45" y="7"/>
                      <a:pt x="77" y="14"/>
                      <a:pt x="101" y="33"/>
                    </a:cubicBezTo>
                    <a:cubicBezTo>
                      <a:pt x="114" y="43"/>
                      <a:pt x="124" y="62"/>
                      <a:pt x="115" y="77"/>
                    </a:cubicBezTo>
                    <a:cubicBezTo>
                      <a:pt x="97" y="107"/>
                      <a:pt x="68" y="128"/>
                      <a:pt x="36" y="142"/>
                    </a:cubicBezTo>
                    <a:cubicBezTo>
                      <a:pt x="29" y="135"/>
                      <a:pt x="29" y="126"/>
                      <a:pt x="32" y="118"/>
                    </a:cubicBezTo>
                    <a:cubicBezTo>
                      <a:pt x="24" y="98"/>
                      <a:pt x="5" y="82"/>
                      <a:pt x="3" y="60"/>
                    </a:cubicBezTo>
                    <a:cubicBezTo>
                      <a:pt x="2" y="49"/>
                      <a:pt x="0" y="37"/>
                      <a:pt x="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79">
                <a:extLst>
                  <a:ext uri="{FF2B5EF4-FFF2-40B4-BE49-F238E27FC236}">
                    <a16:creationId xmlns:a16="http://schemas.microsoft.com/office/drawing/2014/main" id="{4F2D1855-7D3A-40C4-BFD2-DD8CBB92CB82}"/>
                  </a:ext>
                </a:extLst>
              </p:cNvPr>
              <p:cNvSpPr>
                <a:spLocks/>
              </p:cNvSpPr>
              <p:nvPr/>
            </p:nvSpPr>
            <p:spPr bwMode="auto">
              <a:xfrm>
                <a:off x="2789238" y="2841625"/>
                <a:ext cx="376238" cy="292100"/>
              </a:xfrm>
              <a:custGeom>
                <a:avLst/>
                <a:gdLst>
                  <a:gd name="T0" fmla="*/ 390 w 516"/>
                  <a:gd name="T1" fmla="*/ 24 h 402"/>
                  <a:gd name="T2" fmla="*/ 423 w 516"/>
                  <a:gd name="T3" fmla="*/ 0 h 402"/>
                  <a:gd name="T4" fmla="*/ 456 w 516"/>
                  <a:gd name="T5" fmla="*/ 32 h 402"/>
                  <a:gd name="T6" fmla="*/ 476 w 516"/>
                  <a:gd name="T7" fmla="*/ 107 h 402"/>
                  <a:gd name="T8" fmla="*/ 448 w 516"/>
                  <a:gd name="T9" fmla="*/ 138 h 402"/>
                  <a:gd name="T10" fmla="*/ 395 w 516"/>
                  <a:gd name="T11" fmla="*/ 231 h 402"/>
                  <a:gd name="T12" fmla="*/ 513 w 516"/>
                  <a:gd name="T13" fmla="*/ 232 h 402"/>
                  <a:gd name="T14" fmla="*/ 478 w 516"/>
                  <a:gd name="T15" fmla="*/ 282 h 402"/>
                  <a:gd name="T16" fmla="*/ 364 w 516"/>
                  <a:gd name="T17" fmla="*/ 286 h 402"/>
                  <a:gd name="T18" fmla="*/ 242 w 516"/>
                  <a:gd name="T19" fmla="*/ 388 h 402"/>
                  <a:gd name="T20" fmla="*/ 143 w 516"/>
                  <a:gd name="T21" fmla="*/ 397 h 402"/>
                  <a:gd name="T22" fmla="*/ 60 w 516"/>
                  <a:gd name="T23" fmla="*/ 382 h 402"/>
                  <a:gd name="T24" fmla="*/ 67 w 516"/>
                  <a:gd name="T25" fmla="*/ 373 h 402"/>
                  <a:gd name="T26" fmla="*/ 196 w 516"/>
                  <a:gd name="T27" fmla="*/ 342 h 402"/>
                  <a:gd name="T28" fmla="*/ 237 w 516"/>
                  <a:gd name="T29" fmla="*/ 309 h 402"/>
                  <a:gd name="T30" fmla="*/ 61 w 516"/>
                  <a:gd name="T31" fmla="*/ 306 h 402"/>
                  <a:gd name="T32" fmla="*/ 18 w 516"/>
                  <a:gd name="T33" fmla="*/ 263 h 402"/>
                  <a:gd name="T34" fmla="*/ 0 w 516"/>
                  <a:gd name="T35" fmla="*/ 221 h 402"/>
                  <a:gd name="T36" fmla="*/ 40 w 516"/>
                  <a:gd name="T37" fmla="*/ 204 h 402"/>
                  <a:gd name="T38" fmla="*/ 112 w 516"/>
                  <a:gd name="T39" fmla="*/ 224 h 402"/>
                  <a:gd name="T40" fmla="*/ 235 w 516"/>
                  <a:gd name="T41" fmla="*/ 229 h 402"/>
                  <a:gd name="T42" fmla="*/ 302 w 516"/>
                  <a:gd name="T43" fmla="*/ 224 h 402"/>
                  <a:gd name="T44" fmla="*/ 390 w 516"/>
                  <a:gd name="T45" fmla="*/ 24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6" h="402">
                    <a:moveTo>
                      <a:pt x="390" y="24"/>
                    </a:moveTo>
                    <a:cubicBezTo>
                      <a:pt x="396" y="11"/>
                      <a:pt x="408" y="0"/>
                      <a:pt x="423" y="0"/>
                    </a:cubicBezTo>
                    <a:cubicBezTo>
                      <a:pt x="440" y="3"/>
                      <a:pt x="448" y="19"/>
                      <a:pt x="456" y="32"/>
                    </a:cubicBezTo>
                    <a:cubicBezTo>
                      <a:pt x="468" y="55"/>
                      <a:pt x="484" y="80"/>
                      <a:pt x="476" y="107"/>
                    </a:cubicBezTo>
                    <a:cubicBezTo>
                      <a:pt x="473" y="122"/>
                      <a:pt x="457" y="127"/>
                      <a:pt x="448" y="138"/>
                    </a:cubicBezTo>
                    <a:cubicBezTo>
                      <a:pt x="425" y="165"/>
                      <a:pt x="407" y="197"/>
                      <a:pt x="395" y="231"/>
                    </a:cubicBezTo>
                    <a:cubicBezTo>
                      <a:pt x="434" y="237"/>
                      <a:pt x="474" y="218"/>
                      <a:pt x="513" y="232"/>
                    </a:cubicBezTo>
                    <a:cubicBezTo>
                      <a:pt x="516" y="255"/>
                      <a:pt x="502" y="279"/>
                      <a:pt x="478" y="282"/>
                    </a:cubicBezTo>
                    <a:cubicBezTo>
                      <a:pt x="440" y="284"/>
                      <a:pt x="402" y="285"/>
                      <a:pt x="364" y="286"/>
                    </a:cubicBezTo>
                    <a:cubicBezTo>
                      <a:pt x="333" y="329"/>
                      <a:pt x="295" y="374"/>
                      <a:pt x="242" y="388"/>
                    </a:cubicBezTo>
                    <a:cubicBezTo>
                      <a:pt x="210" y="394"/>
                      <a:pt x="176" y="402"/>
                      <a:pt x="143" y="397"/>
                    </a:cubicBezTo>
                    <a:cubicBezTo>
                      <a:pt x="115" y="394"/>
                      <a:pt x="86" y="392"/>
                      <a:pt x="60" y="382"/>
                    </a:cubicBezTo>
                    <a:cubicBezTo>
                      <a:pt x="62" y="380"/>
                      <a:pt x="65" y="376"/>
                      <a:pt x="67" y="373"/>
                    </a:cubicBezTo>
                    <a:cubicBezTo>
                      <a:pt x="111" y="365"/>
                      <a:pt x="156" y="360"/>
                      <a:pt x="196" y="342"/>
                    </a:cubicBezTo>
                    <a:cubicBezTo>
                      <a:pt x="212" y="335"/>
                      <a:pt x="226" y="323"/>
                      <a:pt x="237" y="309"/>
                    </a:cubicBezTo>
                    <a:cubicBezTo>
                      <a:pt x="178" y="305"/>
                      <a:pt x="118" y="323"/>
                      <a:pt x="61" y="306"/>
                    </a:cubicBezTo>
                    <a:cubicBezTo>
                      <a:pt x="43" y="296"/>
                      <a:pt x="31" y="278"/>
                      <a:pt x="18" y="263"/>
                    </a:cubicBezTo>
                    <a:cubicBezTo>
                      <a:pt x="9" y="250"/>
                      <a:pt x="1" y="236"/>
                      <a:pt x="0" y="221"/>
                    </a:cubicBezTo>
                    <a:cubicBezTo>
                      <a:pt x="0" y="202"/>
                      <a:pt x="26" y="194"/>
                      <a:pt x="40" y="204"/>
                    </a:cubicBezTo>
                    <a:cubicBezTo>
                      <a:pt x="62" y="216"/>
                      <a:pt x="87" y="221"/>
                      <a:pt x="112" y="224"/>
                    </a:cubicBezTo>
                    <a:cubicBezTo>
                      <a:pt x="153" y="229"/>
                      <a:pt x="194" y="229"/>
                      <a:pt x="235" y="229"/>
                    </a:cubicBezTo>
                    <a:cubicBezTo>
                      <a:pt x="257" y="229"/>
                      <a:pt x="280" y="229"/>
                      <a:pt x="302" y="224"/>
                    </a:cubicBezTo>
                    <a:cubicBezTo>
                      <a:pt x="339" y="161"/>
                      <a:pt x="361" y="91"/>
                      <a:pt x="39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80">
                <a:extLst>
                  <a:ext uri="{FF2B5EF4-FFF2-40B4-BE49-F238E27FC236}">
                    <a16:creationId xmlns:a16="http://schemas.microsoft.com/office/drawing/2014/main" id="{9B8482E2-8071-4FA9-8716-49BC2372EC10}"/>
                  </a:ext>
                </a:extLst>
              </p:cNvPr>
              <p:cNvSpPr>
                <a:spLocks/>
              </p:cNvSpPr>
              <p:nvPr/>
            </p:nvSpPr>
            <p:spPr bwMode="auto">
              <a:xfrm>
                <a:off x="2346325" y="2863850"/>
                <a:ext cx="125413" cy="106363"/>
              </a:xfrm>
              <a:custGeom>
                <a:avLst/>
                <a:gdLst>
                  <a:gd name="T0" fmla="*/ 138 w 172"/>
                  <a:gd name="T1" fmla="*/ 3 h 146"/>
                  <a:gd name="T2" fmla="*/ 160 w 172"/>
                  <a:gd name="T3" fmla="*/ 0 h 146"/>
                  <a:gd name="T4" fmla="*/ 122 w 172"/>
                  <a:gd name="T5" fmla="*/ 118 h 146"/>
                  <a:gd name="T6" fmla="*/ 82 w 172"/>
                  <a:gd name="T7" fmla="*/ 143 h 146"/>
                  <a:gd name="T8" fmla="*/ 12 w 172"/>
                  <a:gd name="T9" fmla="*/ 113 h 146"/>
                  <a:gd name="T10" fmla="*/ 7 w 172"/>
                  <a:gd name="T11" fmla="*/ 82 h 146"/>
                  <a:gd name="T12" fmla="*/ 64 w 172"/>
                  <a:gd name="T13" fmla="*/ 57 h 146"/>
                  <a:gd name="T14" fmla="*/ 138 w 172"/>
                  <a:gd name="T15" fmla="*/ 3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6">
                    <a:moveTo>
                      <a:pt x="138" y="3"/>
                    </a:moveTo>
                    <a:cubicBezTo>
                      <a:pt x="145" y="0"/>
                      <a:pt x="153" y="0"/>
                      <a:pt x="160" y="0"/>
                    </a:cubicBezTo>
                    <a:cubicBezTo>
                      <a:pt x="172" y="43"/>
                      <a:pt x="150" y="87"/>
                      <a:pt x="122" y="118"/>
                    </a:cubicBezTo>
                    <a:cubicBezTo>
                      <a:pt x="111" y="129"/>
                      <a:pt x="99" y="144"/>
                      <a:pt x="82" y="143"/>
                    </a:cubicBezTo>
                    <a:cubicBezTo>
                      <a:pt x="55" y="146"/>
                      <a:pt x="33" y="128"/>
                      <a:pt x="12" y="113"/>
                    </a:cubicBezTo>
                    <a:cubicBezTo>
                      <a:pt x="0" y="107"/>
                      <a:pt x="7" y="92"/>
                      <a:pt x="7" y="82"/>
                    </a:cubicBezTo>
                    <a:cubicBezTo>
                      <a:pt x="26" y="73"/>
                      <a:pt x="45" y="65"/>
                      <a:pt x="64" y="57"/>
                    </a:cubicBezTo>
                    <a:cubicBezTo>
                      <a:pt x="90" y="41"/>
                      <a:pt x="110" y="16"/>
                      <a:pt x="13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81">
                <a:extLst>
                  <a:ext uri="{FF2B5EF4-FFF2-40B4-BE49-F238E27FC236}">
                    <a16:creationId xmlns:a16="http://schemas.microsoft.com/office/drawing/2014/main" id="{4CC47540-5A5B-422C-BCFC-6357EE624A5E}"/>
                  </a:ext>
                </a:extLst>
              </p:cNvPr>
              <p:cNvSpPr>
                <a:spLocks/>
              </p:cNvSpPr>
              <p:nvPr/>
            </p:nvSpPr>
            <p:spPr bwMode="auto">
              <a:xfrm>
                <a:off x="2133600" y="2870200"/>
                <a:ext cx="90488" cy="100013"/>
              </a:xfrm>
              <a:custGeom>
                <a:avLst/>
                <a:gdLst>
                  <a:gd name="T0" fmla="*/ 34 w 124"/>
                  <a:gd name="T1" fmla="*/ 5 h 137"/>
                  <a:gd name="T2" fmla="*/ 91 w 124"/>
                  <a:gd name="T3" fmla="*/ 18 h 137"/>
                  <a:gd name="T4" fmla="*/ 120 w 124"/>
                  <a:gd name="T5" fmla="*/ 66 h 137"/>
                  <a:gd name="T6" fmla="*/ 50 w 124"/>
                  <a:gd name="T7" fmla="*/ 137 h 137"/>
                  <a:gd name="T8" fmla="*/ 9 w 124"/>
                  <a:gd name="T9" fmla="*/ 54 h 137"/>
                  <a:gd name="T10" fmla="*/ 34 w 124"/>
                  <a:gd name="T11" fmla="*/ 5 h 137"/>
                </a:gdLst>
                <a:ahLst/>
                <a:cxnLst>
                  <a:cxn ang="0">
                    <a:pos x="T0" y="T1"/>
                  </a:cxn>
                  <a:cxn ang="0">
                    <a:pos x="T2" y="T3"/>
                  </a:cxn>
                  <a:cxn ang="0">
                    <a:pos x="T4" y="T5"/>
                  </a:cxn>
                  <a:cxn ang="0">
                    <a:pos x="T6" y="T7"/>
                  </a:cxn>
                  <a:cxn ang="0">
                    <a:pos x="T8" y="T9"/>
                  </a:cxn>
                  <a:cxn ang="0">
                    <a:pos x="T10" y="T11"/>
                  </a:cxn>
                </a:cxnLst>
                <a:rect l="0" t="0" r="r" b="b"/>
                <a:pathLst>
                  <a:path w="124" h="137">
                    <a:moveTo>
                      <a:pt x="34" y="5"/>
                    </a:moveTo>
                    <a:cubicBezTo>
                      <a:pt x="53" y="0"/>
                      <a:pt x="76" y="5"/>
                      <a:pt x="91" y="18"/>
                    </a:cubicBezTo>
                    <a:cubicBezTo>
                      <a:pt x="106" y="30"/>
                      <a:pt x="124" y="45"/>
                      <a:pt x="120" y="66"/>
                    </a:cubicBezTo>
                    <a:cubicBezTo>
                      <a:pt x="116" y="102"/>
                      <a:pt x="82" y="125"/>
                      <a:pt x="50" y="137"/>
                    </a:cubicBezTo>
                    <a:cubicBezTo>
                      <a:pt x="28" y="114"/>
                      <a:pt x="20" y="82"/>
                      <a:pt x="9" y="54"/>
                    </a:cubicBezTo>
                    <a:cubicBezTo>
                      <a:pt x="0" y="34"/>
                      <a:pt x="14" y="10"/>
                      <a:pt x="3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82">
                <a:extLst>
                  <a:ext uri="{FF2B5EF4-FFF2-40B4-BE49-F238E27FC236}">
                    <a16:creationId xmlns:a16="http://schemas.microsoft.com/office/drawing/2014/main" id="{6AFA8B52-EBD2-486D-B9E4-754CE8C07874}"/>
                  </a:ext>
                </a:extLst>
              </p:cNvPr>
              <p:cNvSpPr>
                <a:spLocks/>
              </p:cNvSpPr>
              <p:nvPr/>
            </p:nvSpPr>
            <p:spPr bwMode="auto">
              <a:xfrm>
                <a:off x="2109788" y="2917825"/>
                <a:ext cx="173038" cy="293688"/>
              </a:xfrm>
              <a:custGeom>
                <a:avLst/>
                <a:gdLst>
                  <a:gd name="T0" fmla="*/ 195 w 239"/>
                  <a:gd name="T1" fmla="*/ 23 h 405"/>
                  <a:gd name="T2" fmla="*/ 216 w 239"/>
                  <a:gd name="T3" fmla="*/ 0 h 405"/>
                  <a:gd name="T4" fmla="*/ 239 w 239"/>
                  <a:gd name="T5" fmla="*/ 12 h 405"/>
                  <a:gd name="T6" fmla="*/ 209 w 239"/>
                  <a:gd name="T7" fmla="*/ 81 h 405"/>
                  <a:gd name="T8" fmla="*/ 164 w 239"/>
                  <a:gd name="T9" fmla="*/ 257 h 405"/>
                  <a:gd name="T10" fmla="*/ 111 w 239"/>
                  <a:gd name="T11" fmla="*/ 388 h 405"/>
                  <a:gd name="T12" fmla="*/ 88 w 239"/>
                  <a:gd name="T13" fmla="*/ 405 h 405"/>
                  <a:gd name="T14" fmla="*/ 1 w 239"/>
                  <a:gd name="T15" fmla="*/ 354 h 405"/>
                  <a:gd name="T16" fmla="*/ 7 w 239"/>
                  <a:gd name="T17" fmla="*/ 325 h 405"/>
                  <a:gd name="T18" fmla="*/ 155 w 239"/>
                  <a:gd name="T19" fmla="*/ 124 h 405"/>
                  <a:gd name="T20" fmla="*/ 195 w 239"/>
                  <a:gd name="T21" fmla="*/ 2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405">
                    <a:moveTo>
                      <a:pt x="195" y="23"/>
                    </a:moveTo>
                    <a:cubicBezTo>
                      <a:pt x="199" y="14"/>
                      <a:pt x="206" y="4"/>
                      <a:pt x="216" y="0"/>
                    </a:cubicBezTo>
                    <a:cubicBezTo>
                      <a:pt x="225" y="0"/>
                      <a:pt x="232" y="7"/>
                      <a:pt x="239" y="12"/>
                    </a:cubicBezTo>
                    <a:cubicBezTo>
                      <a:pt x="237" y="38"/>
                      <a:pt x="214" y="56"/>
                      <a:pt x="209" y="81"/>
                    </a:cubicBezTo>
                    <a:cubicBezTo>
                      <a:pt x="196" y="140"/>
                      <a:pt x="185" y="200"/>
                      <a:pt x="164" y="257"/>
                    </a:cubicBezTo>
                    <a:cubicBezTo>
                      <a:pt x="148" y="301"/>
                      <a:pt x="135" y="347"/>
                      <a:pt x="111" y="388"/>
                    </a:cubicBezTo>
                    <a:cubicBezTo>
                      <a:pt x="107" y="398"/>
                      <a:pt x="97" y="401"/>
                      <a:pt x="88" y="405"/>
                    </a:cubicBezTo>
                    <a:cubicBezTo>
                      <a:pt x="55" y="397"/>
                      <a:pt x="27" y="376"/>
                      <a:pt x="1" y="354"/>
                    </a:cubicBezTo>
                    <a:cubicBezTo>
                      <a:pt x="2" y="344"/>
                      <a:pt x="0" y="333"/>
                      <a:pt x="7" y="325"/>
                    </a:cubicBezTo>
                    <a:cubicBezTo>
                      <a:pt x="59" y="259"/>
                      <a:pt x="113" y="196"/>
                      <a:pt x="155" y="124"/>
                    </a:cubicBezTo>
                    <a:cubicBezTo>
                      <a:pt x="168" y="90"/>
                      <a:pt x="181" y="56"/>
                      <a:pt x="19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83">
                <a:extLst>
                  <a:ext uri="{FF2B5EF4-FFF2-40B4-BE49-F238E27FC236}">
                    <a16:creationId xmlns:a16="http://schemas.microsoft.com/office/drawing/2014/main" id="{23D4C5BF-F400-4DC8-9DF8-C765FF696D0B}"/>
                  </a:ext>
                </a:extLst>
              </p:cNvPr>
              <p:cNvSpPr>
                <a:spLocks/>
              </p:cNvSpPr>
              <p:nvPr/>
            </p:nvSpPr>
            <p:spPr bwMode="auto">
              <a:xfrm>
                <a:off x="1812925" y="3138488"/>
                <a:ext cx="1468438" cy="1300163"/>
              </a:xfrm>
              <a:custGeom>
                <a:avLst/>
                <a:gdLst>
                  <a:gd name="T0" fmla="*/ 607 w 2017"/>
                  <a:gd name="T1" fmla="*/ 93 h 1787"/>
                  <a:gd name="T2" fmla="*/ 1099 w 2017"/>
                  <a:gd name="T3" fmla="*/ 16 h 1787"/>
                  <a:gd name="T4" fmla="*/ 1538 w 2017"/>
                  <a:gd name="T5" fmla="*/ 167 h 1787"/>
                  <a:gd name="T6" fmla="*/ 1850 w 2017"/>
                  <a:gd name="T7" fmla="*/ 479 h 1787"/>
                  <a:gd name="T8" fmla="*/ 2001 w 2017"/>
                  <a:gd name="T9" fmla="*/ 922 h 1787"/>
                  <a:gd name="T10" fmla="*/ 1926 w 2017"/>
                  <a:gd name="T11" fmla="*/ 1405 h 1787"/>
                  <a:gd name="T12" fmla="*/ 1640 w 2017"/>
                  <a:gd name="T13" fmla="*/ 1787 h 1787"/>
                  <a:gd name="T14" fmla="*/ 1617 w 2017"/>
                  <a:gd name="T15" fmla="*/ 1759 h 1787"/>
                  <a:gd name="T16" fmla="*/ 1859 w 2017"/>
                  <a:gd name="T17" fmla="*/ 1462 h 1787"/>
                  <a:gd name="T18" fmla="*/ 1969 w 2017"/>
                  <a:gd name="T19" fmla="*/ 1034 h 1787"/>
                  <a:gd name="T20" fmla="*/ 1845 w 2017"/>
                  <a:gd name="T21" fmla="*/ 540 h 1787"/>
                  <a:gd name="T22" fmla="*/ 1555 w 2017"/>
                  <a:gd name="T23" fmla="*/ 222 h 1787"/>
                  <a:gd name="T24" fmla="*/ 1079 w 2017"/>
                  <a:gd name="T25" fmla="*/ 50 h 1787"/>
                  <a:gd name="T26" fmla="*/ 606 w 2017"/>
                  <a:gd name="T27" fmla="*/ 133 h 1787"/>
                  <a:gd name="T28" fmla="*/ 166 w 2017"/>
                  <a:gd name="T29" fmla="*/ 533 h 1787"/>
                  <a:gd name="T30" fmla="*/ 37 w 2017"/>
                  <a:gd name="T31" fmla="*/ 1026 h 1787"/>
                  <a:gd name="T32" fmla="*/ 161 w 2017"/>
                  <a:gd name="T33" fmla="*/ 1488 h 1787"/>
                  <a:gd name="T34" fmla="*/ 389 w 2017"/>
                  <a:gd name="T35" fmla="*/ 1759 h 1787"/>
                  <a:gd name="T36" fmla="*/ 366 w 2017"/>
                  <a:gd name="T37" fmla="*/ 1787 h 1787"/>
                  <a:gd name="T38" fmla="*/ 112 w 2017"/>
                  <a:gd name="T39" fmla="*/ 1473 h 1787"/>
                  <a:gd name="T40" fmla="*/ 0 w 2017"/>
                  <a:gd name="T41" fmla="*/ 1014 h 1787"/>
                  <a:gd name="T42" fmla="*/ 133 w 2017"/>
                  <a:gd name="T43" fmla="*/ 516 h 1787"/>
                  <a:gd name="T44" fmla="*/ 607 w 2017"/>
                  <a:gd name="T45" fmla="*/ 93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17" h="1787">
                    <a:moveTo>
                      <a:pt x="607" y="93"/>
                    </a:moveTo>
                    <a:cubicBezTo>
                      <a:pt x="761" y="26"/>
                      <a:pt x="932" y="0"/>
                      <a:pt x="1099" y="16"/>
                    </a:cubicBezTo>
                    <a:cubicBezTo>
                      <a:pt x="1255" y="31"/>
                      <a:pt x="1407" y="83"/>
                      <a:pt x="1538" y="167"/>
                    </a:cubicBezTo>
                    <a:cubicBezTo>
                      <a:pt x="1663" y="246"/>
                      <a:pt x="1771" y="354"/>
                      <a:pt x="1850" y="479"/>
                    </a:cubicBezTo>
                    <a:cubicBezTo>
                      <a:pt x="1935" y="612"/>
                      <a:pt x="1987" y="765"/>
                      <a:pt x="2001" y="922"/>
                    </a:cubicBezTo>
                    <a:cubicBezTo>
                      <a:pt x="2017" y="1086"/>
                      <a:pt x="1991" y="1253"/>
                      <a:pt x="1926" y="1405"/>
                    </a:cubicBezTo>
                    <a:cubicBezTo>
                      <a:pt x="1863" y="1553"/>
                      <a:pt x="1764" y="1685"/>
                      <a:pt x="1640" y="1787"/>
                    </a:cubicBezTo>
                    <a:cubicBezTo>
                      <a:pt x="1633" y="1778"/>
                      <a:pt x="1625" y="1769"/>
                      <a:pt x="1617" y="1759"/>
                    </a:cubicBezTo>
                    <a:cubicBezTo>
                      <a:pt x="1716" y="1677"/>
                      <a:pt x="1799" y="1576"/>
                      <a:pt x="1859" y="1462"/>
                    </a:cubicBezTo>
                    <a:cubicBezTo>
                      <a:pt x="1928" y="1331"/>
                      <a:pt x="1966" y="1183"/>
                      <a:pt x="1969" y="1034"/>
                    </a:cubicBezTo>
                    <a:cubicBezTo>
                      <a:pt x="1973" y="862"/>
                      <a:pt x="1930" y="690"/>
                      <a:pt x="1845" y="540"/>
                    </a:cubicBezTo>
                    <a:cubicBezTo>
                      <a:pt x="1774" y="414"/>
                      <a:pt x="1674" y="304"/>
                      <a:pt x="1555" y="222"/>
                    </a:cubicBezTo>
                    <a:cubicBezTo>
                      <a:pt x="1415" y="124"/>
                      <a:pt x="1249" y="64"/>
                      <a:pt x="1079" y="50"/>
                    </a:cubicBezTo>
                    <a:cubicBezTo>
                      <a:pt x="918" y="38"/>
                      <a:pt x="753" y="66"/>
                      <a:pt x="606" y="133"/>
                    </a:cubicBezTo>
                    <a:cubicBezTo>
                      <a:pt x="422" y="216"/>
                      <a:pt x="266" y="358"/>
                      <a:pt x="166" y="533"/>
                    </a:cubicBezTo>
                    <a:cubicBezTo>
                      <a:pt x="79" y="681"/>
                      <a:pt x="34" y="854"/>
                      <a:pt x="37" y="1026"/>
                    </a:cubicBezTo>
                    <a:cubicBezTo>
                      <a:pt x="38" y="1187"/>
                      <a:pt x="81" y="1348"/>
                      <a:pt x="161" y="1488"/>
                    </a:cubicBezTo>
                    <a:cubicBezTo>
                      <a:pt x="220" y="1591"/>
                      <a:pt x="297" y="1684"/>
                      <a:pt x="389" y="1759"/>
                    </a:cubicBezTo>
                    <a:cubicBezTo>
                      <a:pt x="381" y="1769"/>
                      <a:pt x="373" y="1778"/>
                      <a:pt x="366" y="1787"/>
                    </a:cubicBezTo>
                    <a:cubicBezTo>
                      <a:pt x="261" y="1701"/>
                      <a:pt x="174" y="1593"/>
                      <a:pt x="112" y="1473"/>
                    </a:cubicBezTo>
                    <a:cubicBezTo>
                      <a:pt x="39" y="1332"/>
                      <a:pt x="0" y="1173"/>
                      <a:pt x="0" y="1014"/>
                    </a:cubicBezTo>
                    <a:cubicBezTo>
                      <a:pt x="0" y="840"/>
                      <a:pt x="46" y="667"/>
                      <a:pt x="133" y="516"/>
                    </a:cubicBezTo>
                    <a:cubicBezTo>
                      <a:pt x="240" y="329"/>
                      <a:pt x="409" y="179"/>
                      <a:pt x="60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84">
                <a:extLst>
                  <a:ext uri="{FF2B5EF4-FFF2-40B4-BE49-F238E27FC236}">
                    <a16:creationId xmlns:a16="http://schemas.microsoft.com/office/drawing/2014/main" id="{6EFDEF29-993D-4DCF-B919-4422CC0A8C1D}"/>
                  </a:ext>
                </a:extLst>
              </p:cNvPr>
              <p:cNvSpPr>
                <a:spLocks/>
              </p:cNvSpPr>
              <p:nvPr/>
            </p:nvSpPr>
            <p:spPr bwMode="auto">
              <a:xfrm>
                <a:off x="3033713" y="3141663"/>
                <a:ext cx="87313" cy="107950"/>
              </a:xfrm>
              <a:custGeom>
                <a:avLst/>
                <a:gdLst>
                  <a:gd name="T0" fmla="*/ 29 w 121"/>
                  <a:gd name="T1" fmla="*/ 10 h 147"/>
                  <a:gd name="T2" fmla="*/ 100 w 121"/>
                  <a:gd name="T3" fmla="*/ 32 h 147"/>
                  <a:gd name="T4" fmla="*/ 118 w 121"/>
                  <a:gd name="T5" fmla="*/ 80 h 147"/>
                  <a:gd name="T6" fmla="*/ 98 w 121"/>
                  <a:gd name="T7" fmla="*/ 134 h 147"/>
                  <a:gd name="T8" fmla="*/ 11 w 121"/>
                  <a:gd name="T9" fmla="*/ 129 h 147"/>
                  <a:gd name="T10" fmla="*/ 1 w 121"/>
                  <a:gd name="T11" fmla="*/ 116 h 147"/>
                  <a:gd name="T12" fmla="*/ 13 w 121"/>
                  <a:gd name="T13" fmla="*/ 84 h 147"/>
                  <a:gd name="T14" fmla="*/ 11 w 121"/>
                  <a:gd name="T15" fmla="*/ 40 h 147"/>
                  <a:gd name="T16" fmla="*/ 29 w 121"/>
                  <a:gd name="T17"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47">
                    <a:moveTo>
                      <a:pt x="29" y="10"/>
                    </a:moveTo>
                    <a:cubicBezTo>
                      <a:pt x="55" y="0"/>
                      <a:pt x="81" y="16"/>
                      <a:pt x="100" y="32"/>
                    </a:cubicBezTo>
                    <a:cubicBezTo>
                      <a:pt x="114" y="43"/>
                      <a:pt x="115" y="63"/>
                      <a:pt x="118" y="80"/>
                    </a:cubicBezTo>
                    <a:cubicBezTo>
                      <a:pt x="121" y="99"/>
                      <a:pt x="118" y="124"/>
                      <a:pt x="98" y="134"/>
                    </a:cubicBezTo>
                    <a:cubicBezTo>
                      <a:pt x="70" y="147"/>
                      <a:pt x="36" y="147"/>
                      <a:pt x="11" y="129"/>
                    </a:cubicBezTo>
                    <a:cubicBezTo>
                      <a:pt x="7" y="126"/>
                      <a:pt x="0" y="122"/>
                      <a:pt x="1" y="116"/>
                    </a:cubicBezTo>
                    <a:cubicBezTo>
                      <a:pt x="5" y="105"/>
                      <a:pt x="12" y="95"/>
                      <a:pt x="13" y="84"/>
                    </a:cubicBezTo>
                    <a:cubicBezTo>
                      <a:pt x="15" y="69"/>
                      <a:pt x="11" y="55"/>
                      <a:pt x="11" y="40"/>
                    </a:cubicBezTo>
                    <a:cubicBezTo>
                      <a:pt x="11" y="27"/>
                      <a:pt x="18" y="15"/>
                      <a:pt x="2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85">
                <a:extLst>
                  <a:ext uri="{FF2B5EF4-FFF2-40B4-BE49-F238E27FC236}">
                    <a16:creationId xmlns:a16="http://schemas.microsoft.com/office/drawing/2014/main" id="{BD9CDB78-2AB6-41E8-8CD2-0B7432F4C4FE}"/>
                  </a:ext>
                </a:extLst>
              </p:cNvPr>
              <p:cNvSpPr>
                <a:spLocks/>
              </p:cNvSpPr>
              <p:nvPr/>
            </p:nvSpPr>
            <p:spPr bwMode="auto">
              <a:xfrm>
                <a:off x="1525588" y="3167063"/>
                <a:ext cx="358775" cy="615950"/>
              </a:xfrm>
              <a:custGeom>
                <a:avLst/>
                <a:gdLst>
                  <a:gd name="T0" fmla="*/ 170 w 491"/>
                  <a:gd name="T1" fmla="*/ 0 h 845"/>
                  <a:gd name="T2" fmla="*/ 208 w 491"/>
                  <a:gd name="T3" fmla="*/ 21 h 845"/>
                  <a:gd name="T4" fmla="*/ 211 w 491"/>
                  <a:gd name="T5" fmla="*/ 137 h 845"/>
                  <a:gd name="T6" fmla="*/ 232 w 491"/>
                  <a:gd name="T7" fmla="*/ 154 h 845"/>
                  <a:gd name="T8" fmla="*/ 218 w 491"/>
                  <a:gd name="T9" fmla="*/ 102 h 845"/>
                  <a:gd name="T10" fmla="*/ 268 w 491"/>
                  <a:gd name="T11" fmla="*/ 44 h 845"/>
                  <a:gd name="T12" fmla="*/ 314 w 491"/>
                  <a:gd name="T13" fmla="*/ 41 h 845"/>
                  <a:gd name="T14" fmla="*/ 334 w 491"/>
                  <a:gd name="T15" fmla="*/ 104 h 845"/>
                  <a:gd name="T16" fmla="*/ 451 w 491"/>
                  <a:gd name="T17" fmla="*/ 179 h 845"/>
                  <a:gd name="T18" fmla="*/ 485 w 491"/>
                  <a:gd name="T19" fmla="*/ 250 h 845"/>
                  <a:gd name="T20" fmla="*/ 473 w 491"/>
                  <a:gd name="T21" fmla="*/ 301 h 845"/>
                  <a:gd name="T22" fmla="*/ 291 w 491"/>
                  <a:gd name="T23" fmla="*/ 186 h 845"/>
                  <a:gd name="T24" fmla="*/ 357 w 491"/>
                  <a:gd name="T25" fmla="*/ 305 h 845"/>
                  <a:gd name="T26" fmla="*/ 351 w 491"/>
                  <a:gd name="T27" fmla="*/ 323 h 845"/>
                  <a:gd name="T28" fmla="*/ 297 w 491"/>
                  <a:gd name="T29" fmla="*/ 341 h 845"/>
                  <a:gd name="T30" fmla="*/ 287 w 491"/>
                  <a:gd name="T31" fmla="*/ 315 h 845"/>
                  <a:gd name="T32" fmla="*/ 196 w 491"/>
                  <a:gd name="T33" fmla="*/ 249 h 845"/>
                  <a:gd name="T34" fmla="*/ 214 w 491"/>
                  <a:gd name="T35" fmla="*/ 341 h 845"/>
                  <a:gd name="T36" fmla="*/ 222 w 491"/>
                  <a:gd name="T37" fmla="*/ 393 h 845"/>
                  <a:gd name="T38" fmla="*/ 301 w 491"/>
                  <a:gd name="T39" fmla="*/ 493 h 845"/>
                  <a:gd name="T40" fmla="*/ 314 w 491"/>
                  <a:gd name="T41" fmla="*/ 549 h 845"/>
                  <a:gd name="T42" fmla="*/ 285 w 491"/>
                  <a:gd name="T43" fmla="*/ 557 h 845"/>
                  <a:gd name="T44" fmla="*/ 227 w 491"/>
                  <a:gd name="T45" fmla="*/ 487 h 845"/>
                  <a:gd name="T46" fmla="*/ 220 w 491"/>
                  <a:gd name="T47" fmla="*/ 564 h 845"/>
                  <a:gd name="T48" fmla="*/ 166 w 491"/>
                  <a:gd name="T49" fmla="*/ 601 h 845"/>
                  <a:gd name="T50" fmla="*/ 309 w 491"/>
                  <a:gd name="T51" fmla="*/ 785 h 845"/>
                  <a:gd name="T52" fmla="*/ 315 w 491"/>
                  <a:gd name="T53" fmla="*/ 820 h 845"/>
                  <a:gd name="T54" fmla="*/ 197 w 491"/>
                  <a:gd name="T55" fmla="*/ 789 h 845"/>
                  <a:gd name="T56" fmla="*/ 129 w 491"/>
                  <a:gd name="T57" fmla="*/ 610 h 845"/>
                  <a:gd name="T58" fmla="*/ 107 w 491"/>
                  <a:gd name="T59" fmla="*/ 546 h 845"/>
                  <a:gd name="T60" fmla="*/ 147 w 491"/>
                  <a:gd name="T61" fmla="*/ 567 h 845"/>
                  <a:gd name="T62" fmla="*/ 159 w 491"/>
                  <a:gd name="T63" fmla="*/ 541 h 845"/>
                  <a:gd name="T64" fmla="*/ 148 w 491"/>
                  <a:gd name="T65" fmla="*/ 423 h 845"/>
                  <a:gd name="T66" fmla="*/ 119 w 491"/>
                  <a:gd name="T67" fmla="*/ 399 h 845"/>
                  <a:gd name="T68" fmla="*/ 88 w 491"/>
                  <a:gd name="T69" fmla="*/ 456 h 845"/>
                  <a:gd name="T70" fmla="*/ 67 w 491"/>
                  <a:gd name="T71" fmla="*/ 450 h 845"/>
                  <a:gd name="T72" fmla="*/ 60 w 491"/>
                  <a:gd name="T73" fmla="*/ 358 h 845"/>
                  <a:gd name="T74" fmla="*/ 5 w 491"/>
                  <a:gd name="T75" fmla="*/ 304 h 845"/>
                  <a:gd name="T76" fmla="*/ 12 w 491"/>
                  <a:gd name="T77" fmla="*/ 281 h 845"/>
                  <a:gd name="T78" fmla="*/ 78 w 491"/>
                  <a:gd name="T79" fmla="*/ 270 h 845"/>
                  <a:gd name="T80" fmla="*/ 106 w 491"/>
                  <a:gd name="T81" fmla="*/ 258 h 845"/>
                  <a:gd name="T82" fmla="*/ 131 w 491"/>
                  <a:gd name="T83" fmla="*/ 303 h 845"/>
                  <a:gd name="T84" fmla="*/ 155 w 491"/>
                  <a:gd name="T85" fmla="*/ 324 h 845"/>
                  <a:gd name="T86" fmla="*/ 160 w 491"/>
                  <a:gd name="T87" fmla="*/ 305 h 845"/>
                  <a:gd name="T88" fmla="*/ 158 w 491"/>
                  <a:gd name="T89" fmla="*/ 221 h 845"/>
                  <a:gd name="T90" fmla="*/ 87 w 491"/>
                  <a:gd name="T91" fmla="*/ 137 h 845"/>
                  <a:gd name="T92" fmla="*/ 154 w 491"/>
                  <a:gd name="T93" fmla="*/ 74 h 845"/>
                  <a:gd name="T94" fmla="*/ 162 w 491"/>
                  <a:gd name="T95" fmla="*/ 25 h 845"/>
                  <a:gd name="T96" fmla="*/ 170 w 491"/>
                  <a:gd name="T9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1" h="845">
                    <a:moveTo>
                      <a:pt x="170" y="0"/>
                    </a:moveTo>
                    <a:cubicBezTo>
                      <a:pt x="184" y="4"/>
                      <a:pt x="203" y="5"/>
                      <a:pt x="208" y="21"/>
                    </a:cubicBezTo>
                    <a:cubicBezTo>
                      <a:pt x="219" y="59"/>
                      <a:pt x="200" y="99"/>
                      <a:pt x="211" y="137"/>
                    </a:cubicBezTo>
                    <a:cubicBezTo>
                      <a:pt x="213" y="147"/>
                      <a:pt x="223" y="151"/>
                      <a:pt x="232" y="154"/>
                    </a:cubicBezTo>
                    <a:cubicBezTo>
                      <a:pt x="240" y="134"/>
                      <a:pt x="225" y="118"/>
                      <a:pt x="218" y="102"/>
                    </a:cubicBezTo>
                    <a:cubicBezTo>
                      <a:pt x="224" y="76"/>
                      <a:pt x="246" y="58"/>
                      <a:pt x="268" y="44"/>
                    </a:cubicBezTo>
                    <a:cubicBezTo>
                      <a:pt x="281" y="34"/>
                      <a:pt x="300" y="30"/>
                      <a:pt x="314" y="41"/>
                    </a:cubicBezTo>
                    <a:cubicBezTo>
                      <a:pt x="330" y="58"/>
                      <a:pt x="315" y="88"/>
                      <a:pt x="334" y="104"/>
                    </a:cubicBezTo>
                    <a:cubicBezTo>
                      <a:pt x="372" y="130"/>
                      <a:pt x="412" y="154"/>
                      <a:pt x="451" y="179"/>
                    </a:cubicBezTo>
                    <a:cubicBezTo>
                      <a:pt x="475" y="194"/>
                      <a:pt x="480" y="224"/>
                      <a:pt x="485" y="250"/>
                    </a:cubicBezTo>
                    <a:cubicBezTo>
                      <a:pt x="487" y="267"/>
                      <a:pt x="491" y="290"/>
                      <a:pt x="473" y="301"/>
                    </a:cubicBezTo>
                    <a:cubicBezTo>
                      <a:pt x="412" y="263"/>
                      <a:pt x="354" y="220"/>
                      <a:pt x="291" y="186"/>
                    </a:cubicBezTo>
                    <a:cubicBezTo>
                      <a:pt x="322" y="220"/>
                      <a:pt x="348" y="260"/>
                      <a:pt x="357" y="305"/>
                    </a:cubicBezTo>
                    <a:cubicBezTo>
                      <a:pt x="360" y="312"/>
                      <a:pt x="355" y="318"/>
                      <a:pt x="351" y="323"/>
                    </a:cubicBezTo>
                    <a:cubicBezTo>
                      <a:pt x="338" y="338"/>
                      <a:pt x="317" y="346"/>
                      <a:pt x="297" y="341"/>
                    </a:cubicBezTo>
                    <a:cubicBezTo>
                      <a:pt x="290" y="335"/>
                      <a:pt x="294" y="322"/>
                      <a:pt x="287" y="315"/>
                    </a:cubicBezTo>
                    <a:cubicBezTo>
                      <a:pt x="262" y="286"/>
                      <a:pt x="227" y="269"/>
                      <a:pt x="196" y="249"/>
                    </a:cubicBezTo>
                    <a:cubicBezTo>
                      <a:pt x="192" y="281"/>
                      <a:pt x="205" y="311"/>
                      <a:pt x="214" y="341"/>
                    </a:cubicBezTo>
                    <a:cubicBezTo>
                      <a:pt x="219" y="358"/>
                      <a:pt x="218" y="376"/>
                      <a:pt x="222" y="393"/>
                    </a:cubicBezTo>
                    <a:cubicBezTo>
                      <a:pt x="248" y="427"/>
                      <a:pt x="285" y="452"/>
                      <a:pt x="301" y="493"/>
                    </a:cubicBezTo>
                    <a:cubicBezTo>
                      <a:pt x="307" y="511"/>
                      <a:pt x="317" y="529"/>
                      <a:pt x="314" y="549"/>
                    </a:cubicBezTo>
                    <a:cubicBezTo>
                      <a:pt x="312" y="562"/>
                      <a:pt x="293" y="570"/>
                      <a:pt x="285" y="557"/>
                    </a:cubicBezTo>
                    <a:cubicBezTo>
                      <a:pt x="271" y="530"/>
                      <a:pt x="253" y="504"/>
                      <a:pt x="227" y="487"/>
                    </a:cubicBezTo>
                    <a:cubicBezTo>
                      <a:pt x="222" y="512"/>
                      <a:pt x="230" y="539"/>
                      <a:pt x="220" y="564"/>
                    </a:cubicBezTo>
                    <a:cubicBezTo>
                      <a:pt x="210" y="586"/>
                      <a:pt x="185" y="591"/>
                      <a:pt x="166" y="601"/>
                    </a:cubicBezTo>
                    <a:cubicBezTo>
                      <a:pt x="218" y="659"/>
                      <a:pt x="258" y="727"/>
                      <a:pt x="309" y="785"/>
                    </a:cubicBezTo>
                    <a:cubicBezTo>
                      <a:pt x="319" y="794"/>
                      <a:pt x="317" y="808"/>
                      <a:pt x="315" y="820"/>
                    </a:cubicBezTo>
                    <a:cubicBezTo>
                      <a:pt x="277" y="845"/>
                      <a:pt x="215" y="832"/>
                      <a:pt x="197" y="789"/>
                    </a:cubicBezTo>
                    <a:cubicBezTo>
                      <a:pt x="178" y="727"/>
                      <a:pt x="151" y="669"/>
                      <a:pt x="129" y="610"/>
                    </a:cubicBezTo>
                    <a:cubicBezTo>
                      <a:pt x="122" y="588"/>
                      <a:pt x="102" y="570"/>
                      <a:pt x="107" y="546"/>
                    </a:cubicBezTo>
                    <a:cubicBezTo>
                      <a:pt x="124" y="546"/>
                      <a:pt x="136" y="557"/>
                      <a:pt x="147" y="567"/>
                    </a:cubicBezTo>
                    <a:cubicBezTo>
                      <a:pt x="153" y="559"/>
                      <a:pt x="160" y="551"/>
                      <a:pt x="159" y="541"/>
                    </a:cubicBezTo>
                    <a:cubicBezTo>
                      <a:pt x="157" y="502"/>
                      <a:pt x="155" y="462"/>
                      <a:pt x="148" y="423"/>
                    </a:cubicBezTo>
                    <a:cubicBezTo>
                      <a:pt x="138" y="415"/>
                      <a:pt x="129" y="407"/>
                      <a:pt x="119" y="399"/>
                    </a:cubicBezTo>
                    <a:cubicBezTo>
                      <a:pt x="111" y="419"/>
                      <a:pt x="105" y="442"/>
                      <a:pt x="88" y="456"/>
                    </a:cubicBezTo>
                    <a:cubicBezTo>
                      <a:pt x="80" y="462"/>
                      <a:pt x="73" y="455"/>
                      <a:pt x="67" y="450"/>
                    </a:cubicBezTo>
                    <a:cubicBezTo>
                      <a:pt x="72" y="420"/>
                      <a:pt x="74" y="386"/>
                      <a:pt x="60" y="358"/>
                    </a:cubicBezTo>
                    <a:cubicBezTo>
                      <a:pt x="45" y="337"/>
                      <a:pt x="18" y="327"/>
                      <a:pt x="5" y="304"/>
                    </a:cubicBezTo>
                    <a:cubicBezTo>
                      <a:pt x="0" y="296"/>
                      <a:pt x="7" y="286"/>
                      <a:pt x="12" y="281"/>
                    </a:cubicBezTo>
                    <a:cubicBezTo>
                      <a:pt x="30" y="265"/>
                      <a:pt x="56" y="265"/>
                      <a:pt x="78" y="270"/>
                    </a:cubicBezTo>
                    <a:cubicBezTo>
                      <a:pt x="89" y="274"/>
                      <a:pt x="97" y="263"/>
                      <a:pt x="106" y="258"/>
                    </a:cubicBezTo>
                    <a:cubicBezTo>
                      <a:pt x="118" y="270"/>
                      <a:pt x="124" y="287"/>
                      <a:pt x="131" y="303"/>
                    </a:cubicBezTo>
                    <a:cubicBezTo>
                      <a:pt x="135" y="314"/>
                      <a:pt x="146" y="318"/>
                      <a:pt x="155" y="324"/>
                    </a:cubicBezTo>
                    <a:cubicBezTo>
                      <a:pt x="158" y="318"/>
                      <a:pt x="161" y="312"/>
                      <a:pt x="160" y="305"/>
                    </a:cubicBezTo>
                    <a:cubicBezTo>
                      <a:pt x="158" y="277"/>
                      <a:pt x="157" y="249"/>
                      <a:pt x="158" y="221"/>
                    </a:cubicBezTo>
                    <a:cubicBezTo>
                      <a:pt x="131" y="196"/>
                      <a:pt x="103" y="171"/>
                      <a:pt x="87" y="137"/>
                    </a:cubicBezTo>
                    <a:cubicBezTo>
                      <a:pt x="88" y="102"/>
                      <a:pt x="126" y="85"/>
                      <a:pt x="154" y="74"/>
                    </a:cubicBezTo>
                    <a:cubicBezTo>
                      <a:pt x="161" y="59"/>
                      <a:pt x="162" y="42"/>
                      <a:pt x="162" y="25"/>
                    </a:cubicBezTo>
                    <a:cubicBezTo>
                      <a:pt x="160" y="16"/>
                      <a:pt x="166" y="8"/>
                      <a:pt x="1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86">
                <a:extLst>
                  <a:ext uri="{FF2B5EF4-FFF2-40B4-BE49-F238E27FC236}">
                    <a16:creationId xmlns:a16="http://schemas.microsoft.com/office/drawing/2014/main" id="{EB83B34E-2EA4-4089-A3CB-AC49057A7FDE}"/>
                  </a:ext>
                </a:extLst>
              </p:cNvPr>
              <p:cNvSpPr>
                <a:spLocks noEditPoints="1"/>
              </p:cNvSpPr>
              <p:nvPr/>
            </p:nvSpPr>
            <p:spPr bwMode="auto">
              <a:xfrm>
                <a:off x="3219450" y="3317875"/>
                <a:ext cx="500063" cy="388938"/>
              </a:xfrm>
              <a:custGeom>
                <a:avLst/>
                <a:gdLst>
                  <a:gd name="T0" fmla="*/ 351 w 686"/>
                  <a:gd name="T1" fmla="*/ 0 h 534"/>
                  <a:gd name="T2" fmla="*/ 378 w 686"/>
                  <a:gd name="T3" fmla="*/ 102 h 534"/>
                  <a:gd name="T4" fmla="*/ 384 w 686"/>
                  <a:gd name="T5" fmla="*/ 179 h 534"/>
                  <a:gd name="T6" fmla="*/ 421 w 686"/>
                  <a:gd name="T7" fmla="*/ 143 h 534"/>
                  <a:gd name="T8" fmla="*/ 445 w 686"/>
                  <a:gd name="T9" fmla="*/ 135 h 534"/>
                  <a:gd name="T10" fmla="*/ 478 w 686"/>
                  <a:gd name="T11" fmla="*/ 74 h 534"/>
                  <a:gd name="T12" fmla="*/ 651 w 686"/>
                  <a:gd name="T13" fmla="*/ 106 h 534"/>
                  <a:gd name="T14" fmla="*/ 657 w 686"/>
                  <a:gd name="T15" fmla="*/ 180 h 534"/>
                  <a:gd name="T16" fmla="*/ 667 w 686"/>
                  <a:gd name="T17" fmla="*/ 218 h 534"/>
                  <a:gd name="T18" fmla="*/ 671 w 686"/>
                  <a:gd name="T19" fmla="*/ 286 h 534"/>
                  <a:gd name="T20" fmla="*/ 512 w 686"/>
                  <a:gd name="T21" fmla="*/ 352 h 534"/>
                  <a:gd name="T22" fmla="*/ 480 w 686"/>
                  <a:gd name="T23" fmla="*/ 411 h 534"/>
                  <a:gd name="T24" fmla="*/ 405 w 686"/>
                  <a:gd name="T25" fmla="*/ 384 h 534"/>
                  <a:gd name="T26" fmla="*/ 295 w 686"/>
                  <a:gd name="T27" fmla="*/ 371 h 534"/>
                  <a:gd name="T28" fmla="*/ 291 w 686"/>
                  <a:gd name="T29" fmla="*/ 456 h 534"/>
                  <a:gd name="T30" fmla="*/ 182 w 686"/>
                  <a:gd name="T31" fmla="*/ 501 h 534"/>
                  <a:gd name="T32" fmla="*/ 26 w 686"/>
                  <a:gd name="T33" fmla="*/ 411 h 534"/>
                  <a:gd name="T34" fmla="*/ 111 w 686"/>
                  <a:gd name="T35" fmla="*/ 426 h 534"/>
                  <a:gd name="T36" fmla="*/ 38 w 686"/>
                  <a:gd name="T37" fmla="*/ 343 h 534"/>
                  <a:gd name="T38" fmla="*/ 24 w 686"/>
                  <a:gd name="T39" fmla="*/ 219 h 534"/>
                  <a:gd name="T40" fmla="*/ 76 w 686"/>
                  <a:gd name="T41" fmla="*/ 261 h 534"/>
                  <a:gd name="T42" fmla="*/ 243 w 686"/>
                  <a:gd name="T43" fmla="*/ 325 h 534"/>
                  <a:gd name="T44" fmla="*/ 382 w 686"/>
                  <a:gd name="T45" fmla="*/ 346 h 534"/>
                  <a:gd name="T46" fmla="*/ 219 w 686"/>
                  <a:gd name="T47" fmla="*/ 292 h 534"/>
                  <a:gd name="T48" fmla="*/ 130 w 686"/>
                  <a:gd name="T49" fmla="*/ 206 h 534"/>
                  <a:gd name="T50" fmla="*/ 239 w 686"/>
                  <a:gd name="T51" fmla="*/ 226 h 534"/>
                  <a:gd name="T52" fmla="*/ 406 w 686"/>
                  <a:gd name="T53" fmla="*/ 234 h 534"/>
                  <a:gd name="T54" fmla="*/ 330 w 686"/>
                  <a:gd name="T55" fmla="*/ 194 h 534"/>
                  <a:gd name="T56" fmla="*/ 287 w 686"/>
                  <a:gd name="T57" fmla="*/ 118 h 534"/>
                  <a:gd name="T58" fmla="*/ 491 w 686"/>
                  <a:gd name="T59" fmla="*/ 225 h 534"/>
                  <a:gd name="T60" fmla="*/ 500 w 686"/>
                  <a:gd name="T61" fmla="*/ 236 h 534"/>
                  <a:gd name="T62" fmla="*/ 493 w 686"/>
                  <a:gd name="T63" fmla="*/ 280 h 534"/>
                  <a:gd name="T64" fmla="*/ 526 w 686"/>
                  <a:gd name="T65" fmla="*/ 21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6" h="534">
                    <a:moveTo>
                      <a:pt x="319" y="46"/>
                    </a:moveTo>
                    <a:cubicBezTo>
                      <a:pt x="324" y="27"/>
                      <a:pt x="332" y="7"/>
                      <a:pt x="351" y="0"/>
                    </a:cubicBezTo>
                    <a:cubicBezTo>
                      <a:pt x="362" y="3"/>
                      <a:pt x="380" y="6"/>
                      <a:pt x="378" y="22"/>
                    </a:cubicBezTo>
                    <a:cubicBezTo>
                      <a:pt x="375" y="48"/>
                      <a:pt x="382" y="75"/>
                      <a:pt x="378" y="102"/>
                    </a:cubicBezTo>
                    <a:cubicBezTo>
                      <a:pt x="373" y="132"/>
                      <a:pt x="363" y="163"/>
                      <a:pt x="342" y="185"/>
                    </a:cubicBezTo>
                    <a:cubicBezTo>
                      <a:pt x="356" y="186"/>
                      <a:pt x="373" y="191"/>
                      <a:pt x="384" y="179"/>
                    </a:cubicBezTo>
                    <a:cubicBezTo>
                      <a:pt x="393" y="172"/>
                      <a:pt x="385" y="159"/>
                      <a:pt x="391" y="151"/>
                    </a:cubicBezTo>
                    <a:cubicBezTo>
                      <a:pt x="398" y="142"/>
                      <a:pt x="411" y="141"/>
                      <a:pt x="421" y="143"/>
                    </a:cubicBezTo>
                    <a:cubicBezTo>
                      <a:pt x="430" y="149"/>
                      <a:pt x="437" y="158"/>
                      <a:pt x="447" y="163"/>
                    </a:cubicBezTo>
                    <a:cubicBezTo>
                      <a:pt x="447" y="154"/>
                      <a:pt x="443" y="145"/>
                      <a:pt x="445" y="135"/>
                    </a:cubicBezTo>
                    <a:cubicBezTo>
                      <a:pt x="449" y="132"/>
                      <a:pt x="454" y="129"/>
                      <a:pt x="459" y="126"/>
                    </a:cubicBezTo>
                    <a:cubicBezTo>
                      <a:pt x="451" y="106"/>
                      <a:pt x="458" y="83"/>
                      <a:pt x="478" y="74"/>
                    </a:cubicBezTo>
                    <a:cubicBezTo>
                      <a:pt x="507" y="91"/>
                      <a:pt x="537" y="109"/>
                      <a:pt x="568" y="124"/>
                    </a:cubicBezTo>
                    <a:cubicBezTo>
                      <a:pt x="596" y="119"/>
                      <a:pt x="622" y="107"/>
                      <a:pt x="651" y="106"/>
                    </a:cubicBezTo>
                    <a:cubicBezTo>
                      <a:pt x="664" y="105"/>
                      <a:pt x="680" y="110"/>
                      <a:pt x="686" y="123"/>
                    </a:cubicBezTo>
                    <a:cubicBezTo>
                      <a:pt x="685" y="145"/>
                      <a:pt x="673" y="166"/>
                      <a:pt x="657" y="180"/>
                    </a:cubicBezTo>
                    <a:cubicBezTo>
                      <a:pt x="646" y="187"/>
                      <a:pt x="633" y="189"/>
                      <a:pt x="621" y="195"/>
                    </a:cubicBezTo>
                    <a:cubicBezTo>
                      <a:pt x="633" y="210"/>
                      <a:pt x="654" y="207"/>
                      <a:pt x="667" y="218"/>
                    </a:cubicBezTo>
                    <a:cubicBezTo>
                      <a:pt x="674" y="229"/>
                      <a:pt x="666" y="242"/>
                      <a:pt x="665" y="253"/>
                    </a:cubicBezTo>
                    <a:cubicBezTo>
                      <a:pt x="666" y="264"/>
                      <a:pt x="673" y="274"/>
                      <a:pt x="671" y="286"/>
                    </a:cubicBezTo>
                    <a:cubicBezTo>
                      <a:pt x="666" y="296"/>
                      <a:pt x="657" y="302"/>
                      <a:pt x="647" y="307"/>
                    </a:cubicBezTo>
                    <a:cubicBezTo>
                      <a:pt x="603" y="324"/>
                      <a:pt x="557" y="336"/>
                      <a:pt x="512" y="352"/>
                    </a:cubicBezTo>
                    <a:cubicBezTo>
                      <a:pt x="515" y="357"/>
                      <a:pt x="518" y="362"/>
                      <a:pt x="521" y="366"/>
                    </a:cubicBezTo>
                    <a:cubicBezTo>
                      <a:pt x="509" y="382"/>
                      <a:pt x="495" y="398"/>
                      <a:pt x="480" y="411"/>
                    </a:cubicBezTo>
                    <a:cubicBezTo>
                      <a:pt x="469" y="416"/>
                      <a:pt x="455" y="413"/>
                      <a:pt x="444" y="408"/>
                    </a:cubicBezTo>
                    <a:cubicBezTo>
                      <a:pt x="430" y="402"/>
                      <a:pt x="420" y="389"/>
                      <a:pt x="405" y="384"/>
                    </a:cubicBezTo>
                    <a:cubicBezTo>
                      <a:pt x="373" y="373"/>
                      <a:pt x="341" y="363"/>
                      <a:pt x="309" y="355"/>
                    </a:cubicBezTo>
                    <a:cubicBezTo>
                      <a:pt x="304" y="360"/>
                      <a:pt x="300" y="365"/>
                      <a:pt x="295" y="371"/>
                    </a:cubicBezTo>
                    <a:cubicBezTo>
                      <a:pt x="307" y="383"/>
                      <a:pt x="321" y="393"/>
                      <a:pt x="332" y="406"/>
                    </a:cubicBezTo>
                    <a:cubicBezTo>
                      <a:pt x="335" y="431"/>
                      <a:pt x="311" y="448"/>
                      <a:pt x="291" y="456"/>
                    </a:cubicBezTo>
                    <a:cubicBezTo>
                      <a:pt x="278" y="447"/>
                      <a:pt x="266" y="438"/>
                      <a:pt x="251" y="434"/>
                    </a:cubicBezTo>
                    <a:cubicBezTo>
                      <a:pt x="220" y="448"/>
                      <a:pt x="206" y="479"/>
                      <a:pt x="182" y="501"/>
                    </a:cubicBezTo>
                    <a:cubicBezTo>
                      <a:pt x="166" y="517"/>
                      <a:pt x="142" y="534"/>
                      <a:pt x="119" y="523"/>
                    </a:cubicBezTo>
                    <a:cubicBezTo>
                      <a:pt x="83" y="491"/>
                      <a:pt x="48" y="454"/>
                      <a:pt x="26" y="411"/>
                    </a:cubicBezTo>
                    <a:cubicBezTo>
                      <a:pt x="22" y="406"/>
                      <a:pt x="24" y="400"/>
                      <a:pt x="27" y="395"/>
                    </a:cubicBezTo>
                    <a:cubicBezTo>
                      <a:pt x="56" y="403"/>
                      <a:pt x="79" y="429"/>
                      <a:pt x="111" y="426"/>
                    </a:cubicBezTo>
                    <a:cubicBezTo>
                      <a:pt x="130" y="417"/>
                      <a:pt x="144" y="402"/>
                      <a:pt x="158" y="387"/>
                    </a:cubicBezTo>
                    <a:cubicBezTo>
                      <a:pt x="124" y="357"/>
                      <a:pt x="77" y="361"/>
                      <a:pt x="38" y="343"/>
                    </a:cubicBezTo>
                    <a:cubicBezTo>
                      <a:pt x="15" y="318"/>
                      <a:pt x="3" y="283"/>
                      <a:pt x="2" y="250"/>
                    </a:cubicBezTo>
                    <a:cubicBezTo>
                      <a:pt x="0" y="235"/>
                      <a:pt x="12" y="224"/>
                      <a:pt x="24" y="219"/>
                    </a:cubicBezTo>
                    <a:cubicBezTo>
                      <a:pt x="30" y="216"/>
                      <a:pt x="34" y="223"/>
                      <a:pt x="38" y="227"/>
                    </a:cubicBezTo>
                    <a:cubicBezTo>
                      <a:pt x="49" y="240"/>
                      <a:pt x="60" y="253"/>
                      <a:pt x="76" y="261"/>
                    </a:cubicBezTo>
                    <a:cubicBezTo>
                      <a:pt x="116" y="285"/>
                      <a:pt x="162" y="298"/>
                      <a:pt x="206" y="315"/>
                    </a:cubicBezTo>
                    <a:cubicBezTo>
                      <a:pt x="218" y="320"/>
                      <a:pt x="231" y="322"/>
                      <a:pt x="243" y="325"/>
                    </a:cubicBezTo>
                    <a:cubicBezTo>
                      <a:pt x="261" y="315"/>
                      <a:pt x="283" y="308"/>
                      <a:pt x="301" y="320"/>
                    </a:cubicBezTo>
                    <a:cubicBezTo>
                      <a:pt x="325" y="336"/>
                      <a:pt x="354" y="339"/>
                      <a:pt x="382" y="346"/>
                    </a:cubicBezTo>
                    <a:cubicBezTo>
                      <a:pt x="385" y="345"/>
                      <a:pt x="390" y="342"/>
                      <a:pt x="393" y="340"/>
                    </a:cubicBezTo>
                    <a:cubicBezTo>
                      <a:pt x="343" y="303"/>
                      <a:pt x="278" y="301"/>
                      <a:pt x="219" y="292"/>
                    </a:cubicBezTo>
                    <a:cubicBezTo>
                      <a:pt x="194" y="289"/>
                      <a:pt x="178" y="266"/>
                      <a:pt x="168" y="245"/>
                    </a:cubicBezTo>
                    <a:cubicBezTo>
                      <a:pt x="156" y="231"/>
                      <a:pt x="137" y="224"/>
                      <a:pt x="130" y="206"/>
                    </a:cubicBezTo>
                    <a:cubicBezTo>
                      <a:pt x="133" y="201"/>
                      <a:pt x="141" y="202"/>
                      <a:pt x="146" y="203"/>
                    </a:cubicBezTo>
                    <a:cubicBezTo>
                      <a:pt x="177" y="212"/>
                      <a:pt x="208" y="220"/>
                      <a:pt x="239" y="226"/>
                    </a:cubicBezTo>
                    <a:cubicBezTo>
                      <a:pt x="286" y="238"/>
                      <a:pt x="332" y="252"/>
                      <a:pt x="379" y="264"/>
                    </a:cubicBezTo>
                    <a:cubicBezTo>
                      <a:pt x="383" y="250"/>
                      <a:pt x="394" y="241"/>
                      <a:pt x="406" y="234"/>
                    </a:cubicBezTo>
                    <a:cubicBezTo>
                      <a:pt x="385" y="231"/>
                      <a:pt x="363" y="229"/>
                      <a:pt x="343" y="221"/>
                    </a:cubicBezTo>
                    <a:cubicBezTo>
                      <a:pt x="332" y="217"/>
                      <a:pt x="331" y="204"/>
                      <a:pt x="330" y="194"/>
                    </a:cubicBezTo>
                    <a:cubicBezTo>
                      <a:pt x="308" y="207"/>
                      <a:pt x="279" y="206"/>
                      <a:pt x="258" y="190"/>
                    </a:cubicBezTo>
                    <a:cubicBezTo>
                      <a:pt x="254" y="162"/>
                      <a:pt x="272" y="139"/>
                      <a:pt x="287" y="118"/>
                    </a:cubicBezTo>
                    <a:cubicBezTo>
                      <a:pt x="301" y="95"/>
                      <a:pt x="313" y="72"/>
                      <a:pt x="319" y="46"/>
                    </a:cubicBezTo>
                    <a:close/>
                    <a:moveTo>
                      <a:pt x="491" y="225"/>
                    </a:moveTo>
                    <a:cubicBezTo>
                      <a:pt x="486" y="227"/>
                      <a:pt x="477" y="231"/>
                      <a:pt x="484" y="237"/>
                    </a:cubicBezTo>
                    <a:cubicBezTo>
                      <a:pt x="489" y="237"/>
                      <a:pt x="495" y="237"/>
                      <a:pt x="500" y="236"/>
                    </a:cubicBezTo>
                    <a:cubicBezTo>
                      <a:pt x="506" y="242"/>
                      <a:pt x="516" y="249"/>
                      <a:pt x="511" y="258"/>
                    </a:cubicBezTo>
                    <a:cubicBezTo>
                      <a:pt x="505" y="266"/>
                      <a:pt x="498" y="272"/>
                      <a:pt x="493" y="280"/>
                    </a:cubicBezTo>
                    <a:cubicBezTo>
                      <a:pt x="515" y="281"/>
                      <a:pt x="538" y="275"/>
                      <a:pt x="554" y="259"/>
                    </a:cubicBezTo>
                    <a:cubicBezTo>
                      <a:pt x="550" y="240"/>
                      <a:pt x="539" y="225"/>
                      <a:pt x="526" y="213"/>
                    </a:cubicBezTo>
                    <a:cubicBezTo>
                      <a:pt x="514" y="217"/>
                      <a:pt x="502" y="220"/>
                      <a:pt x="49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87">
                <a:extLst>
                  <a:ext uri="{FF2B5EF4-FFF2-40B4-BE49-F238E27FC236}">
                    <a16:creationId xmlns:a16="http://schemas.microsoft.com/office/drawing/2014/main" id="{D8DE6FF2-D062-4374-AFA3-AA4280E357A3}"/>
                  </a:ext>
                </a:extLst>
              </p:cNvPr>
              <p:cNvSpPr>
                <a:spLocks/>
              </p:cNvSpPr>
              <p:nvPr/>
            </p:nvSpPr>
            <p:spPr bwMode="auto">
              <a:xfrm>
                <a:off x="3338513" y="3371850"/>
                <a:ext cx="65088" cy="76200"/>
              </a:xfrm>
              <a:custGeom>
                <a:avLst/>
                <a:gdLst>
                  <a:gd name="T0" fmla="*/ 8 w 90"/>
                  <a:gd name="T1" fmla="*/ 52 h 104"/>
                  <a:gd name="T2" fmla="*/ 61 w 90"/>
                  <a:gd name="T3" fmla="*/ 0 h 104"/>
                  <a:gd name="T4" fmla="*/ 85 w 90"/>
                  <a:gd name="T5" fmla="*/ 26 h 104"/>
                  <a:gd name="T6" fmla="*/ 61 w 90"/>
                  <a:gd name="T7" fmla="*/ 93 h 104"/>
                  <a:gd name="T8" fmla="*/ 33 w 90"/>
                  <a:gd name="T9" fmla="*/ 103 h 104"/>
                  <a:gd name="T10" fmla="*/ 7 w 90"/>
                  <a:gd name="T11" fmla="*/ 90 h 104"/>
                  <a:gd name="T12" fmla="*/ 8 w 9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90" h="104">
                    <a:moveTo>
                      <a:pt x="8" y="52"/>
                    </a:moveTo>
                    <a:cubicBezTo>
                      <a:pt x="20" y="30"/>
                      <a:pt x="41" y="14"/>
                      <a:pt x="61" y="0"/>
                    </a:cubicBezTo>
                    <a:cubicBezTo>
                      <a:pt x="72" y="5"/>
                      <a:pt x="82" y="13"/>
                      <a:pt x="85" y="26"/>
                    </a:cubicBezTo>
                    <a:cubicBezTo>
                      <a:pt x="90" y="50"/>
                      <a:pt x="84" y="80"/>
                      <a:pt x="61" y="93"/>
                    </a:cubicBezTo>
                    <a:cubicBezTo>
                      <a:pt x="52" y="98"/>
                      <a:pt x="43" y="104"/>
                      <a:pt x="33" y="103"/>
                    </a:cubicBezTo>
                    <a:cubicBezTo>
                      <a:pt x="24" y="101"/>
                      <a:pt x="15" y="96"/>
                      <a:pt x="7" y="90"/>
                    </a:cubicBezTo>
                    <a:cubicBezTo>
                      <a:pt x="0" y="79"/>
                      <a:pt x="2" y="64"/>
                      <a:pt x="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88">
                <a:extLst>
                  <a:ext uri="{FF2B5EF4-FFF2-40B4-BE49-F238E27FC236}">
                    <a16:creationId xmlns:a16="http://schemas.microsoft.com/office/drawing/2014/main" id="{4F5008CA-D609-41CF-A406-10D178E13E46}"/>
                  </a:ext>
                </a:extLst>
              </p:cNvPr>
              <p:cNvSpPr>
                <a:spLocks/>
              </p:cNvSpPr>
              <p:nvPr/>
            </p:nvSpPr>
            <p:spPr bwMode="auto">
              <a:xfrm>
                <a:off x="1403350" y="3440113"/>
                <a:ext cx="96838" cy="84138"/>
              </a:xfrm>
              <a:custGeom>
                <a:avLst/>
                <a:gdLst>
                  <a:gd name="T0" fmla="*/ 34 w 133"/>
                  <a:gd name="T1" fmla="*/ 17 h 116"/>
                  <a:gd name="T2" fmla="*/ 108 w 133"/>
                  <a:gd name="T3" fmla="*/ 6 h 116"/>
                  <a:gd name="T4" fmla="*/ 131 w 133"/>
                  <a:gd name="T5" fmla="*/ 48 h 116"/>
                  <a:gd name="T6" fmla="*/ 118 w 133"/>
                  <a:gd name="T7" fmla="*/ 105 h 116"/>
                  <a:gd name="T8" fmla="*/ 106 w 133"/>
                  <a:gd name="T9" fmla="*/ 116 h 116"/>
                  <a:gd name="T10" fmla="*/ 82 w 133"/>
                  <a:gd name="T11" fmla="*/ 94 h 116"/>
                  <a:gd name="T12" fmla="*/ 8 w 133"/>
                  <a:gd name="T13" fmla="*/ 54 h 116"/>
                  <a:gd name="T14" fmla="*/ 1 w 133"/>
                  <a:gd name="T15" fmla="*/ 15 h 116"/>
                  <a:gd name="T16" fmla="*/ 34 w 133"/>
                  <a:gd name="T17"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16">
                    <a:moveTo>
                      <a:pt x="34" y="17"/>
                    </a:moveTo>
                    <a:cubicBezTo>
                      <a:pt x="59" y="14"/>
                      <a:pt x="83" y="0"/>
                      <a:pt x="108" y="6"/>
                    </a:cubicBezTo>
                    <a:cubicBezTo>
                      <a:pt x="125" y="11"/>
                      <a:pt x="133" y="31"/>
                      <a:pt x="131" y="48"/>
                    </a:cubicBezTo>
                    <a:cubicBezTo>
                      <a:pt x="128" y="67"/>
                      <a:pt x="123" y="86"/>
                      <a:pt x="118" y="105"/>
                    </a:cubicBezTo>
                    <a:cubicBezTo>
                      <a:pt x="118" y="112"/>
                      <a:pt x="110" y="113"/>
                      <a:pt x="106" y="116"/>
                    </a:cubicBezTo>
                    <a:cubicBezTo>
                      <a:pt x="99" y="108"/>
                      <a:pt x="94" y="94"/>
                      <a:pt x="82" y="94"/>
                    </a:cubicBezTo>
                    <a:cubicBezTo>
                      <a:pt x="53" y="93"/>
                      <a:pt x="23" y="80"/>
                      <a:pt x="8" y="54"/>
                    </a:cubicBezTo>
                    <a:cubicBezTo>
                      <a:pt x="0" y="43"/>
                      <a:pt x="0" y="28"/>
                      <a:pt x="1" y="15"/>
                    </a:cubicBezTo>
                    <a:cubicBezTo>
                      <a:pt x="12" y="11"/>
                      <a:pt x="23" y="15"/>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89">
                <a:extLst>
                  <a:ext uri="{FF2B5EF4-FFF2-40B4-BE49-F238E27FC236}">
                    <a16:creationId xmlns:a16="http://schemas.microsoft.com/office/drawing/2014/main" id="{403CE008-0811-41D0-9D78-0CF29A8E2045}"/>
                  </a:ext>
                </a:extLst>
              </p:cNvPr>
              <p:cNvSpPr>
                <a:spLocks/>
              </p:cNvSpPr>
              <p:nvPr/>
            </p:nvSpPr>
            <p:spPr bwMode="auto">
              <a:xfrm>
                <a:off x="1479550" y="3521075"/>
                <a:ext cx="96838" cy="82550"/>
              </a:xfrm>
              <a:custGeom>
                <a:avLst/>
                <a:gdLst>
                  <a:gd name="T0" fmla="*/ 12 w 133"/>
                  <a:gd name="T1" fmla="*/ 18 h 113"/>
                  <a:gd name="T2" fmla="*/ 84 w 133"/>
                  <a:gd name="T3" fmla="*/ 3 h 113"/>
                  <a:gd name="T4" fmla="*/ 126 w 133"/>
                  <a:gd name="T5" fmla="*/ 32 h 113"/>
                  <a:gd name="T6" fmla="*/ 121 w 133"/>
                  <a:gd name="T7" fmla="*/ 113 h 113"/>
                  <a:gd name="T8" fmla="*/ 97 w 133"/>
                  <a:gd name="T9" fmla="*/ 95 h 113"/>
                  <a:gd name="T10" fmla="*/ 48 w 133"/>
                  <a:gd name="T11" fmla="*/ 76 h 113"/>
                  <a:gd name="T12" fmla="*/ 0 w 133"/>
                  <a:gd name="T13" fmla="*/ 31 h 113"/>
                  <a:gd name="T14" fmla="*/ 12 w 133"/>
                  <a:gd name="T15" fmla="*/ 18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13">
                    <a:moveTo>
                      <a:pt x="12" y="18"/>
                    </a:moveTo>
                    <a:cubicBezTo>
                      <a:pt x="36" y="10"/>
                      <a:pt x="60" y="6"/>
                      <a:pt x="84" y="3"/>
                    </a:cubicBezTo>
                    <a:cubicBezTo>
                      <a:pt x="103" y="0"/>
                      <a:pt x="121" y="14"/>
                      <a:pt x="126" y="32"/>
                    </a:cubicBezTo>
                    <a:cubicBezTo>
                      <a:pt x="133" y="59"/>
                      <a:pt x="126" y="86"/>
                      <a:pt x="121" y="113"/>
                    </a:cubicBezTo>
                    <a:cubicBezTo>
                      <a:pt x="112" y="109"/>
                      <a:pt x="103" y="103"/>
                      <a:pt x="97" y="95"/>
                    </a:cubicBezTo>
                    <a:cubicBezTo>
                      <a:pt x="85" y="81"/>
                      <a:pt x="64" y="83"/>
                      <a:pt x="48" y="76"/>
                    </a:cubicBezTo>
                    <a:cubicBezTo>
                      <a:pt x="26" y="69"/>
                      <a:pt x="9" y="52"/>
                      <a:pt x="0" y="31"/>
                    </a:cubicBezTo>
                    <a:cubicBezTo>
                      <a:pt x="4" y="26"/>
                      <a:pt x="6" y="19"/>
                      <a:pt x="1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90">
                <a:extLst>
                  <a:ext uri="{FF2B5EF4-FFF2-40B4-BE49-F238E27FC236}">
                    <a16:creationId xmlns:a16="http://schemas.microsoft.com/office/drawing/2014/main" id="{88104CD7-C421-4F18-95A6-14FF80CCE95C}"/>
                  </a:ext>
                </a:extLst>
              </p:cNvPr>
              <p:cNvSpPr>
                <a:spLocks/>
              </p:cNvSpPr>
              <p:nvPr/>
            </p:nvSpPr>
            <p:spPr bwMode="auto">
              <a:xfrm>
                <a:off x="1919288" y="3521075"/>
                <a:ext cx="1239838" cy="1030288"/>
              </a:xfrm>
              <a:custGeom>
                <a:avLst/>
                <a:gdLst>
                  <a:gd name="T0" fmla="*/ 821 w 1702"/>
                  <a:gd name="T1" fmla="*/ 12 h 1415"/>
                  <a:gd name="T2" fmla="*/ 974 w 1702"/>
                  <a:gd name="T3" fmla="*/ 20 h 1415"/>
                  <a:gd name="T4" fmla="*/ 1081 w 1702"/>
                  <a:gd name="T5" fmla="*/ 73 h 1415"/>
                  <a:gd name="T6" fmla="*/ 943 w 1702"/>
                  <a:gd name="T7" fmla="*/ 123 h 1415"/>
                  <a:gd name="T8" fmla="*/ 1011 w 1702"/>
                  <a:gd name="T9" fmla="*/ 287 h 1415"/>
                  <a:gd name="T10" fmla="*/ 1121 w 1702"/>
                  <a:gd name="T11" fmla="*/ 100 h 1415"/>
                  <a:gd name="T12" fmla="*/ 1245 w 1702"/>
                  <a:gd name="T13" fmla="*/ 47 h 1415"/>
                  <a:gd name="T14" fmla="*/ 1702 w 1702"/>
                  <a:gd name="T15" fmla="*/ 47 h 1415"/>
                  <a:gd name="T16" fmla="*/ 1635 w 1702"/>
                  <a:gd name="T17" fmla="*/ 139 h 1415"/>
                  <a:gd name="T18" fmla="*/ 1485 w 1702"/>
                  <a:gd name="T19" fmla="*/ 174 h 1415"/>
                  <a:gd name="T20" fmla="*/ 1400 w 1702"/>
                  <a:gd name="T21" fmla="*/ 164 h 1415"/>
                  <a:gd name="T22" fmla="*/ 1367 w 1702"/>
                  <a:gd name="T23" fmla="*/ 249 h 1415"/>
                  <a:gd name="T24" fmla="*/ 1593 w 1702"/>
                  <a:gd name="T25" fmla="*/ 249 h 1415"/>
                  <a:gd name="T26" fmla="*/ 1496 w 1702"/>
                  <a:gd name="T27" fmla="*/ 364 h 1415"/>
                  <a:gd name="T28" fmla="*/ 1311 w 1702"/>
                  <a:gd name="T29" fmla="*/ 372 h 1415"/>
                  <a:gd name="T30" fmla="*/ 1275 w 1702"/>
                  <a:gd name="T31" fmla="*/ 457 h 1415"/>
                  <a:gd name="T32" fmla="*/ 1456 w 1702"/>
                  <a:gd name="T33" fmla="*/ 463 h 1415"/>
                  <a:gd name="T34" fmla="*/ 1370 w 1702"/>
                  <a:gd name="T35" fmla="*/ 558 h 1415"/>
                  <a:gd name="T36" fmla="*/ 1219 w 1702"/>
                  <a:gd name="T37" fmla="*/ 574 h 1415"/>
                  <a:gd name="T38" fmla="*/ 1190 w 1702"/>
                  <a:gd name="T39" fmla="*/ 656 h 1415"/>
                  <a:gd name="T40" fmla="*/ 1333 w 1702"/>
                  <a:gd name="T41" fmla="*/ 656 h 1415"/>
                  <a:gd name="T42" fmla="*/ 1264 w 1702"/>
                  <a:gd name="T43" fmla="*/ 756 h 1415"/>
                  <a:gd name="T44" fmla="*/ 1135 w 1702"/>
                  <a:gd name="T45" fmla="*/ 773 h 1415"/>
                  <a:gd name="T46" fmla="*/ 1105 w 1702"/>
                  <a:gd name="T47" fmla="*/ 855 h 1415"/>
                  <a:gd name="T48" fmla="*/ 1208 w 1702"/>
                  <a:gd name="T49" fmla="*/ 855 h 1415"/>
                  <a:gd name="T50" fmla="*/ 1153 w 1702"/>
                  <a:gd name="T51" fmla="*/ 937 h 1415"/>
                  <a:gd name="T52" fmla="*/ 1053 w 1702"/>
                  <a:gd name="T53" fmla="*/ 962 h 1415"/>
                  <a:gd name="T54" fmla="*/ 1007 w 1702"/>
                  <a:gd name="T55" fmla="*/ 1029 h 1415"/>
                  <a:gd name="T56" fmla="*/ 1053 w 1702"/>
                  <a:gd name="T57" fmla="*/ 1107 h 1415"/>
                  <a:gd name="T58" fmla="*/ 863 w 1702"/>
                  <a:gd name="T59" fmla="*/ 1415 h 1415"/>
                  <a:gd name="T60" fmla="*/ 658 w 1702"/>
                  <a:gd name="T61" fmla="*/ 1102 h 1415"/>
                  <a:gd name="T62" fmla="*/ 686 w 1702"/>
                  <a:gd name="T63" fmla="*/ 976 h 1415"/>
                  <a:gd name="T64" fmla="*/ 636 w 1702"/>
                  <a:gd name="T65" fmla="*/ 956 h 1415"/>
                  <a:gd name="T66" fmla="*/ 560 w 1702"/>
                  <a:gd name="T67" fmla="*/ 926 h 1415"/>
                  <a:gd name="T68" fmla="*/ 509 w 1702"/>
                  <a:gd name="T69" fmla="*/ 853 h 1415"/>
                  <a:gd name="T70" fmla="*/ 607 w 1702"/>
                  <a:gd name="T71" fmla="*/ 853 h 1415"/>
                  <a:gd name="T72" fmla="*/ 577 w 1702"/>
                  <a:gd name="T73" fmla="*/ 771 h 1415"/>
                  <a:gd name="T74" fmla="*/ 461 w 1702"/>
                  <a:gd name="T75" fmla="*/ 753 h 1415"/>
                  <a:gd name="T76" fmla="*/ 389 w 1702"/>
                  <a:gd name="T77" fmla="*/ 662 h 1415"/>
                  <a:gd name="T78" fmla="*/ 529 w 1702"/>
                  <a:gd name="T79" fmla="*/ 657 h 1415"/>
                  <a:gd name="T80" fmla="*/ 500 w 1702"/>
                  <a:gd name="T81" fmla="*/ 586 h 1415"/>
                  <a:gd name="T82" fmla="*/ 346 w 1702"/>
                  <a:gd name="T83" fmla="*/ 564 h 1415"/>
                  <a:gd name="T84" fmla="*/ 270 w 1702"/>
                  <a:gd name="T85" fmla="*/ 469 h 1415"/>
                  <a:gd name="T86" fmla="*/ 447 w 1702"/>
                  <a:gd name="T87" fmla="*/ 462 h 1415"/>
                  <a:gd name="T88" fmla="*/ 409 w 1702"/>
                  <a:gd name="T89" fmla="*/ 378 h 1415"/>
                  <a:gd name="T90" fmla="*/ 257 w 1702"/>
                  <a:gd name="T91" fmla="*/ 373 h 1415"/>
                  <a:gd name="T92" fmla="*/ 178 w 1702"/>
                  <a:gd name="T93" fmla="*/ 336 h 1415"/>
                  <a:gd name="T94" fmla="*/ 122 w 1702"/>
                  <a:gd name="T95" fmla="*/ 255 h 1415"/>
                  <a:gd name="T96" fmla="*/ 348 w 1702"/>
                  <a:gd name="T97" fmla="*/ 254 h 1415"/>
                  <a:gd name="T98" fmla="*/ 316 w 1702"/>
                  <a:gd name="T99" fmla="*/ 173 h 1415"/>
                  <a:gd name="T100" fmla="*/ 165 w 1702"/>
                  <a:gd name="T101" fmla="*/ 171 h 1415"/>
                  <a:gd name="T102" fmla="*/ 65 w 1702"/>
                  <a:gd name="T103" fmla="*/ 137 h 1415"/>
                  <a:gd name="T104" fmla="*/ 0 w 1702"/>
                  <a:gd name="T105" fmla="*/ 58 h 1415"/>
                  <a:gd name="T106" fmla="*/ 457 w 1702"/>
                  <a:gd name="T107" fmla="*/ 47 h 1415"/>
                  <a:gd name="T108" fmla="*/ 611 w 1702"/>
                  <a:gd name="T109" fmla="*/ 115 h 1415"/>
                  <a:gd name="T110" fmla="*/ 653 w 1702"/>
                  <a:gd name="T111" fmla="*/ 189 h 1415"/>
                  <a:gd name="T112" fmla="*/ 691 w 1702"/>
                  <a:gd name="T113" fmla="*/ 272 h 1415"/>
                  <a:gd name="T114" fmla="*/ 751 w 1702"/>
                  <a:gd name="T115" fmla="*/ 67 h 1415"/>
                  <a:gd name="T116" fmla="*/ 821 w 1702"/>
                  <a:gd name="T117" fmla="*/ 12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2" h="1415">
                    <a:moveTo>
                      <a:pt x="821" y="12"/>
                    </a:moveTo>
                    <a:cubicBezTo>
                      <a:pt x="872" y="0"/>
                      <a:pt x="925" y="7"/>
                      <a:pt x="974" y="20"/>
                    </a:cubicBezTo>
                    <a:cubicBezTo>
                      <a:pt x="1013" y="31"/>
                      <a:pt x="1051" y="47"/>
                      <a:pt x="1081" y="73"/>
                    </a:cubicBezTo>
                    <a:cubicBezTo>
                      <a:pt x="1035" y="90"/>
                      <a:pt x="989" y="106"/>
                      <a:pt x="943" y="123"/>
                    </a:cubicBezTo>
                    <a:cubicBezTo>
                      <a:pt x="966" y="177"/>
                      <a:pt x="988" y="232"/>
                      <a:pt x="1011" y="287"/>
                    </a:cubicBezTo>
                    <a:cubicBezTo>
                      <a:pt x="1039" y="221"/>
                      <a:pt x="1069" y="152"/>
                      <a:pt x="1121" y="100"/>
                    </a:cubicBezTo>
                    <a:cubicBezTo>
                      <a:pt x="1153" y="68"/>
                      <a:pt x="1198" y="47"/>
                      <a:pt x="1245" y="47"/>
                    </a:cubicBezTo>
                    <a:cubicBezTo>
                      <a:pt x="1397" y="46"/>
                      <a:pt x="1549" y="47"/>
                      <a:pt x="1702" y="47"/>
                    </a:cubicBezTo>
                    <a:cubicBezTo>
                      <a:pt x="1689" y="83"/>
                      <a:pt x="1667" y="117"/>
                      <a:pt x="1635" y="139"/>
                    </a:cubicBezTo>
                    <a:cubicBezTo>
                      <a:pt x="1592" y="169"/>
                      <a:pt x="1537" y="176"/>
                      <a:pt x="1485" y="174"/>
                    </a:cubicBezTo>
                    <a:cubicBezTo>
                      <a:pt x="1456" y="173"/>
                      <a:pt x="1428" y="170"/>
                      <a:pt x="1400" y="164"/>
                    </a:cubicBezTo>
                    <a:cubicBezTo>
                      <a:pt x="1388" y="192"/>
                      <a:pt x="1378" y="221"/>
                      <a:pt x="1367" y="249"/>
                    </a:cubicBezTo>
                    <a:cubicBezTo>
                      <a:pt x="1442" y="249"/>
                      <a:pt x="1518" y="249"/>
                      <a:pt x="1593" y="249"/>
                    </a:cubicBezTo>
                    <a:cubicBezTo>
                      <a:pt x="1573" y="295"/>
                      <a:pt x="1545" y="344"/>
                      <a:pt x="1496" y="364"/>
                    </a:cubicBezTo>
                    <a:cubicBezTo>
                      <a:pt x="1437" y="387"/>
                      <a:pt x="1372" y="377"/>
                      <a:pt x="1311" y="372"/>
                    </a:cubicBezTo>
                    <a:cubicBezTo>
                      <a:pt x="1299" y="400"/>
                      <a:pt x="1287" y="428"/>
                      <a:pt x="1275" y="457"/>
                    </a:cubicBezTo>
                    <a:cubicBezTo>
                      <a:pt x="1336" y="459"/>
                      <a:pt x="1396" y="460"/>
                      <a:pt x="1456" y="463"/>
                    </a:cubicBezTo>
                    <a:cubicBezTo>
                      <a:pt x="1438" y="502"/>
                      <a:pt x="1410" y="539"/>
                      <a:pt x="1370" y="558"/>
                    </a:cubicBezTo>
                    <a:cubicBezTo>
                      <a:pt x="1323" y="579"/>
                      <a:pt x="1269" y="579"/>
                      <a:pt x="1219" y="574"/>
                    </a:cubicBezTo>
                    <a:cubicBezTo>
                      <a:pt x="1209" y="601"/>
                      <a:pt x="1200" y="629"/>
                      <a:pt x="1190" y="656"/>
                    </a:cubicBezTo>
                    <a:cubicBezTo>
                      <a:pt x="1238" y="656"/>
                      <a:pt x="1285" y="656"/>
                      <a:pt x="1333" y="656"/>
                    </a:cubicBezTo>
                    <a:cubicBezTo>
                      <a:pt x="1317" y="693"/>
                      <a:pt x="1301" y="735"/>
                      <a:pt x="1264" y="756"/>
                    </a:cubicBezTo>
                    <a:cubicBezTo>
                      <a:pt x="1224" y="777"/>
                      <a:pt x="1178" y="773"/>
                      <a:pt x="1135" y="773"/>
                    </a:cubicBezTo>
                    <a:cubicBezTo>
                      <a:pt x="1125" y="800"/>
                      <a:pt x="1115" y="828"/>
                      <a:pt x="1105" y="855"/>
                    </a:cubicBezTo>
                    <a:cubicBezTo>
                      <a:pt x="1139" y="855"/>
                      <a:pt x="1174" y="855"/>
                      <a:pt x="1208" y="855"/>
                    </a:cubicBezTo>
                    <a:cubicBezTo>
                      <a:pt x="1193" y="884"/>
                      <a:pt x="1180" y="917"/>
                      <a:pt x="1153" y="937"/>
                    </a:cubicBezTo>
                    <a:cubicBezTo>
                      <a:pt x="1124" y="958"/>
                      <a:pt x="1087" y="957"/>
                      <a:pt x="1053" y="962"/>
                    </a:cubicBezTo>
                    <a:cubicBezTo>
                      <a:pt x="1023" y="968"/>
                      <a:pt x="1006" y="1000"/>
                      <a:pt x="1007" y="1029"/>
                    </a:cubicBezTo>
                    <a:cubicBezTo>
                      <a:pt x="1008" y="1061"/>
                      <a:pt x="1028" y="1089"/>
                      <a:pt x="1053" y="1107"/>
                    </a:cubicBezTo>
                    <a:cubicBezTo>
                      <a:pt x="990" y="1210"/>
                      <a:pt x="926" y="1312"/>
                      <a:pt x="863" y="1415"/>
                    </a:cubicBezTo>
                    <a:cubicBezTo>
                      <a:pt x="795" y="1311"/>
                      <a:pt x="726" y="1206"/>
                      <a:pt x="658" y="1102"/>
                    </a:cubicBezTo>
                    <a:cubicBezTo>
                      <a:pt x="701" y="1079"/>
                      <a:pt x="717" y="1015"/>
                      <a:pt x="686" y="976"/>
                    </a:cubicBezTo>
                    <a:cubicBezTo>
                      <a:pt x="675" y="960"/>
                      <a:pt x="654" y="959"/>
                      <a:pt x="636" y="956"/>
                    </a:cubicBezTo>
                    <a:cubicBezTo>
                      <a:pt x="609" y="952"/>
                      <a:pt x="581" y="944"/>
                      <a:pt x="560" y="926"/>
                    </a:cubicBezTo>
                    <a:cubicBezTo>
                      <a:pt x="536" y="907"/>
                      <a:pt x="521" y="880"/>
                      <a:pt x="509" y="853"/>
                    </a:cubicBezTo>
                    <a:cubicBezTo>
                      <a:pt x="541" y="853"/>
                      <a:pt x="574" y="853"/>
                      <a:pt x="607" y="853"/>
                    </a:cubicBezTo>
                    <a:cubicBezTo>
                      <a:pt x="597" y="825"/>
                      <a:pt x="586" y="798"/>
                      <a:pt x="577" y="771"/>
                    </a:cubicBezTo>
                    <a:cubicBezTo>
                      <a:pt x="538" y="773"/>
                      <a:pt x="495" y="775"/>
                      <a:pt x="461" y="753"/>
                    </a:cubicBezTo>
                    <a:cubicBezTo>
                      <a:pt x="428" y="730"/>
                      <a:pt x="410" y="694"/>
                      <a:pt x="389" y="662"/>
                    </a:cubicBezTo>
                    <a:cubicBezTo>
                      <a:pt x="435" y="660"/>
                      <a:pt x="482" y="659"/>
                      <a:pt x="529" y="657"/>
                    </a:cubicBezTo>
                    <a:cubicBezTo>
                      <a:pt x="519" y="633"/>
                      <a:pt x="510" y="610"/>
                      <a:pt x="500" y="586"/>
                    </a:cubicBezTo>
                    <a:cubicBezTo>
                      <a:pt x="448" y="587"/>
                      <a:pt x="393" y="588"/>
                      <a:pt x="346" y="564"/>
                    </a:cubicBezTo>
                    <a:cubicBezTo>
                      <a:pt x="308" y="545"/>
                      <a:pt x="286" y="506"/>
                      <a:pt x="270" y="469"/>
                    </a:cubicBezTo>
                    <a:cubicBezTo>
                      <a:pt x="329" y="467"/>
                      <a:pt x="388" y="465"/>
                      <a:pt x="447" y="462"/>
                    </a:cubicBezTo>
                    <a:cubicBezTo>
                      <a:pt x="434" y="434"/>
                      <a:pt x="422" y="406"/>
                      <a:pt x="409" y="378"/>
                    </a:cubicBezTo>
                    <a:cubicBezTo>
                      <a:pt x="358" y="378"/>
                      <a:pt x="307" y="382"/>
                      <a:pt x="257" y="373"/>
                    </a:cubicBezTo>
                    <a:cubicBezTo>
                      <a:pt x="228" y="369"/>
                      <a:pt x="200" y="357"/>
                      <a:pt x="178" y="336"/>
                    </a:cubicBezTo>
                    <a:cubicBezTo>
                      <a:pt x="155" y="313"/>
                      <a:pt x="138" y="283"/>
                      <a:pt x="122" y="255"/>
                    </a:cubicBezTo>
                    <a:cubicBezTo>
                      <a:pt x="197" y="254"/>
                      <a:pt x="272" y="254"/>
                      <a:pt x="348" y="254"/>
                    </a:cubicBezTo>
                    <a:cubicBezTo>
                      <a:pt x="337" y="227"/>
                      <a:pt x="326" y="200"/>
                      <a:pt x="316" y="173"/>
                    </a:cubicBezTo>
                    <a:cubicBezTo>
                      <a:pt x="266" y="174"/>
                      <a:pt x="215" y="176"/>
                      <a:pt x="165" y="171"/>
                    </a:cubicBezTo>
                    <a:cubicBezTo>
                      <a:pt x="130" y="167"/>
                      <a:pt x="94" y="159"/>
                      <a:pt x="65" y="137"/>
                    </a:cubicBezTo>
                    <a:cubicBezTo>
                      <a:pt x="37" y="117"/>
                      <a:pt x="17" y="88"/>
                      <a:pt x="0" y="58"/>
                    </a:cubicBezTo>
                    <a:cubicBezTo>
                      <a:pt x="153" y="55"/>
                      <a:pt x="305" y="51"/>
                      <a:pt x="457" y="47"/>
                    </a:cubicBezTo>
                    <a:cubicBezTo>
                      <a:pt x="515" y="44"/>
                      <a:pt x="572" y="72"/>
                      <a:pt x="611" y="115"/>
                    </a:cubicBezTo>
                    <a:cubicBezTo>
                      <a:pt x="631" y="136"/>
                      <a:pt x="641" y="163"/>
                      <a:pt x="653" y="189"/>
                    </a:cubicBezTo>
                    <a:cubicBezTo>
                      <a:pt x="666" y="217"/>
                      <a:pt x="678" y="244"/>
                      <a:pt x="691" y="272"/>
                    </a:cubicBezTo>
                    <a:cubicBezTo>
                      <a:pt x="711" y="204"/>
                      <a:pt x="731" y="135"/>
                      <a:pt x="751" y="67"/>
                    </a:cubicBezTo>
                    <a:cubicBezTo>
                      <a:pt x="761" y="36"/>
                      <a:pt x="791" y="18"/>
                      <a:pt x="82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91">
                <a:extLst>
                  <a:ext uri="{FF2B5EF4-FFF2-40B4-BE49-F238E27FC236}">
                    <a16:creationId xmlns:a16="http://schemas.microsoft.com/office/drawing/2014/main" id="{7852CD12-1167-4AD7-96D3-FD6800AE4ACC}"/>
                  </a:ext>
                </a:extLst>
              </p:cNvPr>
              <p:cNvSpPr>
                <a:spLocks/>
              </p:cNvSpPr>
              <p:nvPr/>
            </p:nvSpPr>
            <p:spPr bwMode="auto">
              <a:xfrm>
                <a:off x="3432175" y="4084638"/>
                <a:ext cx="266700" cy="176213"/>
              </a:xfrm>
              <a:custGeom>
                <a:avLst/>
                <a:gdLst>
                  <a:gd name="T0" fmla="*/ 79 w 366"/>
                  <a:gd name="T1" fmla="*/ 0 h 242"/>
                  <a:gd name="T2" fmla="*/ 250 w 366"/>
                  <a:gd name="T3" fmla="*/ 152 h 242"/>
                  <a:gd name="T4" fmla="*/ 366 w 366"/>
                  <a:gd name="T5" fmla="*/ 203 h 242"/>
                  <a:gd name="T6" fmla="*/ 352 w 366"/>
                  <a:gd name="T7" fmla="*/ 242 h 242"/>
                  <a:gd name="T8" fmla="*/ 268 w 366"/>
                  <a:gd name="T9" fmla="*/ 209 h 242"/>
                  <a:gd name="T10" fmla="*/ 235 w 366"/>
                  <a:gd name="T11" fmla="*/ 200 h 242"/>
                  <a:gd name="T12" fmla="*/ 0 w 366"/>
                  <a:gd name="T13" fmla="*/ 195 h 242"/>
                  <a:gd name="T14" fmla="*/ 12 w 366"/>
                  <a:gd name="T15" fmla="*/ 155 h 242"/>
                  <a:gd name="T16" fmla="*/ 183 w 366"/>
                  <a:gd name="T17" fmla="*/ 158 h 242"/>
                  <a:gd name="T18" fmla="*/ 62 w 366"/>
                  <a:gd name="T19" fmla="*/ 47 h 242"/>
                  <a:gd name="T20" fmla="*/ 79 w 366"/>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6" h="242">
                    <a:moveTo>
                      <a:pt x="79" y="0"/>
                    </a:moveTo>
                    <a:cubicBezTo>
                      <a:pt x="136" y="50"/>
                      <a:pt x="192" y="102"/>
                      <a:pt x="250" y="152"/>
                    </a:cubicBezTo>
                    <a:cubicBezTo>
                      <a:pt x="287" y="171"/>
                      <a:pt x="327" y="185"/>
                      <a:pt x="366" y="203"/>
                    </a:cubicBezTo>
                    <a:cubicBezTo>
                      <a:pt x="361" y="216"/>
                      <a:pt x="356" y="229"/>
                      <a:pt x="352" y="242"/>
                    </a:cubicBezTo>
                    <a:cubicBezTo>
                      <a:pt x="324" y="231"/>
                      <a:pt x="296" y="220"/>
                      <a:pt x="268" y="209"/>
                    </a:cubicBezTo>
                    <a:cubicBezTo>
                      <a:pt x="258" y="205"/>
                      <a:pt x="247" y="200"/>
                      <a:pt x="235" y="200"/>
                    </a:cubicBezTo>
                    <a:cubicBezTo>
                      <a:pt x="157" y="198"/>
                      <a:pt x="78" y="196"/>
                      <a:pt x="0" y="195"/>
                    </a:cubicBezTo>
                    <a:cubicBezTo>
                      <a:pt x="4" y="181"/>
                      <a:pt x="8" y="168"/>
                      <a:pt x="12" y="155"/>
                    </a:cubicBezTo>
                    <a:cubicBezTo>
                      <a:pt x="69" y="156"/>
                      <a:pt x="126" y="157"/>
                      <a:pt x="183" y="158"/>
                    </a:cubicBezTo>
                    <a:cubicBezTo>
                      <a:pt x="143" y="121"/>
                      <a:pt x="102" y="84"/>
                      <a:pt x="62" y="47"/>
                    </a:cubicBezTo>
                    <a:cubicBezTo>
                      <a:pt x="67" y="31"/>
                      <a:pt x="73" y="15"/>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92">
                <a:extLst>
                  <a:ext uri="{FF2B5EF4-FFF2-40B4-BE49-F238E27FC236}">
                    <a16:creationId xmlns:a16="http://schemas.microsoft.com/office/drawing/2014/main" id="{5C84411C-4663-41B7-A2D6-4905D7555D66}"/>
                  </a:ext>
                </a:extLst>
              </p:cNvPr>
              <p:cNvSpPr>
                <a:spLocks/>
              </p:cNvSpPr>
              <p:nvPr/>
            </p:nvSpPr>
            <p:spPr bwMode="auto">
              <a:xfrm>
                <a:off x="1362075" y="4105275"/>
                <a:ext cx="293688" cy="212725"/>
              </a:xfrm>
              <a:custGeom>
                <a:avLst/>
                <a:gdLst>
                  <a:gd name="T0" fmla="*/ 303 w 403"/>
                  <a:gd name="T1" fmla="*/ 13 h 291"/>
                  <a:gd name="T2" fmla="*/ 340 w 403"/>
                  <a:gd name="T3" fmla="*/ 0 h 291"/>
                  <a:gd name="T4" fmla="*/ 403 w 403"/>
                  <a:gd name="T5" fmla="*/ 168 h 291"/>
                  <a:gd name="T6" fmla="*/ 356 w 403"/>
                  <a:gd name="T7" fmla="*/ 180 h 291"/>
                  <a:gd name="T8" fmla="*/ 52 w 403"/>
                  <a:gd name="T9" fmla="*/ 133 h 291"/>
                  <a:gd name="T10" fmla="*/ 106 w 403"/>
                  <a:gd name="T11" fmla="*/ 278 h 291"/>
                  <a:gd name="T12" fmla="*/ 69 w 403"/>
                  <a:gd name="T13" fmla="*/ 291 h 291"/>
                  <a:gd name="T14" fmla="*/ 0 w 403"/>
                  <a:gd name="T15" fmla="*/ 107 h 291"/>
                  <a:gd name="T16" fmla="*/ 50 w 403"/>
                  <a:gd name="T17" fmla="*/ 96 h 291"/>
                  <a:gd name="T18" fmla="*/ 351 w 403"/>
                  <a:gd name="T19" fmla="*/ 142 h 291"/>
                  <a:gd name="T20" fmla="*/ 303 w 403"/>
                  <a:gd name="T21" fmla="*/ 13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91">
                    <a:moveTo>
                      <a:pt x="303" y="13"/>
                    </a:moveTo>
                    <a:cubicBezTo>
                      <a:pt x="315" y="9"/>
                      <a:pt x="328" y="4"/>
                      <a:pt x="340" y="0"/>
                    </a:cubicBezTo>
                    <a:cubicBezTo>
                      <a:pt x="361" y="56"/>
                      <a:pt x="382" y="112"/>
                      <a:pt x="403" y="168"/>
                    </a:cubicBezTo>
                    <a:cubicBezTo>
                      <a:pt x="388" y="172"/>
                      <a:pt x="373" y="183"/>
                      <a:pt x="356" y="180"/>
                    </a:cubicBezTo>
                    <a:cubicBezTo>
                      <a:pt x="255" y="164"/>
                      <a:pt x="153" y="149"/>
                      <a:pt x="52" y="133"/>
                    </a:cubicBezTo>
                    <a:cubicBezTo>
                      <a:pt x="70" y="181"/>
                      <a:pt x="88" y="230"/>
                      <a:pt x="106" y="278"/>
                    </a:cubicBezTo>
                    <a:cubicBezTo>
                      <a:pt x="93" y="282"/>
                      <a:pt x="81" y="286"/>
                      <a:pt x="69" y="291"/>
                    </a:cubicBezTo>
                    <a:cubicBezTo>
                      <a:pt x="46" y="229"/>
                      <a:pt x="23" y="168"/>
                      <a:pt x="0" y="107"/>
                    </a:cubicBezTo>
                    <a:cubicBezTo>
                      <a:pt x="16" y="103"/>
                      <a:pt x="32" y="92"/>
                      <a:pt x="50" y="96"/>
                    </a:cubicBezTo>
                    <a:cubicBezTo>
                      <a:pt x="150" y="111"/>
                      <a:pt x="250" y="126"/>
                      <a:pt x="351" y="142"/>
                    </a:cubicBezTo>
                    <a:cubicBezTo>
                      <a:pt x="335" y="99"/>
                      <a:pt x="319" y="56"/>
                      <a:pt x="30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93">
                <a:extLst>
                  <a:ext uri="{FF2B5EF4-FFF2-40B4-BE49-F238E27FC236}">
                    <a16:creationId xmlns:a16="http://schemas.microsoft.com/office/drawing/2014/main" id="{657EAD7F-FA78-482F-B4C1-69C507B8F22F}"/>
                  </a:ext>
                </a:extLst>
              </p:cNvPr>
              <p:cNvSpPr>
                <a:spLocks/>
              </p:cNvSpPr>
              <p:nvPr/>
            </p:nvSpPr>
            <p:spPr bwMode="auto">
              <a:xfrm>
                <a:off x="3365500" y="4238625"/>
                <a:ext cx="268288" cy="206375"/>
              </a:xfrm>
              <a:custGeom>
                <a:avLst/>
                <a:gdLst>
                  <a:gd name="T0" fmla="*/ 85 w 369"/>
                  <a:gd name="T1" fmla="*/ 0 h 283"/>
                  <a:gd name="T2" fmla="*/ 120 w 369"/>
                  <a:gd name="T3" fmla="*/ 21 h 283"/>
                  <a:gd name="T4" fmla="*/ 87 w 369"/>
                  <a:gd name="T5" fmla="*/ 82 h 283"/>
                  <a:gd name="T6" fmla="*/ 369 w 369"/>
                  <a:gd name="T7" fmla="*/ 248 h 283"/>
                  <a:gd name="T8" fmla="*/ 350 w 369"/>
                  <a:gd name="T9" fmla="*/ 283 h 283"/>
                  <a:gd name="T10" fmla="*/ 68 w 369"/>
                  <a:gd name="T11" fmla="*/ 117 h 283"/>
                  <a:gd name="T12" fmla="*/ 35 w 369"/>
                  <a:gd name="T13" fmla="*/ 179 h 283"/>
                  <a:gd name="T14" fmla="*/ 0 w 369"/>
                  <a:gd name="T15" fmla="*/ 158 h 283"/>
                  <a:gd name="T16" fmla="*/ 85 w 369"/>
                  <a:gd name="T1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283">
                    <a:moveTo>
                      <a:pt x="85" y="0"/>
                    </a:moveTo>
                    <a:cubicBezTo>
                      <a:pt x="96" y="7"/>
                      <a:pt x="108" y="14"/>
                      <a:pt x="120" y="21"/>
                    </a:cubicBezTo>
                    <a:cubicBezTo>
                      <a:pt x="109" y="41"/>
                      <a:pt x="98" y="62"/>
                      <a:pt x="87" y="82"/>
                    </a:cubicBezTo>
                    <a:cubicBezTo>
                      <a:pt x="181" y="137"/>
                      <a:pt x="275" y="193"/>
                      <a:pt x="369" y="248"/>
                    </a:cubicBezTo>
                    <a:cubicBezTo>
                      <a:pt x="363" y="260"/>
                      <a:pt x="356" y="272"/>
                      <a:pt x="350" y="283"/>
                    </a:cubicBezTo>
                    <a:cubicBezTo>
                      <a:pt x="256" y="228"/>
                      <a:pt x="162" y="173"/>
                      <a:pt x="68" y="117"/>
                    </a:cubicBezTo>
                    <a:cubicBezTo>
                      <a:pt x="57" y="138"/>
                      <a:pt x="46" y="158"/>
                      <a:pt x="35" y="179"/>
                    </a:cubicBezTo>
                    <a:cubicBezTo>
                      <a:pt x="23" y="172"/>
                      <a:pt x="11" y="165"/>
                      <a:pt x="0" y="158"/>
                    </a:cubicBezTo>
                    <a:cubicBezTo>
                      <a:pt x="28" y="105"/>
                      <a:pt x="56" y="53"/>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94">
                <a:extLst>
                  <a:ext uri="{FF2B5EF4-FFF2-40B4-BE49-F238E27FC236}">
                    <a16:creationId xmlns:a16="http://schemas.microsoft.com/office/drawing/2014/main" id="{0651E048-8292-43F4-9752-4097E5D45519}"/>
                  </a:ext>
                </a:extLst>
              </p:cNvPr>
              <p:cNvSpPr>
                <a:spLocks/>
              </p:cNvSpPr>
              <p:nvPr/>
            </p:nvSpPr>
            <p:spPr bwMode="auto">
              <a:xfrm>
                <a:off x="1436688" y="4262438"/>
                <a:ext cx="292100" cy="238125"/>
              </a:xfrm>
              <a:custGeom>
                <a:avLst/>
                <a:gdLst>
                  <a:gd name="T0" fmla="*/ 0 w 400"/>
                  <a:gd name="T1" fmla="*/ 163 h 327"/>
                  <a:gd name="T2" fmla="*/ 316 w 400"/>
                  <a:gd name="T3" fmla="*/ 0 h 327"/>
                  <a:gd name="T4" fmla="*/ 334 w 400"/>
                  <a:gd name="T5" fmla="*/ 37 h 327"/>
                  <a:gd name="T6" fmla="*/ 202 w 400"/>
                  <a:gd name="T7" fmla="*/ 105 h 327"/>
                  <a:gd name="T8" fmla="*/ 248 w 400"/>
                  <a:gd name="T9" fmla="*/ 196 h 327"/>
                  <a:gd name="T10" fmla="*/ 381 w 400"/>
                  <a:gd name="T11" fmla="*/ 128 h 327"/>
                  <a:gd name="T12" fmla="*/ 400 w 400"/>
                  <a:gd name="T13" fmla="*/ 165 h 327"/>
                  <a:gd name="T14" fmla="*/ 85 w 400"/>
                  <a:gd name="T15" fmla="*/ 327 h 327"/>
                  <a:gd name="T16" fmla="*/ 66 w 400"/>
                  <a:gd name="T17" fmla="*/ 290 h 327"/>
                  <a:gd name="T18" fmla="*/ 213 w 400"/>
                  <a:gd name="T19" fmla="*/ 214 h 327"/>
                  <a:gd name="T20" fmla="*/ 167 w 400"/>
                  <a:gd name="T21" fmla="*/ 123 h 327"/>
                  <a:gd name="T22" fmla="*/ 19 w 400"/>
                  <a:gd name="T23" fmla="*/ 199 h 327"/>
                  <a:gd name="T24" fmla="*/ 0 w 400"/>
                  <a:gd name="T25"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327">
                    <a:moveTo>
                      <a:pt x="0" y="163"/>
                    </a:moveTo>
                    <a:cubicBezTo>
                      <a:pt x="105" y="108"/>
                      <a:pt x="210" y="54"/>
                      <a:pt x="316" y="0"/>
                    </a:cubicBezTo>
                    <a:cubicBezTo>
                      <a:pt x="322" y="13"/>
                      <a:pt x="328" y="25"/>
                      <a:pt x="334" y="37"/>
                    </a:cubicBezTo>
                    <a:cubicBezTo>
                      <a:pt x="290" y="60"/>
                      <a:pt x="246" y="83"/>
                      <a:pt x="202" y="105"/>
                    </a:cubicBezTo>
                    <a:cubicBezTo>
                      <a:pt x="217" y="136"/>
                      <a:pt x="233" y="166"/>
                      <a:pt x="248" y="196"/>
                    </a:cubicBezTo>
                    <a:cubicBezTo>
                      <a:pt x="293" y="174"/>
                      <a:pt x="337" y="151"/>
                      <a:pt x="381" y="128"/>
                    </a:cubicBezTo>
                    <a:cubicBezTo>
                      <a:pt x="388" y="140"/>
                      <a:pt x="394" y="152"/>
                      <a:pt x="400" y="165"/>
                    </a:cubicBezTo>
                    <a:cubicBezTo>
                      <a:pt x="295" y="219"/>
                      <a:pt x="190" y="273"/>
                      <a:pt x="85" y="327"/>
                    </a:cubicBezTo>
                    <a:cubicBezTo>
                      <a:pt x="79" y="315"/>
                      <a:pt x="72" y="302"/>
                      <a:pt x="66" y="290"/>
                    </a:cubicBezTo>
                    <a:cubicBezTo>
                      <a:pt x="115" y="265"/>
                      <a:pt x="164" y="240"/>
                      <a:pt x="213" y="214"/>
                    </a:cubicBezTo>
                    <a:cubicBezTo>
                      <a:pt x="198" y="184"/>
                      <a:pt x="182" y="154"/>
                      <a:pt x="167" y="123"/>
                    </a:cubicBezTo>
                    <a:cubicBezTo>
                      <a:pt x="118" y="149"/>
                      <a:pt x="68" y="174"/>
                      <a:pt x="19" y="199"/>
                    </a:cubicBezTo>
                    <a:cubicBezTo>
                      <a:pt x="13" y="187"/>
                      <a:pt x="7" y="175"/>
                      <a:pt x="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5">
                <a:extLst>
                  <a:ext uri="{FF2B5EF4-FFF2-40B4-BE49-F238E27FC236}">
                    <a16:creationId xmlns:a16="http://schemas.microsoft.com/office/drawing/2014/main" id="{7E6590A1-25BA-46EB-AE6E-1436F57AD464}"/>
                  </a:ext>
                </a:extLst>
              </p:cNvPr>
              <p:cNvSpPr>
                <a:spLocks/>
              </p:cNvSpPr>
              <p:nvPr/>
            </p:nvSpPr>
            <p:spPr bwMode="auto">
              <a:xfrm>
                <a:off x="3325813" y="4392613"/>
                <a:ext cx="236538" cy="160338"/>
              </a:xfrm>
              <a:custGeom>
                <a:avLst/>
                <a:gdLst>
                  <a:gd name="T0" fmla="*/ 0 w 325"/>
                  <a:gd name="T1" fmla="*/ 32 h 220"/>
                  <a:gd name="T2" fmla="*/ 26 w 325"/>
                  <a:gd name="T3" fmla="*/ 0 h 220"/>
                  <a:gd name="T4" fmla="*/ 325 w 325"/>
                  <a:gd name="T5" fmla="*/ 188 h 220"/>
                  <a:gd name="T6" fmla="*/ 299 w 325"/>
                  <a:gd name="T7" fmla="*/ 220 h 220"/>
                  <a:gd name="T8" fmla="*/ 0 w 325"/>
                  <a:gd name="T9" fmla="*/ 32 h 220"/>
                </a:gdLst>
                <a:ahLst/>
                <a:cxnLst>
                  <a:cxn ang="0">
                    <a:pos x="T0" y="T1"/>
                  </a:cxn>
                  <a:cxn ang="0">
                    <a:pos x="T2" y="T3"/>
                  </a:cxn>
                  <a:cxn ang="0">
                    <a:pos x="T4" y="T5"/>
                  </a:cxn>
                  <a:cxn ang="0">
                    <a:pos x="T6" y="T7"/>
                  </a:cxn>
                  <a:cxn ang="0">
                    <a:pos x="T8" y="T9"/>
                  </a:cxn>
                </a:cxnLst>
                <a:rect l="0" t="0" r="r" b="b"/>
                <a:pathLst>
                  <a:path w="325" h="220">
                    <a:moveTo>
                      <a:pt x="0" y="32"/>
                    </a:moveTo>
                    <a:cubicBezTo>
                      <a:pt x="9" y="22"/>
                      <a:pt x="17" y="11"/>
                      <a:pt x="26" y="0"/>
                    </a:cubicBezTo>
                    <a:cubicBezTo>
                      <a:pt x="126" y="63"/>
                      <a:pt x="225" y="125"/>
                      <a:pt x="325" y="188"/>
                    </a:cubicBezTo>
                    <a:cubicBezTo>
                      <a:pt x="316" y="198"/>
                      <a:pt x="307" y="209"/>
                      <a:pt x="299" y="220"/>
                    </a:cubicBezTo>
                    <a:cubicBezTo>
                      <a:pt x="199" y="157"/>
                      <a:pt x="99" y="95"/>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96">
                <a:extLst>
                  <a:ext uri="{FF2B5EF4-FFF2-40B4-BE49-F238E27FC236}">
                    <a16:creationId xmlns:a16="http://schemas.microsoft.com/office/drawing/2014/main" id="{222A97F7-D7D7-40E8-BD1C-14385C4CEC99}"/>
                  </a:ext>
                </a:extLst>
              </p:cNvPr>
              <p:cNvSpPr>
                <a:spLocks/>
              </p:cNvSpPr>
              <p:nvPr/>
            </p:nvSpPr>
            <p:spPr bwMode="auto">
              <a:xfrm>
                <a:off x="1525588" y="4397375"/>
                <a:ext cx="293688" cy="247650"/>
              </a:xfrm>
              <a:custGeom>
                <a:avLst/>
                <a:gdLst>
                  <a:gd name="T0" fmla="*/ 0 w 403"/>
                  <a:gd name="T1" fmla="*/ 183 h 340"/>
                  <a:gd name="T2" fmla="*/ 296 w 403"/>
                  <a:gd name="T3" fmla="*/ 0 h 340"/>
                  <a:gd name="T4" fmla="*/ 403 w 403"/>
                  <a:gd name="T5" fmla="*/ 148 h 340"/>
                  <a:gd name="T6" fmla="*/ 370 w 403"/>
                  <a:gd name="T7" fmla="*/ 169 h 340"/>
                  <a:gd name="T8" fmla="*/ 288 w 403"/>
                  <a:gd name="T9" fmla="*/ 55 h 340"/>
                  <a:gd name="T10" fmla="*/ 197 w 403"/>
                  <a:gd name="T11" fmla="*/ 112 h 340"/>
                  <a:gd name="T12" fmla="*/ 271 w 403"/>
                  <a:gd name="T13" fmla="*/ 216 h 340"/>
                  <a:gd name="T14" fmla="*/ 239 w 403"/>
                  <a:gd name="T15" fmla="*/ 237 h 340"/>
                  <a:gd name="T16" fmla="*/ 164 w 403"/>
                  <a:gd name="T17" fmla="*/ 133 h 340"/>
                  <a:gd name="T18" fmla="*/ 58 w 403"/>
                  <a:gd name="T19" fmla="*/ 198 h 340"/>
                  <a:gd name="T20" fmla="*/ 145 w 403"/>
                  <a:gd name="T21" fmla="*/ 319 h 340"/>
                  <a:gd name="T22" fmla="*/ 112 w 403"/>
                  <a:gd name="T23" fmla="*/ 340 h 340"/>
                  <a:gd name="T24" fmla="*/ 0 w 403"/>
                  <a:gd name="T25" fmla="*/ 18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340">
                    <a:moveTo>
                      <a:pt x="0" y="183"/>
                    </a:moveTo>
                    <a:cubicBezTo>
                      <a:pt x="99" y="122"/>
                      <a:pt x="198" y="61"/>
                      <a:pt x="296" y="0"/>
                    </a:cubicBezTo>
                    <a:cubicBezTo>
                      <a:pt x="332" y="49"/>
                      <a:pt x="367" y="99"/>
                      <a:pt x="403" y="148"/>
                    </a:cubicBezTo>
                    <a:cubicBezTo>
                      <a:pt x="392" y="155"/>
                      <a:pt x="381" y="162"/>
                      <a:pt x="370" y="169"/>
                    </a:cubicBezTo>
                    <a:cubicBezTo>
                      <a:pt x="343" y="131"/>
                      <a:pt x="316" y="93"/>
                      <a:pt x="288" y="55"/>
                    </a:cubicBezTo>
                    <a:cubicBezTo>
                      <a:pt x="258" y="74"/>
                      <a:pt x="227" y="93"/>
                      <a:pt x="197" y="112"/>
                    </a:cubicBezTo>
                    <a:cubicBezTo>
                      <a:pt x="222" y="147"/>
                      <a:pt x="247" y="182"/>
                      <a:pt x="271" y="216"/>
                    </a:cubicBezTo>
                    <a:cubicBezTo>
                      <a:pt x="261" y="223"/>
                      <a:pt x="250" y="230"/>
                      <a:pt x="239" y="237"/>
                    </a:cubicBezTo>
                    <a:cubicBezTo>
                      <a:pt x="214" y="202"/>
                      <a:pt x="189" y="167"/>
                      <a:pt x="164" y="133"/>
                    </a:cubicBezTo>
                    <a:cubicBezTo>
                      <a:pt x="129" y="154"/>
                      <a:pt x="94" y="176"/>
                      <a:pt x="58" y="198"/>
                    </a:cubicBezTo>
                    <a:cubicBezTo>
                      <a:pt x="87" y="238"/>
                      <a:pt x="116" y="279"/>
                      <a:pt x="145" y="319"/>
                    </a:cubicBezTo>
                    <a:cubicBezTo>
                      <a:pt x="134" y="326"/>
                      <a:pt x="123" y="333"/>
                      <a:pt x="112" y="340"/>
                    </a:cubicBezTo>
                    <a:cubicBezTo>
                      <a:pt x="75" y="287"/>
                      <a:pt x="38" y="235"/>
                      <a:pt x="0"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97">
                <a:extLst>
                  <a:ext uri="{FF2B5EF4-FFF2-40B4-BE49-F238E27FC236}">
                    <a16:creationId xmlns:a16="http://schemas.microsoft.com/office/drawing/2014/main" id="{1032270C-A3B2-4087-9EBE-99D67603AEDB}"/>
                  </a:ext>
                </a:extLst>
              </p:cNvPr>
              <p:cNvSpPr>
                <a:spLocks/>
              </p:cNvSpPr>
              <p:nvPr/>
            </p:nvSpPr>
            <p:spPr bwMode="auto">
              <a:xfrm>
                <a:off x="2790825" y="4475163"/>
                <a:ext cx="131763" cy="188913"/>
              </a:xfrm>
              <a:custGeom>
                <a:avLst/>
                <a:gdLst>
                  <a:gd name="T0" fmla="*/ 0 w 182"/>
                  <a:gd name="T1" fmla="*/ 86 h 259"/>
                  <a:gd name="T2" fmla="*/ 164 w 182"/>
                  <a:gd name="T3" fmla="*/ 0 h 259"/>
                  <a:gd name="T4" fmla="*/ 182 w 182"/>
                  <a:gd name="T5" fmla="*/ 14 h 259"/>
                  <a:gd name="T6" fmla="*/ 174 w 182"/>
                  <a:gd name="T7" fmla="*/ 238 h 259"/>
                  <a:gd name="T8" fmla="*/ 139 w 182"/>
                  <a:gd name="T9" fmla="*/ 259 h 259"/>
                  <a:gd name="T10" fmla="*/ 142 w 182"/>
                  <a:gd name="T11" fmla="*/ 48 h 259"/>
                  <a:gd name="T12" fmla="*/ 11 w 182"/>
                  <a:gd name="T13" fmla="*/ 111 h 259"/>
                  <a:gd name="T14" fmla="*/ 0 w 182"/>
                  <a:gd name="T15" fmla="*/ 86 h 2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259">
                    <a:moveTo>
                      <a:pt x="0" y="86"/>
                    </a:moveTo>
                    <a:cubicBezTo>
                      <a:pt x="55" y="57"/>
                      <a:pt x="110" y="29"/>
                      <a:pt x="164" y="0"/>
                    </a:cubicBezTo>
                    <a:cubicBezTo>
                      <a:pt x="170" y="5"/>
                      <a:pt x="176" y="9"/>
                      <a:pt x="182" y="14"/>
                    </a:cubicBezTo>
                    <a:cubicBezTo>
                      <a:pt x="179" y="88"/>
                      <a:pt x="176" y="163"/>
                      <a:pt x="174" y="238"/>
                    </a:cubicBezTo>
                    <a:cubicBezTo>
                      <a:pt x="162" y="245"/>
                      <a:pt x="151" y="252"/>
                      <a:pt x="139" y="259"/>
                    </a:cubicBezTo>
                    <a:cubicBezTo>
                      <a:pt x="140" y="189"/>
                      <a:pt x="141" y="118"/>
                      <a:pt x="142" y="48"/>
                    </a:cubicBezTo>
                    <a:cubicBezTo>
                      <a:pt x="99" y="69"/>
                      <a:pt x="55" y="90"/>
                      <a:pt x="11" y="111"/>
                    </a:cubicBezTo>
                    <a:cubicBezTo>
                      <a:pt x="8" y="102"/>
                      <a:pt x="4" y="94"/>
                      <a:pt x="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98">
                <a:extLst>
                  <a:ext uri="{FF2B5EF4-FFF2-40B4-BE49-F238E27FC236}">
                    <a16:creationId xmlns:a16="http://schemas.microsoft.com/office/drawing/2014/main" id="{E24ED550-7485-4B33-B974-BF457F0EC45D}"/>
                  </a:ext>
                </a:extLst>
              </p:cNvPr>
              <p:cNvSpPr>
                <a:spLocks/>
              </p:cNvSpPr>
              <p:nvPr/>
            </p:nvSpPr>
            <p:spPr bwMode="auto">
              <a:xfrm>
                <a:off x="3240088" y="4470400"/>
                <a:ext cx="252413" cy="228600"/>
              </a:xfrm>
              <a:custGeom>
                <a:avLst/>
                <a:gdLst>
                  <a:gd name="T0" fmla="*/ 47 w 348"/>
                  <a:gd name="T1" fmla="*/ 24 h 315"/>
                  <a:gd name="T2" fmla="*/ 153 w 348"/>
                  <a:gd name="T3" fmla="*/ 21 h 315"/>
                  <a:gd name="T4" fmla="*/ 137 w 348"/>
                  <a:gd name="T5" fmla="*/ 59 h 315"/>
                  <a:gd name="T6" fmla="*/ 68 w 348"/>
                  <a:gd name="T7" fmla="*/ 61 h 315"/>
                  <a:gd name="T8" fmla="*/ 74 w 348"/>
                  <a:gd name="T9" fmla="*/ 143 h 315"/>
                  <a:gd name="T10" fmla="*/ 127 w 348"/>
                  <a:gd name="T11" fmla="*/ 143 h 315"/>
                  <a:gd name="T12" fmla="*/ 220 w 348"/>
                  <a:gd name="T13" fmla="*/ 108 h 315"/>
                  <a:gd name="T14" fmla="*/ 319 w 348"/>
                  <a:gd name="T15" fmla="*/ 155 h 315"/>
                  <a:gd name="T16" fmla="*/ 292 w 348"/>
                  <a:gd name="T17" fmla="*/ 293 h 315"/>
                  <a:gd name="T18" fmla="*/ 181 w 348"/>
                  <a:gd name="T19" fmla="*/ 297 h 315"/>
                  <a:gd name="T20" fmla="*/ 198 w 348"/>
                  <a:gd name="T21" fmla="*/ 259 h 315"/>
                  <a:gd name="T22" fmla="*/ 260 w 348"/>
                  <a:gd name="T23" fmla="*/ 261 h 315"/>
                  <a:gd name="T24" fmla="*/ 291 w 348"/>
                  <a:gd name="T25" fmla="*/ 201 h 315"/>
                  <a:gd name="T26" fmla="*/ 241 w 348"/>
                  <a:gd name="T27" fmla="*/ 154 h 315"/>
                  <a:gd name="T28" fmla="*/ 144 w 348"/>
                  <a:gd name="T29" fmla="*/ 185 h 315"/>
                  <a:gd name="T30" fmla="*/ 46 w 348"/>
                  <a:gd name="T31" fmla="*/ 175 h 315"/>
                  <a:gd name="T32" fmla="*/ 47 w 348"/>
                  <a:gd name="T33"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8" h="315">
                    <a:moveTo>
                      <a:pt x="47" y="24"/>
                    </a:moveTo>
                    <a:cubicBezTo>
                      <a:pt x="77" y="0"/>
                      <a:pt x="121" y="3"/>
                      <a:pt x="153" y="21"/>
                    </a:cubicBezTo>
                    <a:cubicBezTo>
                      <a:pt x="148" y="33"/>
                      <a:pt x="143" y="46"/>
                      <a:pt x="137" y="59"/>
                    </a:cubicBezTo>
                    <a:cubicBezTo>
                      <a:pt x="115" y="50"/>
                      <a:pt x="89" y="47"/>
                      <a:pt x="68" y="61"/>
                    </a:cubicBezTo>
                    <a:cubicBezTo>
                      <a:pt x="43" y="82"/>
                      <a:pt x="46" y="126"/>
                      <a:pt x="74" y="143"/>
                    </a:cubicBezTo>
                    <a:cubicBezTo>
                      <a:pt x="90" y="153"/>
                      <a:pt x="110" y="149"/>
                      <a:pt x="127" y="143"/>
                    </a:cubicBezTo>
                    <a:cubicBezTo>
                      <a:pt x="158" y="132"/>
                      <a:pt x="185" y="108"/>
                      <a:pt x="220" y="108"/>
                    </a:cubicBezTo>
                    <a:cubicBezTo>
                      <a:pt x="257" y="109"/>
                      <a:pt x="298" y="122"/>
                      <a:pt x="319" y="155"/>
                    </a:cubicBezTo>
                    <a:cubicBezTo>
                      <a:pt x="348" y="198"/>
                      <a:pt x="336" y="264"/>
                      <a:pt x="292" y="293"/>
                    </a:cubicBezTo>
                    <a:cubicBezTo>
                      <a:pt x="259" y="315"/>
                      <a:pt x="216" y="313"/>
                      <a:pt x="181" y="297"/>
                    </a:cubicBezTo>
                    <a:cubicBezTo>
                      <a:pt x="187" y="284"/>
                      <a:pt x="192" y="272"/>
                      <a:pt x="198" y="259"/>
                    </a:cubicBezTo>
                    <a:cubicBezTo>
                      <a:pt x="218" y="265"/>
                      <a:pt x="240" y="271"/>
                      <a:pt x="260" y="261"/>
                    </a:cubicBezTo>
                    <a:cubicBezTo>
                      <a:pt x="284" y="252"/>
                      <a:pt x="298" y="225"/>
                      <a:pt x="291" y="201"/>
                    </a:cubicBezTo>
                    <a:cubicBezTo>
                      <a:pt x="286" y="177"/>
                      <a:pt x="266" y="155"/>
                      <a:pt x="241" y="154"/>
                    </a:cubicBezTo>
                    <a:cubicBezTo>
                      <a:pt x="205" y="150"/>
                      <a:pt x="175" y="172"/>
                      <a:pt x="144" y="185"/>
                    </a:cubicBezTo>
                    <a:cubicBezTo>
                      <a:pt x="112" y="197"/>
                      <a:pt x="73" y="197"/>
                      <a:pt x="46" y="175"/>
                    </a:cubicBezTo>
                    <a:cubicBezTo>
                      <a:pt x="0" y="138"/>
                      <a:pt x="1" y="60"/>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99">
                <a:extLst>
                  <a:ext uri="{FF2B5EF4-FFF2-40B4-BE49-F238E27FC236}">
                    <a16:creationId xmlns:a16="http://schemas.microsoft.com/office/drawing/2014/main" id="{07DA9FFC-8537-4D39-95C2-086F92223A00}"/>
                  </a:ext>
                </a:extLst>
              </p:cNvPr>
              <p:cNvSpPr>
                <a:spLocks/>
              </p:cNvSpPr>
              <p:nvPr/>
            </p:nvSpPr>
            <p:spPr bwMode="auto">
              <a:xfrm>
                <a:off x="2111375" y="4497388"/>
                <a:ext cx="133350" cy="171450"/>
              </a:xfrm>
              <a:custGeom>
                <a:avLst/>
                <a:gdLst>
                  <a:gd name="T0" fmla="*/ 92 w 184"/>
                  <a:gd name="T1" fmla="*/ 0 h 235"/>
                  <a:gd name="T2" fmla="*/ 138 w 184"/>
                  <a:gd name="T3" fmla="*/ 17 h 235"/>
                  <a:gd name="T4" fmla="*/ 159 w 184"/>
                  <a:gd name="T5" fmla="*/ 5 h 235"/>
                  <a:gd name="T6" fmla="*/ 184 w 184"/>
                  <a:gd name="T7" fmla="*/ 21 h 235"/>
                  <a:gd name="T8" fmla="*/ 88 w 184"/>
                  <a:gd name="T9" fmla="*/ 189 h 235"/>
                  <a:gd name="T10" fmla="*/ 132 w 184"/>
                  <a:gd name="T11" fmla="*/ 216 h 235"/>
                  <a:gd name="T12" fmla="*/ 121 w 184"/>
                  <a:gd name="T13" fmla="*/ 235 h 235"/>
                  <a:gd name="T14" fmla="*/ 0 w 184"/>
                  <a:gd name="T15" fmla="*/ 160 h 235"/>
                  <a:gd name="T16" fmla="*/ 11 w 184"/>
                  <a:gd name="T17" fmla="*/ 141 h 235"/>
                  <a:gd name="T18" fmla="*/ 56 w 184"/>
                  <a:gd name="T19" fmla="*/ 169 h 235"/>
                  <a:gd name="T20" fmla="*/ 127 w 184"/>
                  <a:gd name="T21" fmla="*/ 44 h 235"/>
                  <a:gd name="T22" fmla="*/ 83 w 184"/>
                  <a:gd name="T23" fmla="*/ 16 h 235"/>
                  <a:gd name="T24" fmla="*/ 92 w 184"/>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35">
                    <a:moveTo>
                      <a:pt x="92" y="0"/>
                    </a:moveTo>
                    <a:cubicBezTo>
                      <a:pt x="107" y="7"/>
                      <a:pt x="121" y="17"/>
                      <a:pt x="138" y="17"/>
                    </a:cubicBezTo>
                    <a:cubicBezTo>
                      <a:pt x="147" y="17"/>
                      <a:pt x="153" y="10"/>
                      <a:pt x="159" y="5"/>
                    </a:cubicBezTo>
                    <a:cubicBezTo>
                      <a:pt x="168" y="11"/>
                      <a:pt x="176" y="16"/>
                      <a:pt x="184" y="21"/>
                    </a:cubicBezTo>
                    <a:cubicBezTo>
                      <a:pt x="152" y="77"/>
                      <a:pt x="120" y="133"/>
                      <a:pt x="88" y="189"/>
                    </a:cubicBezTo>
                    <a:cubicBezTo>
                      <a:pt x="102" y="198"/>
                      <a:pt x="117" y="207"/>
                      <a:pt x="132" y="216"/>
                    </a:cubicBezTo>
                    <a:cubicBezTo>
                      <a:pt x="128" y="223"/>
                      <a:pt x="124" y="229"/>
                      <a:pt x="121" y="235"/>
                    </a:cubicBezTo>
                    <a:cubicBezTo>
                      <a:pt x="80" y="210"/>
                      <a:pt x="40" y="185"/>
                      <a:pt x="0" y="160"/>
                    </a:cubicBezTo>
                    <a:cubicBezTo>
                      <a:pt x="3" y="154"/>
                      <a:pt x="7" y="148"/>
                      <a:pt x="11" y="141"/>
                    </a:cubicBezTo>
                    <a:cubicBezTo>
                      <a:pt x="26" y="151"/>
                      <a:pt x="41" y="160"/>
                      <a:pt x="56" y="169"/>
                    </a:cubicBezTo>
                    <a:cubicBezTo>
                      <a:pt x="80" y="128"/>
                      <a:pt x="104" y="86"/>
                      <a:pt x="127" y="44"/>
                    </a:cubicBezTo>
                    <a:cubicBezTo>
                      <a:pt x="113" y="35"/>
                      <a:pt x="98" y="26"/>
                      <a:pt x="83" y="16"/>
                    </a:cubicBezTo>
                    <a:cubicBezTo>
                      <a:pt x="86" y="11"/>
                      <a:pt x="89" y="5"/>
                      <a:pt x="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00">
                <a:extLst>
                  <a:ext uri="{FF2B5EF4-FFF2-40B4-BE49-F238E27FC236}">
                    <a16:creationId xmlns:a16="http://schemas.microsoft.com/office/drawing/2014/main" id="{2A329D45-957E-44E0-BBEE-027A3D440E15}"/>
                  </a:ext>
                </a:extLst>
              </p:cNvPr>
              <p:cNvSpPr>
                <a:spLocks/>
              </p:cNvSpPr>
              <p:nvPr/>
            </p:nvSpPr>
            <p:spPr bwMode="auto">
              <a:xfrm>
                <a:off x="1631950" y="4564063"/>
                <a:ext cx="263525" cy="182563"/>
              </a:xfrm>
              <a:custGeom>
                <a:avLst/>
                <a:gdLst>
                  <a:gd name="T0" fmla="*/ 159 w 363"/>
                  <a:gd name="T1" fmla="*/ 170 h 249"/>
                  <a:gd name="T2" fmla="*/ 331 w 363"/>
                  <a:gd name="T3" fmla="*/ 0 h 249"/>
                  <a:gd name="T4" fmla="*/ 363 w 363"/>
                  <a:gd name="T5" fmla="*/ 33 h 249"/>
                  <a:gd name="T6" fmla="*/ 188 w 363"/>
                  <a:gd name="T7" fmla="*/ 207 h 249"/>
                  <a:gd name="T8" fmla="*/ 104 w 363"/>
                  <a:gd name="T9" fmla="*/ 249 h 249"/>
                  <a:gd name="T10" fmla="*/ 7 w 363"/>
                  <a:gd name="T11" fmla="*/ 139 h 249"/>
                  <a:gd name="T12" fmla="*/ 18 w 363"/>
                  <a:gd name="T13" fmla="*/ 106 h 249"/>
                  <a:gd name="T14" fmla="*/ 56 w 363"/>
                  <a:gd name="T15" fmla="*/ 130 h 249"/>
                  <a:gd name="T16" fmla="*/ 59 w 363"/>
                  <a:gd name="T17" fmla="*/ 177 h 249"/>
                  <a:gd name="T18" fmla="*/ 112 w 363"/>
                  <a:gd name="T19" fmla="*/ 202 h 249"/>
                  <a:gd name="T20" fmla="*/ 159 w 363"/>
                  <a:gd name="T21" fmla="*/ 17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249">
                    <a:moveTo>
                      <a:pt x="159" y="170"/>
                    </a:moveTo>
                    <a:cubicBezTo>
                      <a:pt x="216" y="114"/>
                      <a:pt x="274" y="57"/>
                      <a:pt x="331" y="0"/>
                    </a:cubicBezTo>
                    <a:cubicBezTo>
                      <a:pt x="342" y="11"/>
                      <a:pt x="353" y="22"/>
                      <a:pt x="363" y="33"/>
                    </a:cubicBezTo>
                    <a:cubicBezTo>
                      <a:pt x="304" y="91"/>
                      <a:pt x="246" y="149"/>
                      <a:pt x="188" y="207"/>
                    </a:cubicBezTo>
                    <a:cubicBezTo>
                      <a:pt x="165" y="228"/>
                      <a:pt x="137" y="249"/>
                      <a:pt x="104" y="249"/>
                    </a:cubicBezTo>
                    <a:cubicBezTo>
                      <a:pt x="49" y="248"/>
                      <a:pt x="0" y="194"/>
                      <a:pt x="7" y="139"/>
                    </a:cubicBezTo>
                    <a:cubicBezTo>
                      <a:pt x="8" y="128"/>
                      <a:pt x="13" y="117"/>
                      <a:pt x="18" y="106"/>
                    </a:cubicBezTo>
                    <a:cubicBezTo>
                      <a:pt x="31" y="114"/>
                      <a:pt x="43" y="122"/>
                      <a:pt x="56" y="130"/>
                    </a:cubicBezTo>
                    <a:cubicBezTo>
                      <a:pt x="51" y="145"/>
                      <a:pt x="49" y="163"/>
                      <a:pt x="59" y="177"/>
                    </a:cubicBezTo>
                    <a:cubicBezTo>
                      <a:pt x="70" y="194"/>
                      <a:pt x="91" y="208"/>
                      <a:pt x="112" y="202"/>
                    </a:cubicBezTo>
                    <a:cubicBezTo>
                      <a:pt x="131" y="197"/>
                      <a:pt x="145" y="183"/>
                      <a:pt x="159"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01">
                <a:extLst>
                  <a:ext uri="{FF2B5EF4-FFF2-40B4-BE49-F238E27FC236}">
                    <a16:creationId xmlns:a16="http://schemas.microsoft.com/office/drawing/2014/main" id="{88F5A113-0D5B-413C-AAFC-A6AC123D9A11}"/>
                  </a:ext>
                </a:extLst>
              </p:cNvPr>
              <p:cNvSpPr>
                <a:spLocks noEditPoints="1"/>
              </p:cNvSpPr>
              <p:nvPr/>
            </p:nvSpPr>
            <p:spPr bwMode="auto">
              <a:xfrm>
                <a:off x="2322513" y="4564063"/>
                <a:ext cx="173038" cy="169863"/>
              </a:xfrm>
              <a:custGeom>
                <a:avLst/>
                <a:gdLst>
                  <a:gd name="T0" fmla="*/ 52 w 239"/>
                  <a:gd name="T1" fmla="*/ 20 h 233"/>
                  <a:gd name="T2" fmla="*/ 147 w 239"/>
                  <a:gd name="T3" fmla="*/ 5 h 233"/>
                  <a:gd name="T4" fmla="*/ 225 w 239"/>
                  <a:gd name="T5" fmla="*/ 39 h 233"/>
                  <a:gd name="T6" fmla="*/ 229 w 239"/>
                  <a:gd name="T7" fmla="*/ 85 h 233"/>
                  <a:gd name="T8" fmla="*/ 173 w 239"/>
                  <a:gd name="T9" fmla="*/ 117 h 233"/>
                  <a:gd name="T10" fmla="*/ 218 w 239"/>
                  <a:gd name="T11" fmla="*/ 153 h 233"/>
                  <a:gd name="T12" fmla="*/ 201 w 239"/>
                  <a:gd name="T13" fmla="*/ 209 h 233"/>
                  <a:gd name="T14" fmla="*/ 96 w 239"/>
                  <a:gd name="T15" fmla="*/ 228 h 233"/>
                  <a:gd name="T16" fmla="*/ 17 w 239"/>
                  <a:gd name="T17" fmla="*/ 191 h 233"/>
                  <a:gd name="T18" fmla="*/ 13 w 239"/>
                  <a:gd name="T19" fmla="*/ 133 h 233"/>
                  <a:gd name="T20" fmla="*/ 73 w 239"/>
                  <a:gd name="T21" fmla="*/ 101 h 233"/>
                  <a:gd name="T22" fmla="*/ 37 w 239"/>
                  <a:gd name="T23" fmla="*/ 71 h 233"/>
                  <a:gd name="T24" fmla="*/ 52 w 239"/>
                  <a:gd name="T25" fmla="*/ 20 h 233"/>
                  <a:gd name="T26" fmla="*/ 80 w 239"/>
                  <a:gd name="T27" fmla="*/ 48 h 233"/>
                  <a:gd name="T28" fmla="*/ 92 w 239"/>
                  <a:gd name="T29" fmla="*/ 76 h 233"/>
                  <a:gd name="T30" fmla="*/ 149 w 239"/>
                  <a:gd name="T31" fmla="*/ 106 h 233"/>
                  <a:gd name="T32" fmla="*/ 190 w 239"/>
                  <a:gd name="T33" fmla="*/ 71 h 233"/>
                  <a:gd name="T34" fmla="*/ 173 w 239"/>
                  <a:gd name="T35" fmla="*/ 35 h 233"/>
                  <a:gd name="T36" fmla="*/ 112 w 239"/>
                  <a:gd name="T37" fmla="*/ 25 h 233"/>
                  <a:gd name="T38" fmla="*/ 80 w 239"/>
                  <a:gd name="T39" fmla="*/ 48 h 233"/>
                  <a:gd name="T40" fmla="*/ 94 w 239"/>
                  <a:gd name="T41" fmla="*/ 114 h 233"/>
                  <a:gd name="T42" fmla="*/ 61 w 239"/>
                  <a:gd name="T43" fmla="*/ 133 h 233"/>
                  <a:gd name="T44" fmla="*/ 54 w 239"/>
                  <a:gd name="T45" fmla="*/ 178 h 233"/>
                  <a:gd name="T46" fmla="*/ 106 w 239"/>
                  <a:gd name="T47" fmla="*/ 207 h 233"/>
                  <a:gd name="T48" fmla="*/ 163 w 239"/>
                  <a:gd name="T49" fmla="*/ 195 h 233"/>
                  <a:gd name="T50" fmla="*/ 168 w 239"/>
                  <a:gd name="T51" fmla="*/ 149 h 233"/>
                  <a:gd name="T52" fmla="*/ 110 w 239"/>
                  <a:gd name="T53" fmla="*/ 118 h 233"/>
                  <a:gd name="T54" fmla="*/ 94 w 239"/>
                  <a:gd name="T55" fmla="*/ 11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9" h="233">
                    <a:moveTo>
                      <a:pt x="52" y="20"/>
                    </a:moveTo>
                    <a:cubicBezTo>
                      <a:pt x="80" y="1"/>
                      <a:pt x="115" y="0"/>
                      <a:pt x="147" y="5"/>
                    </a:cubicBezTo>
                    <a:cubicBezTo>
                      <a:pt x="176" y="9"/>
                      <a:pt x="206" y="17"/>
                      <a:pt x="225" y="39"/>
                    </a:cubicBezTo>
                    <a:cubicBezTo>
                      <a:pt x="236" y="52"/>
                      <a:pt x="239" y="71"/>
                      <a:pt x="229" y="85"/>
                    </a:cubicBezTo>
                    <a:cubicBezTo>
                      <a:pt x="217" y="104"/>
                      <a:pt x="194" y="112"/>
                      <a:pt x="173" y="117"/>
                    </a:cubicBezTo>
                    <a:cubicBezTo>
                      <a:pt x="190" y="126"/>
                      <a:pt x="209" y="135"/>
                      <a:pt x="218" y="153"/>
                    </a:cubicBezTo>
                    <a:cubicBezTo>
                      <a:pt x="228" y="173"/>
                      <a:pt x="218" y="197"/>
                      <a:pt x="201" y="209"/>
                    </a:cubicBezTo>
                    <a:cubicBezTo>
                      <a:pt x="171" y="231"/>
                      <a:pt x="131" y="233"/>
                      <a:pt x="96" y="228"/>
                    </a:cubicBezTo>
                    <a:cubicBezTo>
                      <a:pt x="67" y="223"/>
                      <a:pt x="37" y="214"/>
                      <a:pt x="17" y="191"/>
                    </a:cubicBezTo>
                    <a:cubicBezTo>
                      <a:pt x="3" y="175"/>
                      <a:pt x="0" y="150"/>
                      <a:pt x="13" y="133"/>
                    </a:cubicBezTo>
                    <a:cubicBezTo>
                      <a:pt x="27" y="113"/>
                      <a:pt x="51" y="106"/>
                      <a:pt x="73" y="101"/>
                    </a:cubicBezTo>
                    <a:cubicBezTo>
                      <a:pt x="60" y="93"/>
                      <a:pt x="45" y="85"/>
                      <a:pt x="37" y="71"/>
                    </a:cubicBezTo>
                    <a:cubicBezTo>
                      <a:pt x="28" y="53"/>
                      <a:pt x="36" y="31"/>
                      <a:pt x="52" y="20"/>
                    </a:cubicBezTo>
                    <a:close/>
                    <a:moveTo>
                      <a:pt x="80" y="48"/>
                    </a:moveTo>
                    <a:cubicBezTo>
                      <a:pt x="76" y="59"/>
                      <a:pt x="83" y="70"/>
                      <a:pt x="92" y="76"/>
                    </a:cubicBezTo>
                    <a:cubicBezTo>
                      <a:pt x="109" y="89"/>
                      <a:pt x="129" y="97"/>
                      <a:pt x="149" y="106"/>
                    </a:cubicBezTo>
                    <a:cubicBezTo>
                      <a:pt x="166" y="99"/>
                      <a:pt x="185" y="90"/>
                      <a:pt x="190" y="71"/>
                    </a:cubicBezTo>
                    <a:cubicBezTo>
                      <a:pt x="195" y="56"/>
                      <a:pt x="185" y="42"/>
                      <a:pt x="173" y="35"/>
                    </a:cubicBezTo>
                    <a:cubicBezTo>
                      <a:pt x="154" y="25"/>
                      <a:pt x="132" y="23"/>
                      <a:pt x="112" y="25"/>
                    </a:cubicBezTo>
                    <a:cubicBezTo>
                      <a:pt x="99" y="28"/>
                      <a:pt x="84" y="34"/>
                      <a:pt x="80" y="48"/>
                    </a:cubicBezTo>
                    <a:close/>
                    <a:moveTo>
                      <a:pt x="94" y="114"/>
                    </a:moveTo>
                    <a:cubicBezTo>
                      <a:pt x="82" y="118"/>
                      <a:pt x="70" y="124"/>
                      <a:pt x="61" y="133"/>
                    </a:cubicBezTo>
                    <a:cubicBezTo>
                      <a:pt x="50" y="145"/>
                      <a:pt x="46" y="164"/>
                      <a:pt x="54" y="178"/>
                    </a:cubicBezTo>
                    <a:cubicBezTo>
                      <a:pt x="65" y="196"/>
                      <a:pt x="86" y="204"/>
                      <a:pt x="106" y="207"/>
                    </a:cubicBezTo>
                    <a:cubicBezTo>
                      <a:pt x="125" y="209"/>
                      <a:pt x="147" y="208"/>
                      <a:pt x="163" y="195"/>
                    </a:cubicBezTo>
                    <a:cubicBezTo>
                      <a:pt x="176" y="184"/>
                      <a:pt x="182" y="161"/>
                      <a:pt x="168" y="149"/>
                    </a:cubicBezTo>
                    <a:cubicBezTo>
                      <a:pt x="151" y="134"/>
                      <a:pt x="130" y="127"/>
                      <a:pt x="110" y="118"/>
                    </a:cubicBezTo>
                    <a:cubicBezTo>
                      <a:pt x="105" y="116"/>
                      <a:pt x="100" y="112"/>
                      <a:pt x="94"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2">
                <a:extLst>
                  <a:ext uri="{FF2B5EF4-FFF2-40B4-BE49-F238E27FC236}">
                    <a16:creationId xmlns:a16="http://schemas.microsoft.com/office/drawing/2014/main" id="{DE205D0D-3EA2-433A-B4A7-A700C025A53C}"/>
                  </a:ext>
                </a:extLst>
              </p:cNvPr>
              <p:cNvSpPr>
                <a:spLocks noEditPoints="1"/>
              </p:cNvSpPr>
              <p:nvPr/>
            </p:nvSpPr>
            <p:spPr bwMode="auto">
              <a:xfrm>
                <a:off x="2573338" y="4565650"/>
                <a:ext cx="158750" cy="166688"/>
              </a:xfrm>
              <a:custGeom>
                <a:avLst/>
                <a:gdLst>
                  <a:gd name="T0" fmla="*/ 19 w 218"/>
                  <a:gd name="T1" fmla="*/ 36 h 229"/>
                  <a:gd name="T2" fmla="*/ 106 w 218"/>
                  <a:gd name="T3" fmla="*/ 0 h 229"/>
                  <a:gd name="T4" fmla="*/ 195 w 218"/>
                  <a:gd name="T5" fmla="*/ 33 h 229"/>
                  <a:gd name="T6" fmla="*/ 215 w 218"/>
                  <a:gd name="T7" fmla="*/ 118 h 229"/>
                  <a:gd name="T8" fmla="*/ 171 w 218"/>
                  <a:gd name="T9" fmla="*/ 199 h 229"/>
                  <a:gd name="T10" fmla="*/ 33 w 218"/>
                  <a:gd name="T11" fmla="*/ 223 h 229"/>
                  <a:gd name="T12" fmla="*/ 33 w 218"/>
                  <a:gd name="T13" fmla="*/ 195 h 229"/>
                  <a:gd name="T14" fmla="*/ 140 w 218"/>
                  <a:gd name="T15" fmla="*/ 184 h 229"/>
                  <a:gd name="T16" fmla="*/ 172 w 218"/>
                  <a:gd name="T17" fmla="*/ 128 h 229"/>
                  <a:gd name="T18" fmla="*/ 62 w 218"/>
                  <a:gd name="T19" fmla="*/ 139 h 229"/>
                  <a:gd name="T20" fmla="*/ 13 w 218"/>
                  <a:gd name="T21" fmla="*/ 107 h 229"/>
                  <a:gd name="T22" fmla="*/ 19 w 218"/>
                  <a:gd name="T23" fmla="*/ 36 h 229"/>
                  <a:gd name="T24" fmla="*/ 75 w 218"/>
                  <a:gd name="T25" fmla="*/ 31 h 229"/>
                  <a:gd name="T26" fmla="*/ 71 w 218"/>
                  <a:gd name="T27" fmla="*/ 112 h 229"/>
                  <a:gd name="T28" fmla="*/ 172 w 218"/>
                  <a:gd name="T29" fmla="*/ 108 h 229"/>
                  <a:gd name="T30" fmla="*/ 159 w 218"/>
                  <a:gd name="T31" fmla="*/ 45 h 229"/>
                  <a:gd name="T32" fmla="*/ 75 w 218"/>
                  <a:gd name="T33" fmla="*/ 3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229">
                    <a:moveTo>
                      <a:pt x="19" y="36"/>
                    </a:moveTo>
                    <a:cubicBezTo>
                      <a:pt x="40" y="10"/>
                      <a:pt x="74" y="1"/>
                      <a:pt x="106" y="0"/>
                    </a:cubicBezTo>
                    <a:cubicBezTo>
                      <a:pt x="138" y="0"/>
                      <a:pt x="173" y="7"/>
                      <a:pt x="195" y="33"/>
                    </a:cubicBezTo>
                    <a:cubicBezTo>
                      <a:pt x="215" y="56"/>
                      <a:pt x="218" y="89"/>
                      <a:pt x="215" y="118"/>
                    </a:cubicBezTo>
                    <a:cubicBezTo>
                      <a:pt x="212" y="149"/>
                      <a:pt x="197" y="181"/>
                      <a:pt x="171" y="199"/>
                    </a:cubicBezTo>
                    <a:cubicBezTo>
                      <a:pt x="131" y="227"/>
                      <a:pt x="80" y="229"/>
                      <a:pt x="33" y="223"/>
                    </a:cubicBezTo>
                    <a:cubicBezTo>
                      <a:pt x="33" y="214"/>
                      <a:pt x="33" y="204"/>
                      <a:pt x="33" y="195"/>
                    </a:cubicBezTo>
                    <a:cubicBezTo>
                      <a:pt x="68" y="204"/>
                      <a:pt x="109" y="205"/>
                      <a:pt x="140" y="184"/>
                    </a:cubicBezTo>
                    <a:cubicBezTo>
                      <a:pt x="159" y="172"/>
                      <a:pt x="169" y="150"/>
                      <a:pt x="172" y="128"/>
                    </a:cubicBezTo>
                    <a:cubicBezTo>
                      <a:pt x="137" y="144"/>
                      <a:pt x="98" y="148"/>
                      <a:pt x="62" y="139"/>
                    </a:cubicBezTo>
                    <a:cubicBezTo>
                      <a:pt x="43" y="134"/>
                      <a:pt x="24" y="124"/>
                      <a:pt x="13" y="107"/>
                    </a:cubicBezTo>
                    <a:cubicBezTo>
                      <a:pt x="0" y="85"/>
                      <a:pt x="3" y="55"/>
                      <a:pt x="19" y="36"/>
                    </a:cubicBezTo>
                    <a:close/>
                    <a:moveTo>
                      <a:pt x="75" y="31"/>
                    </a:moveTo>
                    <a:cubicBezTo>
                      <a:pt x="43" y="44"/>
                      <a:pt x="39" y="97"/>
                      <a:pt x="71" y="112"/>
                    </a:cubicBezTo>
                    <a:cubicBezTo>
                      <a:pt x="103" y="126"/>
                      <a:pt x="140" y="119"/>
                      <a:pt x="172" y="108"/>
                    </a:cubicBezTo>
                    <a:cubicBezTo>
                      <a:pt x="172" y="86"/>
                      <a:pt x="173" y="63"/>
                      <a:pt x="159" y="45"/>
                    </a:cubicBezTo>
                    <a:cubicBezTo>
                      <a:pt x="139" y="21"/>
                      <a:pt x="102" y="19"/>
                      <a:pt x="7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03">
                <a:extLst>
                  <a:ext uri="{FF2B5EF4-FFF2-40B4-BE49-F238E27FC236}">
                    <a16:creationId xmlns:a16="http://schemas.microsoft.com/office/drawing/2014/main" id="{1D317F79-5848-40B8-AADA-035B449DFC05}"/>
                  </a:ext>
                </a:extLst>
              </p:cNvPr>
              <p:cNvSpPr>
                <a:spLocks noEditPoints="1"/>
              </p:cNvSpPr>
              <p:nvPr/>
            </p:nvSpPr>
            <p:spPr bwMode="auto">
              <a:xfrm>
                <a:off x="3113088" y="4579938"/>
                <a:ext cx="255588" cy="266700"/>
              </a:xfrm>
              <a:custGeom>
                <a:avLst/>
                <a:gdLst>
                  <a:gd name="T0" fmla="*/ 67 w 353"/>
                  <a:gd name="T1" fmla="*/ 26 h 366"/>
                  <a:gd name="T2" fmla="*/ 147 w 353"/>
                  <a:gd name="T3" fmla="*/ 5 h 366"/>
                  <a:gd name="T4" fmla="*/ 218 w 353"/>
                  <a:gd name="T5" fmla="*/ 50 h 366"/>
                  <a:gd name="T6" fmla="*/ 222 w 353"/>
                  <a:gd name="T7" fmla="*/ 154 h 366"/>
                  <a:gd name="T8" fmla="*/ 353 w 353"/>
                  <a:gd name="T9" fmla="*/ 258 h 366"/>
                  <a:gd name="T10" fmla="*/ 317 w 353"/>
                  <a:gd name="T11" fmla="*/ 288 h 366"/>
                  <a:gd name="T12" fmla="*/ 191 w 353"/>
                  <a:gd name="T13" fmla="*/ 184 h 366"/>
                  <a:gd name="T14" fmla="*/ 159 w 353"/>
                  <a:gd name="T15" fmla="*/ 213 h 366"/>
                  <a:gd name="T16" fmla="*/ 244 w 353"/>
                  <a:gd name="T17" fmla="*/ 329 h 366"/>
                  <a:gd name="T18" fmla="*/ 209 w 353"/>
                  <a:gd name="T19" fmla="*/ 366 h 366"/>
                  <a:gd name="T20" fmla="*/ 0 w 353"/>
                  <a:gd name="T21" fmla="*/ 74 h 366"/>
                  <a:gd name="T22" fmla="*/ 67 w 353"/>
                  <a:gd name="T23" fmla="*/ 26 h 366"/>
                  <a:gd name="T24" fmla="*/ 62 w 353"/>
                  <a:gd name="T25" fmla="*/ 80 h 366"/>
                  <a:gd name="T26" fmla="*/ 132 w 353"/>
                  <a:gd name="T27" fmla="*/ 171 h 366"/>
                  <a:gd name="T28" fmla="*/ 178 w 353"/>
                  <a:gd name="T29" fmla="*/ 125 h 366"/>
                  <a:gd name="T30" fmla="*/ 159 w 353"/>
                  <a:gd name="T31" fmla="*/ 66 h 366"/>
                  <a:gd name="T32" fmla="*/ 115 w 353"/>
                  <a:gd name="T33" fmla="*/ 51 h 366"/>
                  <a:gd name="T34" fmla="*/ 62 w 353"/>
                  <a:gd name="T35" fmla="*/ 8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366">
                    <a:moveTo>
                      <a:pt x="67" y="26"/>
                    </a:moveTo>
                    <a:cubicBezTo>
                      <a:pt x="90" y="10"/>
                      <a:pt x="119" y="0"/>
                      <a:pt x="147" y="5"/>
                    </a:cubicBezTo>
                    <a:cubicBezTo>
                      <a:pt x="176" y="9"/>
                      <a:pt x="204" y="24"/>
                      <a:pt x="218" y="50"/>
                    </a:cubicBezTo>
                    <a:cubicBezTo>
                      <a:pt x="236" y="82"/>
                      <a:pt x="232" y="120"/>
                      <a:pt x="222" y="154"/>
                    </a:cubicBezTo>
                    <a:cubicBezTo>
                      <a:pt x="266" y="188"/>
                      <a:pt x="309" y="223"/>
                      <a:pt x="353" y="258"/>
                    </a:cubicBezTo>
                    <a:cubicBezTo>
                      <a:pt x="341" y="268"/>
                      <a:pt x="329" y="278"/>
                      <a:pt x="317" y="288"/>
                    </a:cubicBezTo>
                    <a:cubicBezTo>
                      <a:pt x="275" y="254"/>
                      <a:pt x="233" y="219"/>
                      <a:pt x="191" y="184"/>
                    </a:cubicBezTo>
                    <a:cubicBezTo>
                      <a:pt x="181" y="194"/>
                      <a:pt x="170" y="204"/>
                      <a:pt x="159" y="213"/>
                    </a:cubicBezTo>
                    <a:cubicBezTo>
                      <a:pt x="187" y="252"/>
                      <a:pt x="216" y="290"/>
                      <a:pt x="244" y="329"/>
                    </a:cubicBezTo>
                    <a:cubicBezTo>
                      <a:pt x="232" y="341"/>
                      <a:pt x="220" y="354"/>
                      <a:pt x="209" y="366"/>
                    </a:cubicBezTo>
                    <a:cubicBezTo>
                      <a:pt x="139" y="269"/>
                      <a:pt x="70" y="172"/>
                      <a:pt x="0" y="74"/>
                    </a:cubicBezTo>
                    <a:cubicBezTo>
                      <a:pt x="23" y="58"/>
                      <a:pt x="45" y="42"/>
                      <a:pt x="67" y="26"/>
                    </a:cubicBezTo>
                    <a:close/>
                    <a:moveTo>
                      <a:pt x="62" y="80"/>
                    </a:moveTo>
                    <a:cubicBezTo>
                      <a:pt x="85" y="111"/>
                      <a:pt x="109" y="141"/>
                      <a:pt x="132" y="171"/>
                    </a:cubicBezTo>
                    <a:cubicBezTo>
                      <a:pt x="150" y="159"/>
                      <a:pt x="169" y="146"/>
                      <a:pt x="178" y="125"/>
                    </a:cubicBezTo>
                    <a:cubicBezTo>
                      <a:pt x="184" y="104"/>
                      <a:pt x="177" y="79"/>
                      <a:pt x="159" y="66"/>
                    </a:cubicBezTo>
                    <a:cubicBezTo>
                      <a:pt x="146" y="57"/>
                      <a:pt x="131" y="50"/>
                      <a:pt x="115" y="51"/>
                    </a:cubicBezTo>
                    <a:cubicBezTo>
                      <a:pt x="94" y="52"/>
                      <a:pt x="78" y="68"/>
                      <a:pt x="62"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04">
                <a:extLst>
                  <a:ext uri="{FF2B5EF4-FFF2-40B4-BE49-F238E27FC236}">
                    <a16:creationId xmlns:a16="http://schemas.microsoft.com/office/drawing/2014/main" id="{654317AB-2568-4F4A-B0A1-BD00C083AE3B}"/>
                  </a:ext>
                </a:extLst>
              </p:cNvPr>
              <p:cNvSpPr>
                <a:spLocks/>
              </p:cNvSpPr>
              <p:nvPr/>
            </p:nvSpPr>
            <p:spPr bwMode="auto">
              <a:xfrm>
                <a:off x="1763713" y="4606925"/>
                <a:ext cx="185738" cy="217488"/>
              </a:xfrm>
              <a:custGeom>
                <a:avLst/>
                <a:gdLst>
                  <a:gd name="T0" fmla="*/ 0 w 255"/>
                  <a:gd name="T1" fmla="*/ 268 h 299"/>
                  <a:gd name="T2" fmla="*/ 218 w 255"/>
                  <a:gd name="T3" fmla="*/ 0 h 299"/>
                  <a:gd name="T4" fmla="*/ 255 w 255"/>
                  <a:gd name="T5" fmla="*/ 32 h 299"/>
                  <a:gd name="T6" fmla="*/ 38 w 255"/>
                  <a:gd name="T7" fmla="*/ 299 h 299"/>
                  <a:gd name="T8" fmla="*/ 0 w 255"/>
                  <a:gd name="T9" fmla="*/ 268 h 299"/>
                </a:gdLst>
                <a:ahLst/>
                <a:cxnLst>
                  <a:cxn ang="0">
                    <a:pos x="T0" y="T1"/>
                  </a:cxn>
                  <a:cxn ang="0">
                    <a:pos x="T2" y="T3"/>
                  </a:cxn>
                  <a:cxn ang="0">
                    <a:pos x="T4" y="T5"/>
                  </a:cxn>
                  <a:cxn ang="0">
                    <a:pos x="T6" y="T7"/>
                  </a:cxn>
                  <a:cxn ang="0">
                    <a:pos x="T8" y="T9"/>
                  </a:cxn>
                </a:cxnLst>
                <a:rect l="0" t="0" r="r" b="b"/>
                <a:pathLst>
                  <a:path w="255" h="299">
                    <a:moveTo>
                      <a:pt x="0" y="268"/>
                    </a:moveTo>
                    <a:cubicBezTo>
                      <a:pt x="73" y="179"/>
                      <a:pt x="145" y="89"/>
                      <a:pt x="218" y="0"/>
                    </a:cubicBezTo>
                    <a:cubicBezTo>
                      <a:pt x="230" y="11"/>
                      <a:pt x="243" y="22"/>
                      <a:pt x="255" y="32"/>
                    </a:cubicBezTo>
                    <a:cubicBezTo>
                      <a:pt x="183" y="121"/>
                      <a:pt x="110" y="210"/>
                      <a:pt x="38" y="299"/>
                    </a:cubicBezTo>
                    <a:cubicBezTo>
                      <a:pt x="25" y="289"/>
                      <a:pt x="13" y="27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05">
                <a:extLst>
                  <a:ext uri="{FF2B5EF4-FFF2-40B4-BE49-F238E27FC236}">
                    <a16:creationId xmlns:a16="http://schemas.microsoft.com/office/drawing/2014/main" id="{8299C595-63E1-489A-B75E-AF2BA5E569C9}"/>
                  </a:ext>
                </a:extLst>
              </p:cNvPr>
              <p:cNvSpPr>
                <a:spLocks/>
              </p:cNvSpPr>
              <p:nvPr/>
            </p:nvSpPr>
            <p:spPr bwMode="auto">
              <a:xfrm>
                <a:off x="2987675" y="4643438"/>
                <a:ext cx="247650" cy="282575"/>
              </a:xfrm>
              <a:custGeom>
                <a:avLst/>
                <a:gdLst>
                  <a:gd name="T0" fmla="*/ 0 w 339"/>
                  <a:gd name="T1" fmla="*/ 84 h 387"/>
                  <a:gd name="T2" fmla="*/ 155 w 339"/>
                  <a:gd name="T3" fmla="*/ 0 h 387"/>
                  <a:gd name="T4" fmla="*/ 174 w 339"/>
                  <a:gd name="T5" fmla="*/ 34 h 387"/>
                  <a:gd name="T6" fmla="*/ 57 w 339"/>
                  <a:gd name="T7" fmla="*/ 98 h 387"/>
                  <a:gd name="T8" fmla="*/ 111 w 339"/>
                  <a:gd name="T9" fmla="*/ 192 h 387"/>
                  <a:gd name="T10" fmla="*/ 219 w 339"/>
                  <a:gd name="T11" fmla="*/ 133 h 387"/>
                  <a:gd name="T12" fmla="*/ 239 w 339"/>
                  <a:gd name="T13" fmla="*/ 167 h 387"/>
                  <a:gd name="T14" fmla="*/ 131 w 339"/>
                  <a:gd name="T15" fmla="*/ 225 h 387"/>
                  <a:gd name="T16" fmla="*/ 194 w 339"/>
                  <a:gd name="T17" fmla="*/ 333 h 387"/>
                  <a:gd name="T18" fmla="*/ 320 w 339"/>
                  <a:gd name="T19" fmla="*/ 266 h 387"/>
                  <a:gd name="T20" fmla="*/ 339 w 339"/>
                  <a:gd name="T21" fmla="*/ 299 h 387"/>
                  <a:gd name="T22" fmla="*/ 177 w 339"/>
                  <a:gd name="T23" fmla="*/ 387 h 387"/>
                  <a:gd name="T24" fmla="*/ 0 w 339"/>
                  <a:gd name="T25" fmla="*/ 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387">
                    <a:moveTo>
                      <a:pt x="0" y="84"/>
                    </a:moveTo>
                    <a:cubicBezTo>
                      <a:pt x="52" y="56"/>
                      <a:pt x="103" y="28"/>
                      <a:pt x="155" y="0"/>
                    </a:cubicBezTo>
                    <a:cubicBezTo>
                      <a:pt x="161" y="12"/>
                      <a:pt x="168" y="23"/>
                      <a:pt x="174" y="34"/>
                    </a:cubicBezTo>
                    <a:cubicBezTo>
                      <a:pt x="135" y="55"/>
                      <a:pt x="96" y="76"/>
                      <a:pt x="57" y="98"/>
                    </a:cubicBezTo>
                    <a:cubicBezTo>
                      <a:pt x="75" y="129"/>
                      <a:pt x="93" y="160"/>
                      <a:pt x="111" y="192"/>
                    </a:cubicBezTo>
                    <a:cubicBezTo>
                      <a:pt x="147" y="172"/>
                      <a:pt x="183" y="153"/>
                      <a:pt x="219" y="133"/>
                    </a:cubicBezTo>
                    <a:cubicBezTo>
                      <a:pt x="226" y="144"/>
                      <a:pt x="232" y="156"/>
                      <a:pt x="239" y="167"/>
                    </a:cubicBezTo>
                    <a:cubicBezTo>
                      <a:pt x="203" y="186"/>
                      <a:pt x="167" y="206"/>
                      <a:pt x="131" y="225"/>
                    </a:cubicBezTo>
                    <a:cubicBezTo>
                      <a:pt x="152" y="261"/>
                      <a:pt x="173" y="297"/>
                      <a:pt x="194" y="333"/>
                    </a:cubicBezTo>
                    <a:cubicBezTo>
                      <a:pt x="236" y="311"/>
                      <a:pt x="278" y="288"/>
                      <a:pt x="320" y="266"/>
                    </a:cubicBezTo>
                    <a:cubicBezTo>
                      <a:pt x="326" y="277"/>
                      <a:pt x="332" y="288"/>
                      <a:pt x="339" y="299"/>
                    </a:cubicBezTo>
                    <a:cubicBezTo>
                      <a:pt x="285" y="328"/>
                      <a:pt x="231" y="358"/>
                      <a:pt x="177" y="387"/>
                    </a:cubicBezTo>
                    <a:cubicBezTo>
                      <a:pt x="118" y="286"/>
                      <a:pt x="59" y="185"/>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06">
                <a:extLst>
                  <a:ext uri="{FF2B5EF4-FFF2-40B4-BE49-F238E27FC236}">
                    <a16:creationId xmlns:a16="http://schemas.microsoft.com/office/drawing/2014/main" id="{AFEE15CD-5134-4A12-BDD0-D89BFF649C5B}"/>
                  </a:ext>
                </a:extLst>
              </p:cNvPr>
              <p:cNvSpPr>
                <a:spLocks noEditPoints="1"/>
              </p:cNvSpPr>
              <p:nvPr/>
            </p:nvSpPr>
            <p:spPr bwMode="auto">
              <a:xfrm>
                <a:off x="1822450" y="4665663"/>
                <a:ext cx="222250" cy="261938"/>
              </a:xfrm>
              <a:custGeom>
                <a:avLst/>
                <a:gdLst>
                  <a:gd name="T0" fmla="*/ 0 w 306"/>
                  <a:gd name="T1" fmla="*/ 252 h 361"/>
                  <a:gd name="T2" fmla="*/ 255 w 306"/>
                  <a:gd name="T3" fmla="*/ 0 h 361"/>
                  <a:gd name="T4" fmla="*/ 306 w 306"/>
                  <a:gd name="T5" fmla="*/ 31 h 361"/>
                  <a:gd name="T6" fmla="*/ 170 w 306"/>
                  <a:gd name="T7" fmla="*/ 361 h 361"/>
                  <a:gd name="T8" fmla="*/ 126 w 306"/>
                  <a:gd name="T9" fmla="*/ 336 h 361"/>
                  <a:gd name="T10" fmla="*/ 171 w 306"/>
                  <a:gd name="T11" fmla="*/ 241 h 361"/>
                  <a:gd name="T12" fmla="*/ 116 w 306"/>
                  <a:gd name="T13" fmla="*/ 202 h 361"/>
                  <a:gd name="T14" fmla="*/ 36 w 306"/>
                  <a:gd name="T15" fmla="*/ 281 h 361"/>
                  <a:gd name="T16" fmla="*/ 0 w 306"/>
                  <a:gd name="T17" fmla="*/ 252 h 361"/>
                  <a:gd name="T18" fmla="*/ 227 w 306"/>
                  <a:gd name="T19" fmla="*/ 81 h 361"/>
                  <a:gd name="T20" fmla="*/ 148 w 306"/>
                  <a:gd name="T21" fmla="*/ 163 h 361"/>
                  <a:gd name="T22" fmla="*/ 191 w 306"/>
                  <a:gd name="T23" fmla="*/ 195 h 361"/>
                  <a:gd name="T24" fmla="*/ 238 w 306"/>
                  <a:gd name="T25" fmla="*/ 88 h 361"/>
                  <a:gd name="T26" fmla="*/ 244 w 306"/>
                  <a:gd name="T27" fmla="*/ 68 h 361"/>
                  <a:gd name="T28" fmla="*/ 227 w 306"/>
                  <a:gd name="T29" fmla="*/ 8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61">
                    <a:moveTo>
                      <a:pt x="0" y="252"/>
                    </a:moveTo>
                    <a:cubicBezTo>
                      <a:pt x="85" y="168"/>
                      <a:pt x="170" y="84"/>
                      <a:pt x="255" y="0"/>
                    </a:cubicBezTo>
                    <a:cubicBezTo>
                      <a:pt x="272" y="11"/>
                      <a:pt x="289" y="21"/>
                      <a:pt x="306" y="31"/>
                    </a:cubicBezTo>
                    <a:cubicBezTo>
                      <a:pt x="261" y="141"/>
                      <a:pt x="215" y="251"/>
                      <a:pt x="170" y="361"/>
                    </a:cubicBezTo>
                    <a:cubicBezTo>
                      <a:pt x="155" y="353"/>
                      <a:pt x="141" y="344"/>
                      <a:pt x="126" y="336"/>
                    </a:cubicBezTo>
                    <a:cubicBezTo>
                      <a:pt x="141" y="305"/>
                      <a:pt x="156" y="273"/>
                      <a:pt x="171" y="241"/>
                    </a:cubicBezTo>
                    <a:cubicBezTo>
                      <a:pt x="153" y="228"/>
                      <a:pt x="135" y="215"/>
                      <a:pt x="116" y="202"/>
                    </a:cubicBezTo>
                    <a:cubicBezTo>
                      <a:pt x="90" y="229"/>
                      <a:pt x="63" y="255"/>
                      <a:pt x="36" y="281"/>
                    </a:cubicBezTo>
                    <a:cubicBezTo>
                      <a:pt x="24" y="271"/>
                      <a:pt x="12" y="262"/>
                      <a:pt x="0" y="252"/>
                    </a:cubicBezTo>
                    <a:close/>
                    <a:moveTo>
                      <a:pt x="227" y="81"/>
                    </a:moveTo>
                    <a:cubicBezTo>
                      <a:pt x="201" y="109"/>
                      <a:pt x="174" y="135"/>
                      <a:pt x="148" y="163"/>
                    </a:cubicBezTo>
                    <a:cubicBezTo>
                      <a:pt x="162" y="173"/>
                      <a:pt x="177" y="184"/>
                      <a:pt x="191" y="195"/>
                    </a:cubicBezTo>
                    <a:cubicBezTo>
                      <a:pt x="207" y="159"/>
                      <a:pt x="222" y="124"/>
                      <a:pt x="238" y="88"/>
                    </a:cubicBezTo>
                    <a:cubicBezTo>
                      <a:pt x="241" y="82"/>
                      <a:pt x="243" y="75"/>
                      <a:pt x="244" y="68"/>
                    </a:cubicBezTo>
                    <a:cubicBezTo>
                      <a:pt x="238" y="72"/>
                      <a:pt x="232" y="76"/>
                      <a:pt x="227"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07">
                <a:extLst>
                  <a:ext uri="{FF2B5EF4-FFF2-40B4-BE49-F238E27FC236}">
                    <a16:creationId xmlns:a16="http://schemas.microsoft.com/office/drawing/2014/main" id="{D5F65DD9-B354-4B87-9ED4-8BFC84D2FAF6}"/>
                  </a:ext>
                </a:extLst>
              </p:cNvPr>
              <p:cNvSpPr>
                <a:spLocks/>
              </p:cNvSpPr>
              <p:nvPr/>
            </p:nvSpPr>
            <p:spPr bwMode="auto">
              <a:xfrm>
                <a:off x="1979613" y="4710113"/>
                <a:ext cx="236538" cy="290513"/>
              </a:xfrm>
              <a:custGeom>
                <a:avLst/>
                <a:gdLst>
                  <a:gd name="T0" fmla="*/ 0 w 325"/>
                  <a:gd name="T1" fmla="*/ 317 h 399"/>
                  <a:gd name="T2" fmla="*/ 160 w 325"/>
                  <a:gd name="T3" fmla="*/ 0 h 399"/>
                  <a:gd name="T4" fmla="*/ 201 w 325"/>
                  <a:gd name="T5" fmla="*/ 20 h 399"/>
                  <a:gd name="T6" fmla="*/ 182 w 325"/>
                  <a:gd name="T7" fmla="*/ 253 h 399"/>
                  <a:gd name="T8" fmla="*/ 286 w 325"/>
                  <a:gd name="T9" fmla="*/ 60 h 399"/>
                  <a:gd name="T10" fmla="*/ 325 w 325"/>
                  <a:gd name="T11" fmla="*/ 76 h 399"/>
                  <a:gd name="T12" fmla="*/ 166 w 325"/>
                  <a:gd name="T13" fmla="*/ 399 h 399"/>
                  <a:gd name="T14" fmla="*/ 120 w 325"/>
                  <a:gd name="T15" fmla="*/ 377 h 399"/>
                  <a:gd name="T16" fmla="*/ 147 w 325"/>
                  <a:gd name="T17" fmla="*/ 132 h 399"/>
                  <a:gd name="T18" fmla="*/ 46 w 325"/>
                  <a:gd name="T19" fmla="*/ 338 h 399"/>
                  <a:gd name="T20" fmla="*/ 0 w 325"/>
                  <a:gd name="T21" fmla="*/ 31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5" h="399">
                    <a:moveTo>
                      <a:pt x="0" y="317"/>
                    </a:moveTo>
                    <a:cubicBezTo>
                      <a:pt x="53" y="211"/>
                      <a:pt x="107" y="106"/>
                      <a:pt x="160" y="0"/>
                    </a:cubicBezTo>
                    <a:cubicBezTo>
                      <a:pt x="174" y="7"/>
                      <a:pt x="188" y="13"/>
                      <a:pt x="201" y="20"/>
                    </a:cubicBezTo>
                    <a:cubicBezTo>
                      <a:pt x="195" y="97"/>
                      <a:pt x="188" y="175"/>
                      <a:pt x="182" y="253"/>
                    </a:cubicBezTo>
                    <a:cubicBezTo>
                      <a:pt x="217" y="189"/>
                      <a:pt x="251" y="125"/>
                      <a:pt x="286" y="60"/>
                    </a:cubicBezTo>
                    <a:cubicBezTo>
                      <a:pt x="299" y="66"/>
                      <a:pt x="312" y="71"/>
                      <a:pt x="325" y="76"/>
                    </a:cubicBezTo>
                    <a:cubicBezTo>
                      <a:pt x="272" y="184"/>
                      <a:pt x="219" y="291"/>
                      <a:pt x="166" y="399"/>
                    </a:cubicBezTo>
                    <a:cubicBezTo>
                      <a:pt x="151" y="392"/>
                      <a:pt x="135" y="384"/>
                      <a:pt x="120" y="377"/>
                    </a:cubicBezTo>
                    <a:cubicBezTo>
                      <a:pt x="129" y="295"/>
                      <a:pt x="138" y="214"/>
                      <a:pt x="147" y="132"/>
                    </a:cubicBezTo>
                    <a:cubicBezTo>
                      <a:pt x="113" y="200"/>
                      <a:pt x="80" y="269"/>
                      <a:pt x="46" y="338"/>
                    </a:cubicBezTo>
                    <a:cubicBezTo>
                      <a:pt x="31" y="331"/>
                      <a:pt x="15" y="324"/>
                      <a:pt x="0"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08">
                <a:extLst>
                  <a:ext uri="{FF2B5EF4-FFF2-40B4-BE49-F238E27FC236}">
                    <a16:creationId xmlns:a16="http://schemas.microsoft.com/office/drawing/2014/main" id="{088374DF-11EC-4FB6-916C-1A5DD5A0387E}"/>
                  </a:ext>
                </a:extLst>
              </p:cNvPr>
              <p:cNvSpPr>
                <a:spLocks/>
              </p:cNvSpPr>
              <p:nvPr/>
            </p:nvSpPr>
            <p:spPr bwMode="auto">
              <a:xfrm>
                <a:off x="2844800" y="4713288"/>
                <a:ext cx="171450" cy="279400"/>
              </a:xfrm>
              <a:custGeom>
                <a:avLst/>
                <a:gdLst>
                  <a:gd name="T0" fmla="*/ 138 w 235"/>
                  <a:gd name="T1" fmla="*/ 17 h 384"/>
                  <a:gd name="T2" fmla="*/ 179 w 235"/>
                  <a:gd name="T3" fmla="*/ 0 h 384"/>
                  <a:gd name="T4" fmla="*/ 235 w 235"/>
                  <a:gd name="T5" fmla="*/ 363 h 384"/>
                  <a:gd name="T6" fmla="*/ 192 w 235"/>
                  <a:gd name="T7" fmla="*/ 384 h 384"/>
                  <a:gd name="T8" fmla="*/ 0 w 235"/>
                  <a:gd name="T9" fmla="*/ 76 h 384"/>
                  <a:gd name="T10" fmla="*/ 42 w 235"/>
                  <a:gd name="T11" fmla="*/ 58 h 384"/>
                  <a:gd name="T12" fmla="*/ 175 w 235"/>
                  <a:gd name="T13" fmla="*/ 268 h 384"/>
                  <a:gd name="T14" fmla="*/ 138 w 235"/>
                  <a:gd name="T15" fmla="*/ 17 h 3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384">
                    <a:moveTo>
                      <a:pt x="138" y="17"/>
                    </a:moveTo>
                    <a:cubicBezTo>
                      <a:pt x="152" y="11"/>
                      <a:pt x="166" y="6"/>
                      <a:pt x="179" y="0"/>
                    </a:cubicBezTo>
                    <a:cubicBezTo>
                      <a:pt x="198" y="121"/>
                      <a:pt x="217" y="242"/>
                      <a:pt x="235" y="363"/>
                    </a:cubicBezTo>
                    <a:cubicBezTo>
                      <a:pt x="221" y="369"/>
                      <a:pt x="206" y="377"/>
                      <a:pt x="192" y="384"/>
                    </a:cubicBezTo>
                    <a:cubicBezTo>
                      <a:pt x="128" y="281"/>
                      <a:pt x="64" y="179"/>
                      <a:pt x="0" y="76"/>
                    </a:cubicBezTo>
                    <a:cubicBezTo>
                      <a:pt x="14" y="70"/>
                      <a:pt x="28" y="64"/>
                      <a:pt x="42" y="58"/>
                    </a:cubicBezTo>
                    <a:cubicBezTo>
                      <a:pt x="86" y="128"/>
                      <a:pt x="131" y="198"/>
                      <a:pt x="175" y="268"/>
                    </a:cubicBezTo>
                    <a:cubicBezTo>
                      <a:pt x="163" y="184"/>
                      <a:pt x="150" y="101"/>
                      <a:pt x="1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09">
                <a:extLst>
                  <a:ext uri="{FF2B5EF4-FFF2-40B4-BE49-F238E27FC236}">
                    <a16:creationId xmlns:a16="http://schemas.microsoft.com/office/drawing/2014/main" id="{F1C6F853-0892-4B2D-B532-92CA682899C5}"/>
                  </a:ext>
                </a:extLst>
              </p:cNvPr>
              <p:cNvSpPr>
                <a:spLocks/>
              </p:cNvSpPr>
              <p:nvPr/>
            </p:nvSpPr>
            <p:spPr bwMode="auto">
              <a:xfrm>
                <a:off x="2787650" y="4775200"/>
                <a:ext cx="100013" cy="249238"/>
              </a:xfrm>
              <a:custGeom>
                <a:avLst/>
                <a:gdLst>
                  <a:gd name="T0" fmla="*/ 0 w 137"/>
                  <a:gd name="T1" fmla="*/ 14 h 342"/>
                  <a:gd name="T2" fmla="*/ 45 w 137"/>
                  <a:gd name="T3" fmla="*/ 0 h 342"/>
                  <a:gd name="T4" fmla="*/ 137 w 137"/>
                  <a:gd name="T5" fmla="*/ 329 h 342"/>
                  <a:gd name="T6" fmla="*/ 93 w 137"/>
                  <a:gd name="T7" fmla="*/ 342 h 342"/>
                  <a:gd name="T8" fmla="*/ 0 w 137"/>
                  <a:gd name="T9" fmla="*/ 14 h 342"/>
                </a:gdLst>
                <a:ahLst/>
                <a:cxnLst>
                  <a:cxn ang="0">
                    <a:pos x="T0" y="T1"/>
                  </a:cxn>
                  <a:cxn ang="0">
                    <a:pos x="T2" y="T3"/>
                  </a:cxn>
                  <a:cxn ang="0">
                    <a:pos x="T4" y="T5"/>
                  </a:cxn>
                  <a:cxn ang="0">
                    <a:pos x="T6" y="T7"/>
                  </a:cxn>
                  <a:cxn ang="0">
                    <a:pos x="T8" y="T9"/>
                  </a:cxn>
                </a:cxnLst>
                <a:rect l="0" t="0" r="r" b="b"/>
                <a:pathLst>
                  <a:path w="137" h="342">
                    <a:moveTo>
                      <a:pt x="0" y="14"/>
                    </a:moveTo>
                    <a:cubicBezTo>
                      <a:pt x="15" y="9"/>
                      <a:pt x="30" y="5"/>
                      <a:pt x="45" y="0"/>
                    </a:cubicBezTo>
                    <a:cubicBezTo>
                      <a:pt x="76" y="110"/>
                      <a:pt x="106" y="219"/>
                      <a:pt x="137" y="329"/>
                    </a:cubicBezTo>
                    <a:cubicBezTo>
                      <a:pt x="122" y="333"/>
                      <a:pt x="108" y="338"/>
                      <a:pt x="93" y="342"/>
                    </a:cubicBezTo>
                    <a:cubicBezTo>
                      <a:pt x="62" y="233"/>
                      <a:pt x="31" y="123"/>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10">
                <a:extLst>
                  <a:ext uri="{FF2B5EF4-FFF2-40B4-BE49-F238E27FC236}">
                    <a16:creationId xmlns:a16="http://schemas.microsoft.com/office/drawing/2014/main" id="{6D10EF75-584F-4CD5-83F8-06AAD1427D48}"/>
                  </a:ext>
                </a:extLst>
              </p:cNvPr>
              <p:cNvSpPr>
                <a:spLocks/>
              </p:cNvSpPr>
              <p:nvPr/>
            </p:nvSpPr>
            <p:spPr bwMode="auto">
              <a:xfrm>
                <a:off x="2162175" y="4783138"/>
                <a:ext cx="174625" cy="268288"/>
              </a:xfrm>
              <a:custGeom>
                <a:avLst/>
                <a:gdLst>
                  <a:gd name="T0" fmla="*/ 91 w 240"/>
                  <a:gd name="T1" fmla="*/ 28 h 370"/>
                  <a:gd name="T2" fmla="*/ 184 w 240"/>
                  <a:gd name="T3" fmla="*/ 10 h 370"/>
                  <a:gd name="T4" fmla="*/ 231 w 240"/>
                  <a:gd name="T5" fmla="*/ 60 h 370"/>
                  <a:gd name="T6" fmla="*/ 236 w 240"/>
                  <a:gd name="T7" fmla="*/ 134 h 370"/>
                  <a:gd name="T8" fmla="*/ 190 w 240"/>
                  <a:gd name="T9" fmla="*/ 130 h 370"/>
                  <a:gd name="T10" fmla="*/ 176 w 240"/>
                  <a:gd name="T11" fmla="*/ 55 h 370"/>
                  <a:gd name="T12" fmla="*/ 100 w 240"/>
                  <a:gd name="T13" fmla="*/ 73 h 370"/>
                  <a:gd name="T14" fmla="*/ 54 w 240"/>
                  <a:gd name="T15" fmla="*/ 183 h 370"/>
                  <a:gd name="T16" fmla="*/ 55 w 240"/>
                  <a:gd name="T17" fmla="*/ 288 h 370"/>
                  <a:gd name="T18" fmla="*/ 120 w 240"/>
                  <a:gd name="T19" fmla="*/ 301 h 370"/>
                  <a:gd name="T20" fmla="*/ 157 w 240"/>
                  <a:gd name="T21" fmla="*/ 230 h 370"/>
                  <a:gd name="T22" fmla="*/ 102 w 240"/>
                  <a:gd name="T23" fmla="*/ 212 h 370"/>
                  <a:gd name="T24" fmla="*/ 113 w 240"/>
                  <a:gd name="T25" fmla="*/ 176 h 370"/>
                  <a:gd name="T26" fmla="*/ 203 w 240"/>
                  <a:gd name="T27" fmla="*/ 205 h 370"/>
                  <a:gd name="T28" fmla="*/ 152 w 240"/>
                  <a:gd name="T29" fmla="*/ 370 h 370"/>
                  <a:gd name="T30" fmla="*/ 122 w 240"/>
                  <a:gd name="T31" fmla="*/ 360 h 370"/>
                  <a:gd name="T32" fmla="*/ 125 w 240"/>
                  <a:gd name="T33" fmla="*/ 333 h 370"/>
                  <a:gd name="T34" fmla="*/ 37 w 240"/>
                  <a:gd name="T35" fmla="*/ 326 h 370"/>
                  <a:gd name="T36" fmla="*/ 1 w 240"/>
                  <a:gd name="T37" fmla="*/ 236 h 370"/>
                  <a:gd name="T38" fmla="*/ 30 w 240"/>
                  <a:gd name="T39" fmla="*/ 115 h 370"/>
                  <a:gd name="T40" fmla="*/ 91 w 240"/>
                  <a:gd name="T41"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370">
                    <a:moveTo>
                      <a:pt x="91" y="28"/>
                    </a:moveTo>
                    <a:cubicBezTo>
                      <a:pt x="117" y="9"/>
                      <a:pt x="152" y="0"/>
                      <a:pt x="184" y="10"/>
                    </a:cubicBezTo>
                    <a:cubicBezTo>
                      <a:pt x="207" y="17"/>
                      <a:pt x="223" y="38"/>
                      <a:pt x="231" y="60"/>
                    </a:cubicBezTo>
                    <a:cubicBezTo>
                      <a:pt x="240" y="84"/>
                      <a:pt x="239" y="109"/>
                      <a:pt x="236" y="134"/>
                    </a:cubicBezTo>
                    <a:cubicBezTo>
                      <a:pt x="221" y="133"/>
                      <a:pt x="206" y="132"/>
                      <a:pt x="190" y="130"/>
                    </a:cubicBezTo>
                    <a:cubicBezTo>
                      <a:pt x="195" y="105"/>
                      <a:pt x="197" y="74"/>
                      <a:pt x="176" y="55"/>
                    </a:cubicBezTo>
                    <a:cubicBezTo>
                      <a:pt x="151" y="39"/>
                      <a:pt x="116" y="50"/>
                      <a:pt x="100" y="73"/>
                    </a:cubicBezTo>
                    <a:cubicBezTo>
                      <a:pt x="77" y="106"/>
                      <a:pt x="65" y="145"/>
                      <a:pt x="54" y="183"/>
                    </a:cubicBezTo>
                    <a:cubicBezTo>
                      <a:pt x="45" y="217"/>
                      <a:pt x="36" y="256"/>
                      <a:pt x="55" y="288"/>
                    </a:cubicBezTo>
                    <a:cubicBezTo>
                      <a:pt x="68" y="310"/>
                      <a:pt x="100" y="317"/>
                      <a:pt x="120" y="301"/>
                    </a:cubicBezTo>
                    <a:cubicBezTo>
                      <a:pt x="142" y="284"/>
                      <a:pt x="148" y="255"/>
                      <a:pt x="157" y="230"/>
                    </a:cubicBezTo>
                    <a:cubicBezTo>
                      <a:pt x="139" y="224"/>
                      <a:pt x="121" y="218"/>
                      <a:pt x="102" y="212"/>
                    </a:cubicBezTo>
                    <a:cubicBezTo>
                      <a:pt x="106" y="200"/>
                      <a:pt x="110" y="188"/>
                      <a:pt x="113" y="176"/>
                    </a:cubicBezTo>
                    <a:cubicBezTo>
                      <a:pt x="143" y="186"/>
                      <a:pt x="173" y="196"/>
                      <a:pt x="203" y="205"/>
                    </a:cubicBezTo>
                    <a:cubicBezTo>
                      <a:pt x="186" y="260"/>
                      <a:pt x="169" y="315"/>
                      <a:pt x="152" y="370"/>
                    </a:cubicBezTo>
                    <a:cubicBezTo>
                      <a:pt x="142" y="367"/>
                      <a:pt x="132" y="363"/>
                      <a:pt x="122" y="360"/>
                    </a:cubicBezTo>
                    <a:cubicBezTo>
                      <a:pt x="123" y="351"/>
                      <a:pt x="124" y="342"/>
                      <a:pt x="125" y="333"/>
                    </a:cubicBezTo>
                    <a:cubicBezTo>
                      <a:pt x="98" y="351"/>
                      <a:pt x="61" y="347"/>
                      <a:pt x="37" y="326"/>
                    </a:cubicBezTo>
                    <a:cubicBezTo>
                      <a:pt x="12" y="304"/>
                      <a:pt x="0" y="269"/>
                      <a:pt x="1" y="236"/>
                    </a:cubicBezTo>
                    <a:cubicBezTo>
                      <a:pt x="2" y="194"/>
                      <a:pt x="15" y="154"/>
                      <a:pt x="30" y="115"/>
                    </a:cubicBezTo>
                    <a:cubicBezTo>
                      <a:pt x="44" y="82"/>
                      <a:pt x="61" y="49"/>
                      <a:pt x="9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11">
                <a:extLst>
                  <a:ext uri="{FF2B5EF4-FFF2-40B4-BE49-F238E27FC236}">
                    <a16:creationId xmlns:a16="http://schemas.microsoft.com/office/drawing/2014/main" id="{E97557CC-B443-43FE-AD17-CED4744B77E4}"/>
                  </a:ext>
                </a:extLst>
              </p:cNvPr>
              <p:cNvSpPr>
                <a:spLocks/>
              </p:cNvSpPr>
              <p:nvPr/>
            </p:nvSpPr>
            <p:spPr bwMode="auto">
              <a:xfrm>
                <a:off x="2640013" y="4792663"/>
                <a:ext cx="153988" cy="269875"/>
              </a:xfrm>
              <a:custGeom>
                <a:avLst/>
                <a:gdLst>
                  <a:gd name="T0" fmla="*/ 132 w 211"/>
                  <a:gd name="T1" fmla="*/ 6 h 370"/>
                  <a:gd name="T2" fmla="*/ 170 w 211"/>
                  <a:gd name="T3" fmla="*/ 0 h 370"/>
                  <a:gd name="T4" fmla="*/ 211 w 211"/>
                  <a:gd name="T5" fmla="*/ 341 h 370"/>
                  <a:gd name="T6" fmla="*/ 173 w 211"/>
                  <a:gd name="T7" fmla="*/ 347 h 370"/>
                  <a:gd name="T8" fmla="*/ 53 w 211"/>
                  <a:gd name="T9" fmla="*/ 117 h 370"/>
                  <a:gd name="T10" fmla="*/ 72 w 211"/>
                  <a:gd name="T11" fmla="*/ 364 h 370"/>
                  <a:gd name="T12" fmla="*/ 26 w 211"/>
                  <a:gd name="T13" fmla="*/ 370 h 370"/>
                  <a:gd name="T14" fmla="*/ 0 w 211"/>
                  <a:gd name="T15" fmla="*/ 23 h 370"/>
                  <a:gd name="T16" fmla="*/ 52 w 211"/>
                  <a:gd name="T17" fmla="*/ 19 h 370"/>
                  <a:gd name="T18" fmla="*/ 150 w 211"/>
                  <a:gd name="T19" fmla="*/ 180 h 370"/>
                  <a:gd name="T20" fmla="*/ 132 w 211"/>
                  <a:gd name="T21" fmla="*/ 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370">
                    <a:moveTo>
                      <a:pt x="132" y="6"/>
                    </a:moveTo>
                    <a:cubicBezTo>
                      <a:pt x="145" y="4"/>
                      <a:pt x="157" y="2"/>
                      <a:pt x="170" y="0"/>
                    </a:cubicBezTo>
                    <a:cubicBezTo>
                      <a:pt x="183" y="114"/>
                      <a:pt x="197" y="227"/>
                      <a:pt x="211" y="341"/>
                    </a:cubicBezTo>
                    <a:cubicBezTo>
                      <a:pt x="198" y="343"/>
                      <a:pt x="185" y="345"/>
                      <a:pt x="173" y="347"/>
                    </a:cubicBezTo>
                    <a:cubicBezTo>
                      <a:pt x="133" y="270"/>
                      <a:pt x="93" y="193"/>
                      <a:pt x="53" y="117"/>
                    </a:cubicBezTo>
                    <a:cubicBezTo>
                      <a:pt x="59" y="199"/>
                      <a:pt x="65" y="281"/>
                      <a:pt x="72" y="364"/>
                    </a:cubicBezTo>
                    <a:cubicBezTo>
                      <a:pt x="56" y="366"/>
                      <a:pt x="41" y="368"/>
                      <a:pt x="26" y="370"/>
                    </a:cubicBezTo>
                    <a:cubicBezTo>
                      <a:pt x="18" y="255"/>
                      <a:pt x="9" y="139"/>
                      <a:pt x="0" y="23"/>
                    </a:cubicBezTo>
                    <a:cubicBezTo>
                      <a:pt x="17" y="22"/>
                      <a:pt x="34" y="20"/>
                      <a:pt x="52" y="19"/>
                    </a:cubicBezTo>
                    <a:cubicBezTo>
                      <a:pt x="85" y="72"/>
                      <a:pt x="117" y="126"/>
                      <a:pt x="150" y="180"/>
                    </a:cubicBezTo>
                    <a:cubicBezTo>
                      <a:pt x="144" y="122"/>
                      <a:pt x="138" y="64"/>
                      <a:pt x="13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12">
                <a:extLst>
                  <a:ext uri="{FF2B5EF4-FFF2-40B4-BE49-F238E27FC236}">
                    <a16:creationId xmlns:a16="http://schemas.microsoft.com/office/drawing/2014/main" id="{EF1DEF55-FD55-44F2-A5C0-E773D5CFBAC7}"/>
                  </a:ext>
                </a:extLst>
              </p:cNvPr>
              <p:cNvSpPr>
                <a:spLocks/>
              </p:cNvSpPr>
              <p:nvPr/>
            </p:nvSpPr>
            <p:spPr bwMode="auto">
              <a:xfrm>
                <a:off x="2476500" y="4813300"/>
                <a:ext cx="146050" cy="257175"/>
              </a:xfrm>
              <a:custGeom>
                <a:avLst/>
                <a:gdLst>
                  <a:gd name="T0" fmla="*/ 8 w 201"/>
                  <a:gd name="T1" fmla="*/ 0 h 353"/>
                  <a:gd name="T2" fmla="*/ 51 w 201"/>
                  <a:gd name="T3" fmla="*/ 2 h 353"/>
                  <a:gd name="T4" fmla="*/ 43 w 201"/>
                  <a:gd name="T5" fmla="*/ 241 h 353"/>
                  <a:gd name="T6" fmla="*/ 54 w 201"/>
                  <a:gd name="T7" fmla="*/ 291 h 353"/>
                  <a:gd name="T8" fmla="*/ 138 w 201"/>
                  <a:gd name="T9" fmla="*/ 291 h 353"/>
                  <a:gd name="T10" fmla="*/ 151 w 201"/>
                  <a:gd name="T11" fmla="*/ 233 h 353"/>
                  <a:gd name="T12" fmla="*/ 158 w 201"/>
                  <a:gd name="T13" fmla="*/ 6 h 353"/>
                  <a:gd name="T14" fmla="*/ 201 w 201"/>
                  <a:gd name="T15" fmla="*/ 7 h 353"/>
                  <a:gd name="T16" fmla="*/ 192 w 201"/>
                  <a:gd name="T17" fmla="*/ 253 h 353"/>
                  <a:gd name="T18" fmla="*/ 146 w 201"/>
                  <a:gd name="T19" fmla="*/ 339 h 353"/>
                  <a:gd name="T20" fmla="*/ 49 w 201"/>
                  <a:gd name="T21" fmla="*/ 340 h 353"/>
                  <a:gd name="T22" fmla="*/ 0 w 201"/>
                  <a:gd name="T23" fmla="*/ 249 h 353"/>
                  <a:gd name="T24" fmla="*/ 8 w 201"/>
                  <a:gd name="T25"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353">
                    <a:moveTo>
                      <a:pt x="8" y="0"/>
                    </a:moveTo>
                    <a:cubicBezTo>
                      <a:pt x="22" y="0"/>
                      <a:pt x="36" y="1"/>
                      <a:pt x="51" y="2"/>
                    </a:cubicBezTo>
                    <a:cubicBezTo>
                      <a:pt x="48" y="81"/>
                      <a:pt x="45" y="161"/>
                      <a:pt x="43" y="241"/>
                    </a:cubicBezTo>
                    <a:cubicBezTo>
                      <a:pt x="43" y="258"/>
                      <a:pt x="44" y="277"/>
                      <a:pt x="54" y="291"/>
                    </a:cubicBezTo>
                    <a:cubicBezTo>
                      <a:pt x="74" y="317"/>
                      <a:pt x="119" y="318"/>
                      <a:pt x="138" y="291"/>
                    </a:cubicBezTo>
                    <a:cubicBezTo>
                      <a:pt x="150" y="274"/>
                      <a:pt x="150" y="253"/>
                      <a:pt x="151" y="233"/>
                    </a:cubicBezTo>
                    <a:cubicBezTo>
                      <a:pt x="153" y="157"/>
                      <a:pt x="156" y="81"/>
                      <a:pt x="158" y="6"/>
                    </a:cubicBezTo>
                    <a:cubicBezTo>
                      <a:pt x="172" y="6"/>
                      <a:pt x="186" y="7"/>
                      <a:pt x="201" y="7"/>
                    </a:cubicBezTo>
                    <a:cubicBezTo>
                      <a:pt x="198" y="89"/>
                      <a:pt x="195" y="171"/>
                      <a:pt x="192" y="253"/>
                    </a:cubicBezTo>
                    <a:cubicBezTo>
                      <a:pt x="191" y="286"/>
                      <a:pt x="178" y="324"/>
                      <a:pt x="146" y="339"/>
                    </a:cubicBezTo>
                    <a:cubicBezTo>
                      <a:pt x="116" y="353"/>
                      <a:pt x="80" y="352"/>
                      <a:pt x="49" y="340"/>
                    </a:cubicBezTo>
                    <a:cubicBezTo>
                      <a:pt x="14" y="325"/>
                      <a:pt x="0" y="285"/>
                      <a:pt x="0" y="249"/>
                    </a:cubicBezTo>
                    <a:cubicBezTo>
                      <a:pt x="2" y="166"/>
                      <a:pt x="6" y="8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a:extLst>
                <a:ext uri="{FF2B5EF4-FFF2-40B4-BE49-F238E27FC236}">
                  <a16:creationId xmlns:a16="http://schemas.microsoft.com/office/drawing/2014/main" id="{DE9814A0-A063-49DD-A70B-DA2696332E7E}"/>
                </a:ext>
              </a:extLst>
            </p:cNvPr>
            <p:cNvGrpSpPr/>
            <p:nvPr/>
          </p:nvGrpSpPr>
          <p:grpSpPr>
            <a:xfrm>
              <a:off x="5468639" y="-4691071"/>
              <a:ext cx="2601711" cy="962068"/>
              <a:chOff x="5074771" y="1883801"/>
              <a:chExt cx="5705475" cy="2109787"/>
            </a:xfrm>
            <a:grpFill/>
          </p:grpSpPr>
          <p:sp>
            <p:nvSpPr>
              <p:cNvPr id="45" name="Freeform 14">
                <a:extLst>
                  <a:ext uri="{FF2B5EF4-FFF2-40B4-BE49-F238E27FC236}">
                    <a16:creationId xmlns:a16="http://schemas.microsoft.com/office/drawing/2014/main" id="{E9F0EEA6-0B1C-4103-B84B-158CAA39B31F}"/>
                  </a:ext>
                </a:extLst>
              </p:cNvPr>
              <p:cNvSpPr>
                <a:spLocks noEditPoints="1"/>
              </p:cNvSpPr>
              <p:nvPr/>
            </p:nvSpPr>
            <p:spPr bwMode="auto">
              <a:xfrm>
                <a:off x="9729321" y="1883801"/>
                <a:ext cx="915988" cy="1314450"/>
              </a:xfrm>
              <a:custGeom>
                <a:avLst/>
                <a:gdLst>
                  <a:gd name="T0" fmla="*/ 189 w 244"/>
                  <a:gd name="T1" fmla="*/ 0 h 350"/>
                  <a:gd name="T2" fmla="*/ 211 w 244"/>
                  <a:gd name="T3" fmla="*/ 19 h 350"/>
                  <a:gd name="T4" fmla="*/ 204 w 244"/>
                  <a:gd name="T5" fmla="*/ 44 h 350"/>
                  <a:gd name="T6" fmla="*/ 243 w 244"/>
                  <a:gd name="T7" fmla="*/ 83 h 350"/>
                  <a:gd name="T8" fmla="*/ 206 w 244"/>
                  <a:gd name="T9" fmla="*/ 139 h 350"/>
                  <a:gd name="T10" fmla="*/ 218 w 244"/>
                  <a:gd name="T11" fmla="*/ 167 h 350"/>
                  <a:gd name="T12" fmla="*/ 197 w 244"/>
                  <a:gd name="T13" fmla="*/ 188 h 350"/>
                  <a:gd name="T14" fmla="*/ 159 w 244"/>
                  <a:gd name="T15" fmla="*/ 219 h 350"/>
                  <a:gd name="T16" fmla="*/ 174 w 244"/>
                  <a:gd name="T17" fmla="*/ 247 h 350"/>
                  <a:gd name="T18" fmla="*/ 151 w 244"/>
                  <a:gd name="T19" fmla="*/ 272 h 350"/>
                  <a:gd name="T20" fmla="*/ 149 w 244"/>
                  <a:gd name="T21" fmla="*/ 330 h 350"/>
                  <a:gd name="T22" fmla="*/ 124 w 244"/>
                  <a:gd name="T23" fmla="*/ 349 h 350"/>
                  <a:gd name="T24" fmla="*/ 72 w 244"/>
                  <a:gd name="T25" fmla="*/ 331 h 350"/>
                  <a:gd name="T26" fmla="*/ 112 w 244"/>
                  <a:gd name="T27" fmla="*/ 311 h 350"/>
                  <a:gd name="T28" fmla="*/ 109 w 244"/>
                  <a:gd name="T29" fmla="*/ 290 h 350"/>
                  <a:gd name="T30" fmla="*/ 44 w 244"/>
                  <a:gd name="T31" fmla="*/ 314 h 350"/>
                  <a:gd name="T32" fmla="*/ 0 w 244"/>
                  <a:gd name="T33" fmla="*/ 283 h 350"/>
                  <a:gd name="T34" fmla="*/ 111 w 244"/>
                  <a:gd name="T35" fmla="*/ 238 h 350"/>
                  <a:gd name="T36" fmla="*/ 125 w 244"/>
                  <a:gd name="T37" fmla="*/ 212 h 350"/>
                  <a:gd name="T38" fmla="*/ 79 w 244"/>
                  <a:gd name="T39" fmla="*/ 238 h 350"/>
                  <a:gd name="T40" fmla="*/ 27 w 244"/>
                  <a:gd name="T41" fmla="*/ 232 h 350"/>
                  <a:gd name="T42" fmla="*/ 136 w 244"/>
                  <a:gd name="T43" fmla="*/ 155 h 350"/>
                  <a:gd name="T44" fmla="*/ 97 w 244"/>
                  <a:gd name="T45" fmla="*/ 160 h 350"/>
                  <a:gd name="T46" fmla="*/ 71 w 244"/>
                  <a:gd name="T47" fmla="*/ 177 h 350"/>
                  <a:gd name="T48" fmla="*/ 64 w 244"/>
                  <a:gd name="T49" fmla="*/ 159 h 350"/>
                  <a:gd name="T50" fmla="*/ 50 w 244"/>
                  <a:gd name="T51" fmla="*/ 87 h 350"/>
                  <a:gd name="T52" fmla="*/ 65 w 244"/>
                  <a:gd name="T53" fmla="*/ 78 h 350"/>
                  <a:gd name="T54" fmla="*/ 101 w 244"/>
                  <a:gd name="T55" fmla="*/ 131 h 350"/>
                  <a:gd name="T56" fmla="*/ 110 w 244"/>
                  <a:gd name="T57" fmla="*/ 119 h 350"/>
                  <a:gd name="T58" fmla="*/ 103 w 244"/>
                  <a:gd name="T59" fmla="*/ 107 h 350"/>
                  <a:gd name="T60" fmla="*/ 104 w 244"/>
                  <a:gd name="T61" fmla="*/ 95 h 350"/>
                  <a:gd name="T62" fmla="*/ 134 w 244"/>
                  <a:gd name="T63" fmla="*/ 76 h 350"/>
                  <a:gd name="T64" fmla="*/ 119 w 244"/>
                  <a:gd name="T65" fmla="*/ 47 h 350"/>
                  <a:gd name="T66" fmla="*/ 160 w 244"/>
                  <a:gd name="T67" fmla="*/ 41 h 350"/>
                  <a:gd name="T68" fmla="*/ 189 w 244"/>
                  <a:gd name="T69" fmla="*/ 0 h 350"/>
                  <a:gd name="T70" fmla="*/ 175 w 244"/>
                  <a:gd name="T71" fmla="*/ 85 h 350"/>
                  <a:gd name="T72" fmla="*/ 180 w 244"/>
                  <a:gd name="T73" fmla="*/ 119 h 350"/>
                  <a:gd name="T74" fmla="*/ 193 w 244"/>
                  <a:gd name="T75" fmla="*/ 99 h 350"/>
                  <a:gd name="T76" fmla="*/ 175 w 244"/>
                  <a:gd name="T77" fmla="*/ 85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4" h="350">
                    <a:moveTo>
                      <a:pt x="189" y="0"/>
                    </a:moveTo>
                    <a:cubicBezTo>
                      <a:pt x="199" y="0"/>
                      <a:pt x="210" y="8"/>
                      <a:pt x="211" y="19"/>
                    </a:cubicBezTo>
                    <a:cubicBezTo>
                      <a:pt x="211" y="28"/>
                      <a:pt x="207" y="36"/>
                      <a:pt x="204" y="44"/>
                    </a:cubicBezTo>
                    <a:cubicBezTo>
                      <a:pt x="224" y="46"/>
                      <a:pt x="244" y="61"/>
                      <a:pt x="243" y="83"/>
                    </a:cubicBezTo>
                    <a:cubicBezTo>
                      <a:pt x="239" y="106"/>
                      <a:pt x="217" y="119"/>
                      <a:pt x="206" y="139"/>
                    </a:cubicBezTo>
                    <a:cubicBezTo>
                      <a:pt x="211" y="148"/>
                      <a:pt x="221" y="156"/>
                      <a:pt x="218" y="167"/>
                    </a:cubicBezTo>
                    <a:cubicBezTo>
                      <a:pt x="217" y="178"/>
                      <a:pt x="207" y="184"/>
                      <a:pt x="197" y="188"/>
                    </a:cubicBezTo>
                    <a:cubicBezTo>
                      <a:pt x="182" y="194"/>
                      <a:pt x="170" y="206"/>
                      <a:pt x="159" y="219"/>
                    </a:cubicBezTo>
                    <a:cubicBezTo>
                      <a:pt x="169" y="225"/>
                      <a:pt x="176" y="235"/>
                      <a:pt x="174" y="247"/>
                    </a:cubicBezTo>
                    <a:cubicBezTo>
                      <a:pt x="174" y="261"/>
                      <a:pt x="160" y="266"/>
                      <a:pt x="151" y="272"/>
                    </a:cubicBezTo>
                    <a:cubicBezTo>
                      <a:pt x="150" y="292"/>
                      <a:pt x="151" y="311"/>
                      <a:pt x="149" y="330"/>
                    </a:cubicBezTo>
                    <a:cubicBezTo>
                      <a:pt x="148" y="343"/>
                      <a:pt x="135" y="350"/>
                      <a:pt x="124" y="349"/>
                    </a:cubicBezTo>
                    <a:cubicBezTo>
                      <a:pt x="105" y="348"/>
                      <a:pt x="87" y="341"/>
                      <a:pt x="72" y="331"/>
                    </a:cubicBezTo>
                    <a:cubicBezTo>
                      <a:pt x="85" y="324"/>
                      <a:pt x="101" y="322"/>
                      <a:pt x="112" y="311"/>
                    </a:cubicBezTo>
                    <a:cubicBezTo>
                      <a:pt x="114" y="305"/>
                      <a:pt x="119" y="291"/>
                      <a:pt x="109" y="290"/>
                    </a:cubicBezTo>
                    <a:cubicBezTo>
                      <a:pt x="84" y="288"/>
                      <a:pt x="66" y="306"/>
                      <a:pt x="44" y="314"/>
                    </a:cubicBezTo>
                    <a:cubicBezTo>
                      <a:pt x="23" y="320"/>
                      <a:pt x="6" y="302"/>
                      <a:pt x="0" y="283"/>
                    </a:cubicBezTo>
                    <a:cubicBezTo>
                      <a:pt x="38" y="271"/>
                      <a:pt x="80" y="265"/>
                      <a:pt x="111" y="238"/>
                    </a:cubicBezTo>
                    <a:cubicBezTo>
                      <a:pt x="120" y="232"/>
                      <a:pt x="123" y="222"/>
                      <a:pt x="125" y="212"/>
                    </a:cubicBezTo>
                    <a:cubicBezTo>
                      <a:pt x="109" y="220"/>
                      <a:pt x="96" y="233"/>
                      <a:pt x="79" y="238"/>
                    </a:cubicBezTo>
                    <a:cubicBezTo>
                      <a:pt x="62" y="243"/>
                      <a:pt x="42" y="243"/>
                      <a:pt x="27" y="232"/>
                    </a:cubicBezTo>
                    <a:cubicBezTo>
                      <a:pt x="59" y="201"/>
                      <a:pt x="102" y="184"/>
                      <a:pt x="136" y="155"/>
                    </a:cubicBezTo>
                    <a:cubicBezTo>
                      <a:pt x="123" y="154"/>
                      <a:pt x="109" y="153"/>
                      <a:pt x="97" y="160"/>
                    </a:cubicBezTo>
                    <a:cubicBezTo>
                      <a:pt x="89" y="166"/>
                      <a:pt x="83" y="181"/>
                      <a:pt x="71" y="177"/>
                    </a:cubicBezTo>
                    <a:cubicBezTo>
                      <a:pt x="65" y="173"/>
                      <a:pt x="66" y="165"/>
                      <a:pt x="64" y="159"/>
                    </a:cubicBezTo>
                    <a:cubicBezTo>
                      <a:pt x="61" y="135"/>
                      <a:pt x="48" y="112"/>
                      <a:pt x="50" y="87"/>
                    </a:cubicBezTo>
                    <a:cubicBezTo>
                      <a:pt x="50" y="80"/>
                      <a:pt x="58" y="73"/>
                      <a:pt x="65" y="78"/>
                    </a:cubicBezTo>
                    <a:cubicBezTo>
                      <a:pt x="84" y="89"/>
                      <a:pt x="94" y="111"/>
                      <a:pt x="101" y="131"/>
                    </a:cubicBezTo>
                    <a:cubicBezTo>
                      <a:pt x="104" y="128"/>
                      <a:pt x="114" y="126"/>
                      <a:pt x="110" y="119"/>
                    </a:cubicBezTo>
                    <a:cubicBezTo>
                      <a:pt x="108" y="115"/>
                      <a:pt x="105" y="111"/>
                      <a:pt x="103" y="107"/>
                    </a:cubicBezTo>
                    <a:cubicBezTo>
                      <a:pt x="103" y="104"/>
                      <a:pt x="104" y="98"/>
                      <a:pt x="104" y="95"/>
                    </a:cubicBezTo>
                    <a:cubicBezTo>
                      <a:pt x="117" y="95"/>
                      <a:pt x="128" y="88"/>
                      <a:pt x="134" y="76"/>
                    </a:cubicBezTo>
                    <a:cubicBezTo>
                      <a:pt x="126" y="69"/>
                      <a:pt x="112" y="61"/>
                      <a:pt x="119" y="47"/>
                    </a:cubicBezTo>
                    <a:cubicBezTo>
                      <a:pt x="126" y="30"/>
                      <a:pt x="147" y="37"/>
                      <a:pt x="160" y="41"/>
                    </a:cubicBezTo>
                    <a:cubicBezTo>
                      <a:pt x="171" y="28"/>
                      <a:pt x="178" y="13"/>
                      <a:pt x="189" y="0"/>
                    </a:cubicBezTo>
                    <a:close/>
                    <a:moveTo>
                      <a:pt x="175" y="85"/>
                    </a:moveTo>
                    <a:cubicBezTo>
                      <a:pt x="167" y="97"/>
                      <a:pt x="171" y="110"/>
                      <a:pt x="180" y="119"/>
                    </a:cubicBezTo>
                    <a:cubicBezTo>
                      <a:pt x="185" y="113"/>
                      <a:pt x="189" y="106"/>
                      <a:pt x="193" y="99"/>
                    </a:cubicBezTo>
                    <a:cubicBezTo>
                      <a:pt x="192" y="90"/>
                      <a:pt x="182" y="89"/>
                      <a:pt x="175"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7">
                <a:extLst>
                  <a:ext uri="{FF2B5EF4-FFF2-40B4-BE49-F238E27FC236}">
                    <a16:creationId xmlns:a16="http://schemas.microsoft.com/office/drawing/2014/main" id="{654815F0-0970-4481-9CB6-356719358FC8}"/>
                  </a:ext>
                </a:extLst>
              </p:cNvPr>
              <p:cNvSpPr>
                <a:spLocks/>
              </p:cNvSpPr>
              <p:nvPr/>
            </p:nvSpPr>
            <p:spPr bwMode="auto">
              <a:xfrm>
                <a:off x="8340258" y="2056838"/>
                <a:ext cx="920750" cy="987425"/>
              </a:xfrm>
              <a:custGeom>
                <a:avLst/>
                <a:gdLst>
                  <a:gd name="T0" fmla="*/ 152 w 245"/>
                  <a:gd name="T1" fmla="*/ 45 h 263"/>
                  <a:gd name="T2" fmla="*/ 166 w 245"/>
                  <a:gd name="T3" fmla="*/ 0 h 263"/>
                  <a:gd name="T4" fmla="*/ 204 w 245"/>
                  <a:gd name="T5" fmla="*/ 49 h 263"/>
                  <a:gd name="T6" fmla="*/ 186 w 245"/>
                  <a:gd name="T7" fmla="*/ 119 h 263"/>
                  <a:gd name="T8" fmla="*/ 238 w 245"/>
                  <a:gd name="T9" fmla="*/ 97 h 263"/>
                  <a:gd name="T10" fmla="*/ 213 w 245"/>
                  <a:gd name="T11" fmla="*/ 140 h 263"/>
                  <a:gd name="T12" fmla="*/ 173 w 245"/>
                  <a:gd name="T13" fmla="*/ 164 h 263"/>
                  <a:gd name="T14" fmla="*/ 125 w 245"/>
                  <a:gd name="T15" fmla="*/ 236 h 263"/>
                  <a:gd name="T16" fmla="*/ 51 w 245"/>
                  <a:gd name="T17" fmla="*/ 249 h 263"/>
                  <a:gd name="T18" fmla="*/ 106 w 245"/>
                  <a:gd name="T19" fmla="*/ 213 h 263"/>
                  <a:gd name="T20" fmla="*/ 117 w 245"/>
                  <a:gd name="T21" fmla="*/ 190 h 263"/>
                  <a:gd name="T22" fmla="*/ 67 w 245"/>
                  <a:gd name="T23" fmla="*/ 210 h 263"/>
                  <a:gd name="T24" fmla="*/ 8 w 245"/>
                  <a:gd name="T25" fmla="*/ 195 h 263"/>
                  <a:gd name="T26" fmla="*/ 3 w 245"/>
                  <a:gd name="T27" fmla="*/ 165 h 263"/>
                  <a:gd name="T28" fmla="*/ 30 w 245"/>
                  <a:gd name="T29" fmla="*/ 166 h 263"/>
                  <a:gd name="T30" fmla="*/ 126 w 245"/>
                  <a:gd name="T31" fmla="*/ 148 h 263"/>
                  <a:gd name="T32" fmla="*/ 142 w 245"/>
                  <a:gd name="T33" fmla="*/ 137 h 263"/>
                  <a:gd name="T34" fmla="*/ 152 w 245"/>
                  <a:gd name="T35" fmla="*/ 4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263">
                    <a:moveTo>
                      <a:pt x="152" y="45"/>
                    </a:moveTo>
                    <a:cubicBezTo>
                      <a:pt x="153" y="30"/>
                      <a:pt x="154" y="10"/>
                      <a:pt x="166" y="0"/>
                    </a:cubicBezTo>
                    <a:cubicBezTo>
                      <a:pt x="187" y="5"/>
                      <a:pt x="203" y="28"/>
                      <a:pt x="204" y="49"/>
                    </a:cubicBezTo>
                    <a:cubicBezTo>
                      <a:pt x="206" y="74"/>
                      <a:pt x="190" y="96"/>
                      <a:pt x="186" y="119"/>
                    </a:cubicBezTo>
                    <a:cubicBezTo>
                      <a:pt x="203" y="112"/>
                      <a:pt x="219" y="101"/>
                      <a:pt x="238" y="97"/>
                    </a:cubicBezTo>
                    <a:cubicBezTo>
                      <a:pt x="245" y="116"/>
                      <a:pt x="228" y="131"/>
                      <a:pt x="213" y="140"/>
                    </a:cubicBezTo>
                    <a:cubicBezTo>
                      <a:pt x="200" y="149"/>
                      <a:pt x="182" y="150"/>
                      <a:pt x="173" y="164"/>
                    </a:cubicBezTo>
                    <a:cubicBezTo>
                      <a:pt x="156" y="187"/>
                      <a:pt x="150" y="219"/>
                      <a:pt x="125" y="236"/>
                    </a:cubicBezTo>
                    <a:cubicBezTo>
                      <a:pt x="104" y="250"/>
                      <a:pt x="75" y="263"/>
                      <a:pt x="51" y="249"/>
                    </a:cubicBezTo>
                    <a:cubicBezTo>
                      <a:pt x="67" y="233"/>
                      <a:pt x="91" y="230"/>
                      <a:pt x="106" y="213"/>
                    </a:cubicBezTo>
                    <a:cubicBezTo>
                      <a:pt x="111" y="207"/>
                      <a:pt x="121" y="199"/>
                      <a:pt x="117" y="190"/>
                    </a:cubicBezTo>
                    <a:cubicBezTo>
                      <a:pt x="99" y="191"/>
                      <a:pt x="85" y="206"/>
                      <a:pt x="67" y="210"/>
                    </a:cubicBezTo>
                    <a:cubicBezTo>
                      <a:pt x="47" y="218"/>
                      <a:pt x="22" y="211"/>
                      <a:pt x="8" y="195"/>
                    </a:cubicBezTo>
                    <a:cubicBezTo>
                      <a:pt x="0" y="187"/>
                      <a:pt x="1" y="175"/>
                      <a:pt x="3" y="165"/>
                    </a:cubicBezTo>
                    <a:cubicBezTo>
                      <a:pt x="12" y="164"/>
                      <a:pt x="21" y="166"/>
                      <a:pt x="30" y="166"/>
                    </a:cubicBezTo>
                    <a:cubicBezTo>
                      <a:pt x="63" y="169"/>
                      <a:pt x="95" y="159"/>
                      <a:pt x="126" y="148"/>
                    </a:cubicBezTo>
                    <a:cubicBezTo>
                      <a:pt x="132" y="146"/>
                      <a:pt x="139" y="144"/>
                      <a:pt x="142" y="137"/>
                    </a:cubicBezTo>
                    <a:cubicBezTo>
                      <a:pt x="154" y="108"/>
                      <a:pt x="155" y="76"/>
                      <a:pt x="152"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8">
                <a:extLst>
                  <a:ext uri="{FF2B5EF4-FFF2-40B4-BE49-F238E27FC236}">
                    <a16:creationId xmlns:a16="http://schemas.microsoft.com/office/drawing/2014/main" id="{3CCD7F85-4DB6-4652-B1A9-B1E59F2F51B2}"/>
                  </a:ext>
                </a:extLst>
              </p:cNvPr>
              <p:cNvSpPr>
                <a:spLocks/>
              </p:cNvSpPr>
              <p:nvPr/>
            </p:nvSpPr>
            <p:spPr bwMode="auto">
              <a:xfrm>
                <a:off x="7151221" y="2071126"/>
                <a:ext cx="212725" cy="255588"/>
              </a:xfrm>
              <a:custGeom>
                <a:avLst/>
                <a:gdLst>
                  <a:gd name="T0" fmla="*/ 9 w 57"/>
                  <a:gd name="T1" fmla="*/ 67 h 68"/>
                  <a:gd name="T2" fmla="*/ 15 w 57"/>
                  <a:gd name="T3" fmla="*/ 0 h 68"/>
                  <a:gd name="T4" fmla="*/ 49 w 57"/>
                  <a:gd name="T5" fmla="*/ 53 h 68"/>
                  <a:gd name="T6" fmla="*/ 9 w 57"/>
                  <a:gd name="T7" fmla="*/ 67 h 68"/>
                </a:gdLst>
                <a:ahLst/>
                <a:cxnLst>
                  <a:cxn ang="0">
                    <a:pos x="T0" y="T1"/>
                  </a:cxn>
                  <a:cxn ang="0">
                    <a:pos x="T2" y="T3"/>
                  </a:cxn>
                  <a:cxn ang="0">
                    <a:pos x="T4" y="T5"/>
                  </a:cxn>
                  <a:cxn ang="0">
                    <a:pos x="T6" y="T7"/>
                  </a:cxn>
                </a:cxnLst>
                <a:rect l="0" t="0" r="r" b="b"/>
                <a:pathLst>
                  <a:path w="57" h="68">
                    <a:moveTo>
                      <a:pt x="9" y="67"/>
                    </a:moveTo>
                    <a:cubicBezTo>
                      <a:pt x="8" y="44"/>
                      <a:pt x="0" y="20"/>
                      <a:pt x="15" y="0"/>
                    </a:cubicBezTo>
                    <a:cubicBezTo>
                      <a:pt x="30" y="14"/>
                      <a:pt x="57" y="28"/>
                      <a:pt x="49" y="53"/>
                    </a:cubicBezTo>
                    <a:cubicBezTo>
                      <a:pt x="43" y="68"/>
                      <a:pt x="23" y="68"/>
                      <a:pt x="9"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1">
                <a:extLst>
                  <a:ext uri="{FF2B5EF4-FFF2-40B4-BE49-F238E27FC236}">
                    <a16:creationId xmlns:a16="http://schemas.microsoft.com/office/drawing/2014/main" id="{E51721E4-4CEB-45E9-AC9C-CE30A5BD0319}"/>
                  </a:ext>
                </a:extLst>
              </p:cNvPr>
              <p:cNvSpPr>
                <a:spLocks/>
              </p:cNvSpPr>
              <p:nvPr/>
            </p:nvSpPr>
            <p:spPr bwMode="auto">
              <a:xfrm>
                <a:off x="5449421" y="2090176"/>
                <a:ext cx="207963" cy="288925"/>
              </a:xfrm>
              <a:custGeom>
                <a:avLst/>
                <a:gdLst>
                  <a:gd name="T0" fmla="*/ 17 w 55"/>
                  <a:gd name="T1" fmla="*/ 5 h 77"/>
                  <a:gd name="T2" fmla="*/ 31 w 55"/>
                  <a:gd name="T3" fmla="*/ 9 h 77"/>
                  <a:gd name="T4" fmla="*/ 43 w 55"/>
                  <a:gd name="T5" fmla="*/ 59 h 77"/>
                  <a:gd name="T6" fmla="*/ 20 w 55"/>
                  <a:gd name="T7" fmla="*/ 72 h 77"/>
                  <a:gd name="T8" fmla="*/ 17 w 55"/>
                  <a:gd name="T9" fmla="*/ 5 h 77"/>
                </a:gdLst>
                <a:ahLst/>
                <a:cxnLst>
                  <a:cxn ang="0">
                    <a:pos x="T0" y="T1"/>
                  </a:cxn>
                  <a:cxn ang="0">
                    <a:pos x="T2" y="T3"/>
                  </a:cxn>
                  <a:cxn ang="0">
                    <a:pos x="T4" y="T5"/>
                  </a:cxn>
                  <a:cxn ang="0">
                    <a:pos x="T6" y="T7"/>
                  </a:cxn>
                  <a:cxn ang="0">
                    <a:pos x="T8" y="T9"/>
                  </a:cxn>
                </a:cxnLst>
                <a:rect l="0" t="0" r="r" b="b"/>
                <a:pathLst>
                  <a:path w="55" h="77">
                    <a:moveTo>
                      <a:pt x="17" y="5"/>
                    </a:moveTo>
                    <a:cubicBezTo>
                      <a:pt x="21" y="0"/>
                      <a:pt x="27" y="6"/>
                      <a:pt x="31" y="9"/>
                    </a:cubicBezTo>
                    <a:cubicBezTo>
                      <a:pt x="42" y="22"/>
                      <a:pt x="55" y="42"/>
                      <a:pt x="43" y="59"/>
                    </a:cubicBezTo>
                    <a:cubicBezTo>
                      <a:pt x="39" y="66"/>
                      <a:pt x="29" y="77"/>
                      <a:pt x="20" y="72"/>
                    </a:cubicBezTo>
                    <a:cubicBezTo>
                      <a:pt x="0" y="56"/>
                      <a:pt x="0" y="23"/>
                      <a:pt x="1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
                <a:extLst>
                  <a:ext uri="{FF2B5EF4-FFF2-40B4-BE49-F238E27FC236}">
                    <a16:creationId xmlns:a16="http://schemas.microsoft.com/office/drawing/2014/main" id="{EB26BFD4-08AD-4D48-843F-2F49C18AC12F}"/>
                  </a:ext>
                </a:extLst>
              </p:cNvPr>
              <p:cNvSpPr>
                <a:spLocks/>
              </p:cNvSpPr>
              <p:nvPr/>
            </p:nvSpPr>
            <p:spPr bwMode="auto">
              <a:xfrm>
                <a:off x="5201771" y="2233051"/>
                <a:ext cx="1198563" cy="1050925"/>
              </a:xfrm>
              <a:custGeom>
                <a:avLst/>
                <a:gdLst>
                  <a:gd name="T0" fmla="*/ 231 w 319"/>
                  <a:gd name="T1" fmla="*/ 11 h 280"/>
                  <a:gd name="T2" fmla="*/ 258 w 319"/>
                  <a:gd name="T3" fmla="*/ 22 h 280"/>
                  <a:gd name="T4" fmla="*/ 298 w 319"/>
                  <a:gd name="T5" fmla="*/ 9 h 280"/>
                  <a:gd name="T6" fmla="*/ 299 w 319"/>
                  <a:gd name="T7" fmla="*/ 34 h 280"/>
                  <a:gd name="T8" fmla="*/ 255 w 319"/>
                  <a:gd name="T9" fmla="*/ 68 h 280"/>
                  <a:gd name="T10" fmla="*/ 295 w 319"/>
                  <a:gd name="T11" fmla="*/ 45 h 280"/>
                  <a:gd name="T12" fmla="*/ 306 w 319"/>
                  <a:gd name="T13" fmla="*/ 56 h 280"/>
                  <a:gd name="T14" fmla="*/ 319 w 319"/>
                  <a:gd name="T15" fmla="*/ 66 h 280"/>
                  <a:gd name="T16" fmla="*/ 298 w 319"/>
                  <a:gd name="T17" fmla="*/ 93 h 280"/>
                  <a:gd name="T18" fmla="*/ 288 w 319"/>
                  <a:gd name="T19" fmla="*/ 180 h 280"/>
                  <a:gd name="T20" fmla="*/ 259 w 319"/>
                  <a:gd name="T21" fmla="*/ 199 h 280"/>
                  <a:gd name="T22" fmla="*/ 258 w 319"/>
                  <a:gd name="T23" fmla="*/ 111 h 280"/>
                  <a:gd name="T24" fmla="*/ 240 w 319"/>
                  <a:gd name="T25" fmla="*/ 140 h 280"/>
                  <a:gd name="T26" fmla="*/ 205 w 319"/>
                  <a:gd name="T27" fmla="*/ 148 h 280"/>
                  <a:gd name="T28" fmla="*/ 206 w 319"/>
                  <a:gd name="T29" fmla="*/ 130 h 280"/>
                  <a:gd name="T30" fmla="*/ 210 w 319"/>
                  <a:gd name="T31" fmla="*/ 96 h 280"/>
                  <a:gd name="T32" fmla="*/ 171 w 319"/>
                  <a:gd name="T33" fmla="*/ 138 h 280"/>
                  <a:gd name="T34" fmla="*/ 139 w 319"/>
                  <a:gd name="T35" fmla="*/ 199 h 280"/>
                  <a:gd name="T36" fmla="*/ 118 w 319"/>
                  <a:gd name="T37" fmla="*/ 198 h 280"/>
                  <a:gd name="T38" fmla="*/ 131 w 319"/>
                  <a:gd name="T39" fmla="*/ 159 h 280"/>
                  <a:gd name="T40" fmla="*/ 104 w 319"/>
                  <a:gd name="T41" fmla="*/ 179 h 280"/>
                  <a:gd name="T42" fmla="*/ 78 w 319"/>
                  <a:gd name="T43" fmla="*/ 178 h 280"/>
                  <a:gd name="T44" fmla="*/ 42 w 319"/>
                  <a:gd name="T45" fmla="*/ 258 h 280"/>
                  <a:gd name="T46" fmla="*/ 26 w 319"/>
                  <a:gd name="T47" fmla="*/ 279 h 280"/>
                  <a:gd name="T48" fmla="*/ 6 w 319"/>
                  <a:gd name="T49" fmla="*/ 262 h 280"/>
                  <a:gd name="T50" fmla="*/ 15 w 319"/>
                  <a:gd name="T51" fmla="*/ 208 h 280"/>
                  <a:gd name="T52" fmla="*/ 76 w 319"/>
                  <a:gd name="T53" fmla="*/ 132 h 280"/>
                  <a:gd name="T54" fmla="*/ 96 w 319"/>
                  <a:gd name="T55" fmla="*/ 140 h 280"/>
                  <a:gd name="T56" fmla="*/ 140 w 319"/>
                  <a:gd name="T57" fmla="*/ 104 h 280"/>
                  <a:gd name="T58" fmla="*/ 117 w 319"/>
                  <a:gd name="T59" fmla="*/ 90 h 280"/>
                  <a:gd name="T60" fmla="*/ 147 w 319"/>
                  <a:gd name="T61" fmla="*/ 63 h 280"/>
                  <a:gd name="T62" fmla="*/ 157 w 319"/>
                  <a:gd name="T63" fmla="*/ 21 h 280"/>
                  <a:gd name="T64" fmla="*/ 179 w 319"/>
                  <a:gd name="T65" fmla="*/ 21 h 280"/>
                  <a:gd name="T66" fmla="*/ 202 w 319"/>
                  <a:gd name="T67" fmla="*/ 52 h 280"/>
                  <a:gd name="T68" fmla="*/ 201 w 319"/>
                  <a:gd name="T69" fmla="*/ 60 h 280"/>
                  <a:gd name="T70" fmla="*/ 180 w 319"/>
                  <a:gd name="T71" fmla="*/ 77 h 280"/>
                  <a:gd name="T72" fmla="*/ 222 w 319"/>
                  <a:gd name="T73" fmla="*/ 58 h 280"/>
                  <a:gd name="T74" fmla="*/ 231 w 319"/>
                  <a:gd name="T75" fmla="*/ 1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9" h="280">
                    <a:moveTo>
                      <a:pt x="231" y="11"/>
                    </a:moveTo>
                    <a:cubicBezTo>
                      <a:pt x="241" y="0"/>
                      <a:pt x="249" y="18"/>
                      <a:pt x="258" y="22"/>
                    </a:cubicBezTo>
                    <a:cubicBezTo>
                      <a:pt x="272" y="21"/>
                      <a:pt x="284" y="11"/>
                      <a:pt x="298" y="9"/>
                    </a:cubicBezTo>
                    <a:cubicBezTo>
                      <a:pt x="309" y="11"/>
                      <a:pt x="310" y="32"/>
                      <a:pt x="299" y="34"/>
                    </a:cubicBezTo>
                    <a:cubicBezTo>
                      <a:pt x="280" y="39"/>
                      <a:pt x="267" y="54"/>
                      <a:pt x="255" y="68"/>
                    </a:cubicBezTo>
                    <a:cubicBezTo>
                      <a:pt x="274" y="75"/>
                      <a:pt x="278" y="46"/>
                      <a:pt x="295" y="45"/>
                    </a:cubicBezTo>
                    <a:cubicBezTo>
                      <a:pt x="299" y="49"/>
                      <a:pt x="301" y="55"/>
                      <a:pt x="306" y="56"/>
                    </a:cubicBezTo>
                    <a:cubicBezTo>
                      <a:pt x="311" y="59"/>
                      <a:pt x="319" y="58"/>
                      <a:pt x="319" y="66"/>
                    </a:cubicBezTo>
                    <a:cubicBezTo>
                      <a:pt x="317" y="78"/>
                      <a:pt x="306" y="85"/>
                      <a:pt x="298" y="93"/>
                    </a:cubicBezTo>
                    <a:cubicBezTo>
                      <a:pt x="297" y="122"/>
                      <a:pt x="305" y="154"/>
                      <a:pt x="288" y="180"/>
                    </a:cubicBezTo>
                    <a:cubicBezTo>
                      <a:pt x="282" y="190"/>
                      <a:pt x="270" y="195"/>
                      <a:pt x="259" y="199"/>
                    </a:cubicBezTo>
                    <a:cubicBezTo>
                      <a:pt x="258" y="170"/>
                      <a:pt x="259" y="141"/>
                      <a:pt x="258" y="111"/>
                    </a:cubicBezTo>
                    <a:cubicBezTo>
                      <a:pt x="247" y="117"/>
                      <a:pt x="246" y="131"/>
                      <a:pt x="240" y="140"/>
                    </a:cubicBezTo>
                    <a:cubicBezTo>
                      <a:pt x="234" y="153"/>
                      <a:pt x="215" y="157"/>
                      <a:pt x="205" y="148"/>
                    </a:cubicBezTo>
                    <a:cubicBezTo>
                      <a:pt x="199" y="143"/>
                      <a:pt x="204" y="136"/>
                      <a:pt x="206" y="130"/>
                    </a:cubicBezTo>
                    <a:cubicBezTo>
                      <a:pt x="212" y="120"/>
                      <a:pt x="210" y="107"/>
                      <a:pt x="210" y="96"/>
                    </a:cubicBezTo>
                    <a:cubicBezTo>
                      <a:pt x="196" y="109"/>
                      <a:pt x="181" y="122"/>
                      <a:pt x="171" y="138"/>
                    </a:cubicBezTo>
                    <a:cubicBezTo>
                      <a:pt x="169" y="161"/>
                      <a:pt x="160" y="187"/>
                      <a:pt x="139" y="199"/>
                    </a:cubicBezTo>
                    <a:cubicBezTo>
                      <a:pt x="133" y="202"/>
                      <a:pt x="121" y="205"/>
                      <a:pt x="118" y="198"/>
                    </a:cubicBezTo>
                    <a:cubicBezTo>
                      <a:pt x="123" y="185"/>
                      <a:pt x="133" y="173"/>
                      <a:pt x="131" y="159"/>
                    </a:cubicBezTo>
                    <a:cubicBezTo>
                      <a:pt x="122" y="166"/>
                      <a:pt x="115" y="176"/>
                      <a:pt x="104" y="179"/>
                    </a:cubicBezTo>
                    <a:cubicBezTo>
                      <a:pt x="95" y="181"/>
                      <a:pt x="87" y="178"/>
                      <a:pt x="78" y="178"/>
                    </a:cubicBezTo>
                    <a:cubicBezTo>
                      <a:pt x="60" y="201"/>
                      <a:pt x="49" y="230"/>
                      <a:pt x="42" y="258"/>
                    </a:cubicBezTo>
                    <a:cubicBezTo>
                      <a:pt x="40" y="267"/>
                      <a:pt x="36" y="277"/>
                      <a:pt x="26" y="279"/>
                    </a:cubicBezTo>
                    <a:cubicBezTo>
                      <a:pt x="16" y="280"/>
                      <a:pt x="8" y="271"/>
                      <a:pt x="6" y="262"/>
                    </a:cubicBezTo>
                    <a:cubicBezTo>
                      <a:pt x="0" y="244"/>
                      <a:pt x="1" y="222"/>
                      <a:pt x="15" y="208"/>
                    </a:cubicBezTo>
                    <a:cubicBezTo>
                      <a:pt x="38" y="185"/>
                      <a:pt x="57" y="159"/>
                      <a:pt x="76" y="132"/>
                    </a:cubicBezTo>
                    <a:cubicBezTo>
                      <a:pt x="82" y="135"/>
                      <a:pt x="88" y="144"/>
                      <a:pt x="96" y="140"/>
                    </a:cubicBezTo>
                    <a:cubicBezTo>
                      <a:pt x="114" y="133"/>
                      <a:pt x="129" y="119"/>
                      <a:pt x="140" y="104"/>
                    </a:cubicBezTo>
                    <a:cubicBezTo>
                      <a:pt x="132" y="100"/>
                      <a:pt x="124" y="96"/>
                      <a:pt x="117" y="90"/>
                    </a:cubicBezTo>
                    <a:cubicBezTo>
                      <a:pt x="125" y="79"/>
                      <a:pt x="139" y="74"/>
                      <a:pt x="147" y="63"/>
                    </a:cubicBezTo>
                    <a:cubicBezTo>
                      <a:pt x="154" y="50"/>
                      <a:pt x="152" y="35"/>
                      <a:pt x="157" y="21"/>
                    </a:cubicBezTo>
                    <a:cubicBezTo>
                      <a:pt x="161" y="13"/>
                      <a:pt x="175" y="13"/>
                      <a:pt x="179" y="21"/>
                    </a:cubicBezTo>
                    <a:cubicBezTo>
                      <a:pt x="186" y="32"/>
                      <a:pt x="193" y="42"/>
                      <a:pt x="202" y="52"/>
                    </a:cubicBezTo>
                    <a:cubicBezTo>
                      <a:pt x="202" y="54"/>
                      <a:pt x="201" y="58"/>
                      <a:pt x="201" y="60"/>
                    </a:cubicBezTo>
                    <a:cubicBezTo>
                      <a:pt x="193" y="65"/>
                      <a:pt x="187" y="71"/>
                      <a:pt x="180" y="77"/>
                    </a:cubicBezTo>
                    <a:cubicBezTo>
                      <a:pt x="197" y="81"/>
                      <a:pt x="209" y="66"/>
                      <a:pt x="222" y="58"/>
                    </a:cubicBezTo>
                    <a:cubicBezTo>
                      <a:pt x="225" y="42"/>
                      <a:pt x="224" y="25"/>
                      <a:pt x="23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4">
                <a:extLst>
                  <a:ext uri="{FF2B5EF4-FFF2-40B4-BE49-F238E27FC236}">
                    <a16:creationId xmlns:a16="http://schemas.microsoft.com/office/drawing/2014/main" id="{15BB0B9E-B094-4F61-A125-EE649D2C6047}"/>
                  </a:ext>
                </a:extLst>
              </p:cNvPr>
              <p:cNvSpPr>
                <a:spLocks/>
              </p:cNvSpPr>
              <p:nvPr/>
            </p:nvSpPr>
            <p:spPr bwMode="auto">
              <a:xfrm>
                <a:off x="7492533" y="2277501"/>
                <a:ext cx="409575" cy="387350"/>
              </a:xfrm>
              <a:custGeom>
                <a:avLst/>
                <a:gdLst>
                  <a:gd name="T0" fmla="*/ 24 w 109"/>
                  <a:gd name="T1" fmla="*/ 18 h 103"/>
                  <a:gd name="T2" fmla="*/ 76 w 109"/>
                  <a:gd name="T3" fmla="*/ 3 h 103"/>
                  <a:gd name="T4" fmla="*/ 102 w 109"/>
                  <a:gd name="T5" fmla="*/ 43 h 103"/>
                  <a:gd name="T6" fmla="*/ 70 w 109"/>
                  <a:gd name="T7" fmla="*/ 88 h 103"/>
                  <a:gd name="T8" fmla="*/ 33 w 109"/>
                  <a:gd name="T9" fmla="*/ 103 h 103"/>
                  <a:gd name="T10" fmla="*/ 51 w 109"/>
                  <a:gd name="T11" fmla="*/ 59 h 103"/>
                  <a:gd name="T12" fmla="*/ 20 w 109"/>
                  <a:gd name="T13" fmla="*/ 65 h 103"/>
                  <a:gd name="T14" fmla="*/ 0 w 109"/>
                  <a:gd name="T15" fmla="*/ 34 h 103"/>
                  <a:gd name="T16" fmla="*/ 24 w 109"/>
                  <a:gd name="T17" fmla="*/ 1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03">
                    <a:moveTo>
                      <a:pt x="24" y="18"/>
                    </a:moveTo>
                    <a:cubicBezTo>
                      <a:pt x="41" y="13"/>
                      <a:pt x="58" y="6"/>
                      <a:pt x="76" y="3"/>
                    </a:cubicBezTo>
                    <a:cubicBezTo>
                      <a:pt x="97" y="0"/>
                      <a:pt x="109" y="27"/>
                      <a:pt x="102" y="43"/>
                    </a:cubicBezTo>
                    <a:cubicBezTo>
                      <a:pt x="94" y="60"/>
                      <a:pt x="81" y="74"/>
                      <a:pt x="70" y="88"/>
                    </a:cubicBezTo>
                    <a:cubicBezTo>
                      <a:pt x="61" y="99"/>
                      <a:pt x="46" y="101"/>
                      <a:pt x="33" y="103"/>
                    </a:cubicBezTo>
                    <a:cubicBezTo>
                      <a:pt x="37" y="88"/>
                      <a:pt x="45" y="74"/>
                      <a:pt x="51" y="59"/>
                    </a:cubicBezTo>
                    <a:cubicBezTo>
                      <a:pt x="40" y="61"/>
                      <a:pt x="31" y="65"/>
                      <a:pt x="20" y="65"/>
                    </a:cubicBezTo>
                    <a:cubicBezTo>
                      <a:pt x="11" y="57"/>
                      <a:pt x="2" y="46"/>
                      <a:pt x="0" y="34"/>
                    </a:cubicBezTo>
                    <a:cubicBezTo>
                      <a:pt x="3" y="24"/>
                      <a:pt x="15" y="21"/>
                      <a:pt x="2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7">
                <a:extLst>
                  <a:ext uri="{FF2B5EF4-FFF2-40B4-BE49-F238E27FC236}">
                    <a16:creationId xmlns:a16="http://schemas.microsoft.com/office/drawing/2014/main" id="{0EE1D326-909D-42C3-9BC1-412CC7C8886D}"/>
                  </a:ext>
                </a:extLst>
              </p:cNvPr>
              <p:cNvSpPr>
                <a:spLocks/>
              </p:cNvSpPr>
              <p:nvPr/>
            </p:nvSpPr>
            <p:spPr bwMode="auto">
              <a:xfrm>
                <a:off x="5371633" y="2383863"/>
                <a:ext cx="220663" cy="300038"/>
              </a:xfrm>
              <a:custGeom>
                <a:avLst/>
                <a:gdLst>
                  <a:gd name="T0" fmla="*/ 1 w 59"/>
                  <a:gd name="T1" fmla="*/ 30 h 80"/>
                  <a:gd name="T2" fmla="*/ 19 w 59"/>
                  <a:gd name="T3" fmla="*/ 0 h 80"/>
                  <a:gd name="T4" fmla="*/ 50 w 59"/>
                  <a:gd name="T5" fmla="*/ 36 h 80"/>
                  <a:gd name="T6" fmla="*/ 10 w 59"/>
                  <a:gd name="T7" fmla="*/ 76 h 80"/>
                  <a:gd name="T8" fmla="*/ 13 w 59"/>
                  <a:gd name="T9" fmla="*/ 58 h 80"/>
                  <a:gd name="T10" fmla="*/ 1 w 59"/>
                  <a:gd name="T11" fmla="*/ 30 h 80"/>
                </a:gdLst>
                <a:ahLst/>
                <a:cxnLst>
                  <a:cxn ang="0">
                    <a:pos x="T0" y="T1"/>
                  </a:cxn>
                  <a:cxn ang="0">
                    <a:pos x="T2" y="T3"/>
                  </a:cxn>
                  <a:cxn ang="0">
                    <a:pos x="T4" y="T5"/>
                  </a:cxn>
                  <a:cxn ang="0">
                    <a:pos x="T6" y="T7"/>
                  </a:cxn>
                  <a:cxn ang="0">
                    <a:pos x="T8" y="T9"/>
                  </a:cxn>
                  <a:cxn ang="0">
                    <a:pos x="T10" y="T11"/>
                  </a:cxn>
                </a:cxnLst>
                <a:rect l="0" t="0" r="r" b="b"/>
                <a:pathLst>
                  <a:path w="59" h="80">
                    <a:moveTo>
                      <a:pt x="1" y="30"/>
                    </a:moveTo>
                    <a:cubicBezTo>
                      <a:pt x="0" y="17"/>
                      <a:pt x="11" y="8"/>
                      <a:pt x="19" y="0"/>
                    </a:cubicBezTo>
                    <a:cubicBezTo>
                      <a:pt x="28" y="13"/>
                      <a:pt x="42" y="22"/>
                      <a:pt x="50" y="36"/>
                    </a:cubicBezTo>
                    <a:cubicBezTo>
                      <a:pt x="59" y="59"/>
                      <a:pt x="32" y="80"/>
                      <a:pt x="10" y="76"/>
                    </a:cubicBezTo>
                    <a:cubicBezTo>
                      <a:pt x="11" y="70"/>
                      <a:pt x="13" y="64"/>
                      <a:pt x="13" y="58"/>
                    </a:cubicBezTo>
                    <a:cubicBezTo>
                      <a:pt x="10" y="48"/>
                      <a:pt x="4" y="40"/>
                      <a:pt x="1"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9">
                <a:extLst>
                  <a:ext uri="{FF2B5EF4-FFF2-40B4-BE49-F238E27FC236}">
                    <a16:creationId xmlns:a16="http://schemas.microsoft.com/office/drawing/2014/main" id="{EC1A5605-4940-49DD-B285-B50C200EA5D2}"/>
                  </a:ext>
                </a:extLst>
              </p:cNvPr>
              <p:cNvSpPr>
                <a:spLocks/>
              </p:cNvSpPr>
              <p:nvPr/>
            </p:nvSpPr>
            <p:spPr bwMode="auto">
              <a:xfrm>
                <a:off x="7003583" y="2402913"/>
                <a:ext cx="230188" cy="250825"/>
              </a:xfrm>
              <a:custGeom>
                <a:avLst/>
                <a:gdLst>
                  <a:gd name="T0" fmla="*/ 6 w 61"/>
                  <a:gd name="T1" fmla="*/ 36 h 67"/>
                  <a:gd name="T2" fmla="*/ 22 w 61"/>
                  <a:gd name="T3" fmla="*/ 0 h 67"/>
                  <a:gd name="T4" fmla="*/ 44 w 61"/>
                  <a:gd name="T5" fmla="*/ 19 h 67"/>
                  <a:gd name="T6" fmla="*/ 20 w 61"/>
                  <a:gd name="T7" fmla="*/ 65 h 67"/>
                  <a:gd name="T8" fmla="*/ 6 w 61"/>
                  <a:gd name="T9" fmla="*/ 36 h 67"/>
                </a:gdLst>
                <a:ahLst/>
                <a:cxnLst>
                  <a:cxn ang="0">
                    <a:pos x="T0" y="T1"/>
                  </a:cxn>
                  <a:cxn ang="0">
                    <a:pos x="T2" y="T3"/>
                  </a:cxn>
                  <a:cxn ang="0">
                    <a:pos x="T4" y="T5"/>
                  </a:cxn>
                  <a:cxn ang="0">
                    <a:pos x="T6" y="T7"/>
                  </a:cxn>
                  <a:cxn ang="0">
                    <a:pos x="T8" y="T9"/>
                  </a:cxn>
                </a:cxnLst>
                <a:rect l="0" t="0" r="r" b="b"/>
                <a:pathLst>
                  <a:path w="61" h="67">
                    <a:moveTo>
                      <a:pt x="6" y="36"/>
                    </a:moveTo>
                    <a:cubicBezTo>
                      <a:pt x="0" y="23"/>
                      <a:pt x="9" y="6"/>
                      <a:pt x="22" y="0"/>
                    </a:cubicBezTo>
                    <a:cubicBezTo>
                      <a:pt x="32" y="3"/>
                      <a:pt x="38" y="12"/>
                      <a:pt x="44" y="19"/>
                    </a:cubicBezTo>
                    <a:cubicBezTo>
                      <a:pt x="61" y="36"/>
                      <a:pt x="43" y="67"/>
                      <a:pt x="20" y="65"/>
                    </a:cubicBezTo>
                    <a:cubicBezTo>
                      <a:pt x="16" y="55"/>
                      <a:pt x="10" y="4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1">
                <a:extLst>
                  <a:ext uri="{FF2B5EF4-FFF2-40B4-BE49-F238E27FC236}">
                    <a16:creationId xmlns:a16="http://schemas.microsoft.com/office/drawing/2014/main" id="{0C1DF52F-4570-4CD2-A393-86FA819B064A}"/>
                  </a:ext>
                </a:extLst>
              </p:cNvPr>
              <p:cNvSpPr>
                <a:spLocks/>
              </p:cNvSpPr>
              <p:nvPr/>
            </p:nvSpPr>
            <p:spPr bwMode="auto">
              <a:xfrm>
                <a:off x="9770596" y="2390213"/>
                <a:ext cx="173038" cy="249238"/>
              </a:xfrm>
              <a:custGeom>
                <a:avLst/>
                <a:gdLst>
                  <a:gd name="T0" fmla="*/ 15 w 46"/>
                  <a:gd name="T1" fmla="*/ 10 h 66"/>
                  <a:gd name="T2" fmla="*/ 40 w 46"/>
                  <a:gd name="T3" fmla="*/ 21 h 66"/>
                  <a:gd name="T4" fmla="*/ 25 w 46"/>
                  <a:gd name="T5" fmla="*/ 66 h 66"/>
                  <a:gd name="T6" fmla="*/ 15 w 46"/>
                  <a:gd name="T7" fmla="*/ 10 h 66"/>
                </a:gdLst>
                <a:ahLst/>
                <a:cxnLst>
                  <a:cxn ang="0">
                    <a:pos x="T0" y="T1"/>
                  </a:cxn>
                  <a:cxn ang="0">
                    <a:pos x="T2" y="T3"/>
                  </a:cxn>
                  <a:cxn ang="0">
                    <a:pos x="T4" y="T5"/>
                  </a:cxn>
                  <a:cxn ang="0">
                    <a:pos x="T6" y="T7"/>
                  </a:cxn>
                </a:cxnLst>
                <a:rect l="0" t="0" r="r" b="b"/>
                <a:pathLst>
                  <a:path w="46" h="66">
                    <a:moveTo>
                      <a:pt x="15" y="10"/>
                    </a:moveTo>
                    <a:cubicBezTo>
                      <a:pt x="24" y="0"/>
                      <a:pt x="35" y="14"/>
                      <a:pt x="40" y="21"/>
                    </a:cubicBezTo>
                    <a:cubicBezTo>
                      <a:pt x="46" y="36"/>
                      <a:pt x="45" y="63"/>
                      <a:pt x="25" y="66"/>
                    </a:cubicBezTo>
                    <a:cubicBezTo>
                      <a:pt x="8" y="55"/>
                      <a:pt x="0" y="26"/>
                      <a:pt x="1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4">
                <a:extLst>
                  <a:ext uri="{FF2B5EF4-FFF2-40B4-BE49-F238E27FC236}">
                    <a16:creationId xmlns:a16="http://schemas.microsoft.com/office/drawing/2014/main" id="{714C40D5-290B-48B7-8779-245912C98A9E}"/>
                  </a:ext>
                </a:extLst>
              </p:cNvPr>
              <p:cNvSpPr>
                <a:spLocks/>
              </p:cNvSpPr>
              <p:nvPr/>
            </p:nvSpPr>
            <p:spPr bwMode="auto">
              <a:xfrm>
                <a:off x="6738471" y="2623576"/>
                <a:ext cx="520700" cy="638175"/>
              </a:xfrm>
              <a:custGeom>
                <a:avLst/>
                <a:gdLst>
                  <a:gd name="T0" fmla="*/ 102 w 139"/>
                  <a:gd name="T1" fmla="*/ 43 h 170"/>
                  <a:gd name="T2" fmla="*/ 138 w 139"/>
                  <a:gd name="T3" fmla="*/ 0 h 170"/>
                  <a:gd name="T4" fmla="*/ 135 w 139"/>
                  <a:gd name="T5" fmla="*/ 25 h 170"/>
                  <a:gd name="T6" fmla="*/ 55 w 139"/>
                  <a:gd name="T7" fmla="*/ 152 h 170"/>
                  <a:gd name="T8" fmla="*/ 25 w 139"/>
                  <a:gd name="T9" fmla="*/ 163 h 170"/>
                  <a:gd name="T10" fmla="*/ 2 w 139"/>
                  <a:gd name="T11" fmla="*/ 134 h 170"/>
                  <a:gd name="T12" fmla="*/ 16 w 139"/>
                  <a:gd name="T13" fmla="*/ 117 h 170"/>
                  <a:gd name="T14" fmla="*/ 102 w 139"/>
                  <a:gd name="T15" fmla="*/ 43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70">
                    <a:moveTo>
                      <a:pt x="102" y="43"/>
                    </a:moveTo>
                    <a:cubicBezTo>
                      <a:pt x="115" y="30"/>
                      <a:pt x="124" y="12"/>
                      <a:pt x="138" y="0"/>
                    </a:cubicBezTo>
                    <a:cubicBezTo>
                      <a:pt x="138" y="8"/>
                      <a:pt x="139" y="17"/>
                      <a:pt x="135" y="25"/>
                    </a:cubicBezTo>
                    <a:cubicBezTo>
                      <a:pt x="115" y="71"/>
                      <a:pt x="85" y="112"/>
                      <a:pt x="55" y="152"/>
                    </a:cubicBezTo>
                    <a:cubicBezTo>
                      <a:pt x="48" y="161"/>
                      <a:pt x="36" y="170"/>
                      <a:pt x="25" y="163"/>
                    </a:cubicBezTo>
                    <a:cubicBezTo>
                      <a:pt x="15" y="155"/>
                      <a:pt x="5" y="147"/>
                      <a:pt x="2" y="134"/>
                    </a:cubicBezTo>
                    <a:cubicBezTo>
                      <a:pt x="0" y="125"/>
                      <a:pt x="9" y="121"/>
                      <a:pt x="16" y="117"/>
                    </a:cubicBezTo>
                    <a:cubicBezTo>
                      <a:pt x="50" y="99"/>
                      <a:pt x="76" y="71"/>
                      <a:pt x="10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5">
                <a:extLst>
                  <a:ext uri="{FF2B5EF4-FFF2-40B4-BE49-F238E27FC236}">
                    <a16:creationId xmlns:a16="http://schemas.microsoft.com/office/drawing/2014/main" id="{14C2C2C9-FBB1-4385-9285-541707E2104B}"/>
                  </a:ext>
                </a:extLst>
              </p:cNvPr>
              <p:cNvSpPr>
                <a:spLocks/>
              </p:cNvSpPr>
              <p:nvPr/>
            </p:nvSpPr>
            <p:spPr bwMode="auto">
              <a:xfrm>
                <a:off x="7435383" y="2664851"/>
                <a:ext cx="346075" cy="211138"/>
              </a:xfrm>
              <a:custGeom>
                <a:avLst/>
                <a:gdLst>
                  <a:gd name="T0" fmla="*/ 15 w 92"/>
                  <a:gd name="T1" fmla="*/ 17 h 56"/>
                  <a:gd name="T2" fmla="*/ 92 w 92"/>
                  <a:gd name="T3" fmla="*/ 0 h 56"/>
                  <a:gd name="T4" fmla="*/ 80 w 92"/>
                  <a:gd name="T5" fmla="*/ 36 h 56"/>
                  <a:gd name="T6" fmla="*/ 39 w 92"/>
                  <a:gd name="T7" fmla="*/ 56 h 56"/>
                  <a:gd name="T8" fmla="*/ 4 w 92"/>
                  <a:gd name="T9" fmla="*/ 34 h 56"/>
                  <a:gd name="T10" fmla="*/ 15 w 92"/>
                  <a:gd name="T11" fmla="*/ 17 h 56"/>
                </a:gdLst>
                <a:ahLst/>
                <a:cxnLst>
                  <a:cxn ang="0">
                    <a:pos x="T0" y="T1"/>
                  </a:cxn>
                  <a:cxn ang="0">
                    <a:pos x="T2" y="T3"/>
                  </a:cxn>
                  <a:cxn ang="0">
                    <a:pos x="T4" y="T5"/>
                  </a:cxn>
                  <a:cxn ang="0">
                    <a:pos x="T6" y="T7"/>
                  </a:cxn>
                  <a:cxn ang="0">
                    <a:pos x="T8" y="T9"/>
                  </a:cxn>
                  <a:cxn ang="0">
                    <a:pos x="T10" y="T11"/>
                  </a:cxn>
                </a:cxnLst>
                <a:rect l="0" t="0" r="r" b="b"/>
                <a:pathLst>
                  <a:path w="92" h="56">
                    <a:moveTo>
                      <a:pt x="15" y="17"/>
                    </a:moveTo>
                    <a:cubicBezTo>
                      <a:pt x="41" y="12"/>
                      <a:pt x="65" y="1"/>
                      <a:pt x="92" y="0"/>
                    </a:cubicBezTo>
                    <a:cubicBezTo>
                      <a:pt x="90" y="13"/>
                      <a:pt x="90" y="27"/>
                      <a:pt x="80" y="36"/>
                    </a:cubicBezTo>
                    <a:cubicBezTo>
                      <a:pt x="69" y="47"/>
                      <a:pt x="55" y="56"/>
                      <a:pt x="39" y="56"/>
                    </a:cubicBezTo>
                    <a:cubicBezTo>
                      <a:pt x="25" y="55"/>
                      <a:pt x="11" y="46"/>
                      <a:pt x="4" y="34"/>
                    </a:cubicBezTo>
                    <a:cubicBezTo>
                      <a:pt x="0" y="26"/>
                      <a:pt x="8" y="18"/>
                      <a:pt x="1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6">
                <a:extLst>
                  <a:ext uri="{FF2B5EF4-FFF2-40B4-BE49-F238E27FC236}">
                    <a16:creationId xmlns:a16="http://schemas.microsoft.com/office/drawing/2014/main" id="{3DBEFA24-1ACB-422B-91D1-76ABD928F931}"/>
                  </a:ext>
                </a:extLst>
              </p:cNvPr>
              <p:cNvSpPr>
                <a:spLocks/>
              </p:cNvSpPr>
              <p:nvPr/>
            </p:nvSpPr>
            <p:spPr bwMode="auto">
              <a:xfrm>
                <a:off x="9057808" y="2799788"/>
                <a:ext cx="244475" cy="277813"/>
              </a:xfrm>
              <a:custGeom>
                <a:avLst/>
                <a:gdLst>
                  <a:gd name="T0" fmla="*/ 6 w 65"/>
                  <a:gd name="T1" fmla="*/ 11 h 74"/>
                  <a:gd name="T2" fmla="*/ 23 w 65"/>
                  <a:gd name="T3" fmla="*/ 2 h 74"/>
                  <a:gd name="T4" fmla="*/ 58 w 65"/>
                  <a:gd name="T5" fmla="*/ 58 h 74"/>
                  <a:gd name="T6" fmla="*/ 19 w 65"/>
                  <a:gd name="T7" fmla="*/ 73 h 74"/>
                  <a:gd name="T8" fmla="*/ 6 w 65"/>
                  <a:gd name="T9" fmla="*/ 11 h 74"/>
                </a:gdLst>
                <a:ahLst/>
                <a:cxnLst>
                  <a:cxn ang="0">
                    <a:pos x="T0" y="T1"/>
                  </a:cxn>
                  <a:cxn ang="0">
                    <a:pos x="T2" y="T3"/>
                  </a:cxn>
                  <a:cxn ang="0">
                    <a:pos x="T4" y="T5"/>
                  </a:cxn>
                  <a:cxn ang="0">
                    <a:pos x="T6" y="T7"/>
                  </a:cxn>
                  <a:cxn ang="0">
                    <a:pos x="T8" y="T9"/>
                  </a:cxn>
                </a:cxnLst>
                <a:rect l="0" t="0" r="r" b="b"/>
                <a:pathLst>
                  <a:path w="65" h="74">
                    <a:moveTo>
                      <a:pt x="6" y="11"/>
                    </a:moveTo>
                    <a:cubicBezTo>
                      <a:pt x="7" y="3"/>
                      <a:pt x="16" y="0"/>
                      <a:pt x="23" y="2"/>
                    </a:cubicBezTo>
                    <a:cubicBezTo>
                      <a:pt x="47" y="6"/>
                      <a:pt x="65" y="34"/>
                      <a:pt x="58" y="58"/>
                    </a:cubicBezTo>
                    <a:cubicBezTo>
                      <a:pt x="52" y="73"/>
                      <a:pt x="33" y="74"/>
                      <a:pt x="19" y="73"/>
                    </a:cubicBezTo>
                    <a:cubicBezTo>
                      <a:pt x="27" y="50"/>
                      <a:pt x="0" y="34"/>
                      <a:pt x="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5">
                <a:extLst>
                  <a:ext uri="{FF2B5EF4-FFF2-40B4-BE49-F238E27FC236}">
                    <a16:creationId xmlns:a16="http://schemas.microsoft.com/office/drawing/2014/main" id="{385E79E1-86BE-4E66-B28F-8A55EF3FF9AC}"/>
                  </a:ext>
                </a:extLst>
              </p:cNvPr>
              <p:cNvSpPr>
                <a:spLocks/>
              </p:cNvSpPr>
              <p:nvPr/>
            </p:nvSpPr>
            <p:spPr bwMode="auto">
              <a:xfrm>
                <a:off x="7773521" y="3618938"/>
                <a:ext cx="274638" cy="374650"/>
              </a:xfrm>
              <a:custGeom>
                <a:avLst/>
                <a:gdLst>
                  <a:gd name="T0" fmla="*/ 1 w 73"/>
                  <a:gd name="T1" fmla="*/ 0 h 100"/>
                  <a:gd name="T2" fmla="*/ 19 w 73"/>
                  <a:gd name="T3" fmla="*/ 0 h 100"/>
                  <a:gd name="T4" fmla="*/ 20 w 73"/>
                  <a:gd name="T5" fmla="*/ 61 h 100"/>
                  <a:gd name="T6" fmla="*/ 54 w 73"/>
                  <a:gd name="T7" fmla="*/ 61 h 100"/>
                  <a:gd name="T8" fmla="*/ 54 w 73"/>
                  <a:gd name="T9" fmla="*/ 0 h 100"/>
                  <a:gd name="T10" fmla="*/ 72 w 73"/>
                  <a:gd name="T11" fmla="*/ 0 h 100"/>
                  <a:gd name="T12" fmla="*/ 71 w 73"/>
                  <a:gd name="T13" fmla="*/ 65 h 100"/>
                  <a:gd name="T14" fmla="*/ 2 w 73"/>
                  <a:gd name="T15" fmla="*/ 66 h 100"/>
                  <a:gd name="T16" fmla="*/ 1 w 73"/>
                  <a:gd name="T1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00">
                    <a:moveTo>
                      <a:pt x="1" y="0"/>
                    </a:moveTo>
                    <a:cubicBezTo>
                      <a:pt x="7" y="0"/>
                      <a:pt x="13" y="0"/>
                      <a:pt x="19" y="0"/>
                    </a:cubicBezTo>
                    <a:cubicBezTo>
                      <a:pt x="20" y="20"/>
                      <a:pt x="18" y="41"/>
                      <a:pt x="20" y="61"/>
                    </a:cubicBezTo>
                    <a:cubicBezTo>
                      <a:pt x="20" y="80"/>
                      <a:pt x="54" y="80"/>
                      <a:pt x="54" y="61"/>
                    </a:cubicBezTo>
                    <a:cubicBezTo>
                      <a:pt x="55" y="41"/>
                      <a:pt x="54" y="20"/>
                      <a:pt x="54" y="0"/>
                    </a:cubicBezTo>
                    <a:cubicBezTo>
                      <a:pt x="60" y="0"/>
                      <a:pt x="66" y="0"/>
                      <a:pt x="72" y="0"/>
                    </a:cubicBezTo>
                    <a:cubicBezTo>
                      <a:pt x="72" y="22"/>
                      <a:pt x="73" y="44"/>
                      <a:pt x="71" y="65"/>
                    </a:cubicBezTo>
                    <a:cubicBezTo>
                      <a:pt x="69" y="100"/>
                      <a:pt x="6" y="100"/>
                      <a:pt x="2" y="66"/>
                    </a:cubicBezTo>
                    <a:cubicBezTo>
                      <a:pt x="0" y="44"/>
                      <a:pt x="2" y="22"/>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6">
                <a:extLst>
                  <a:ext uri="{FF2B5EF4-FFF2-40B4-BE49-F238E27FC236}">
                    <a16:creationId xmlns:a16="http://schemas.microsoft.com/office/drawing/2014/main" id="{B893AC80-3332-40CA-87C2-340ECA4FA3DB}"/>
                  </a:ext>
                </a:extLst>
              </p:cNvPr>
              <p:cNvSpPr>
                <a:spLocks/>
              </p:cNvSpPr>
              <p:nvPr/>
            </p:nvSpPr>
            <p:spPr bwMode="auto">
              <a:xfrm>
                <a:off x="9676933" y="3588776"/>
                <a:ext cx="293688" cy="376238"/>
              </a:xfrm>
              <a:custGeom>
                <a:avLst/>
                <a:gdLst>
                  <a:gd name="T0" fmla="*/ 14 w 78"/>
                  <a:gd name="T1" fmla="*/ 13 h 100"/>
                  <a:gd name="T2" fmla="*/ 72 w 78"/>
                  <a:gd name="T3" fmla="*/ 33 h 100"/>
                  <a:gd name="T4" fmla="*/ 55 w 78"/>
                  <a:gd name="T5" fmla="*/ 34 h 100"/>
                  <a:gd name="T6" fmla="*/ 38 w 78"/>
                  <a:gd name="T7" fmla="*/ 21 h 100"/>
                  <a:gd name="T8" fmla="*/ 24 w 78"/>
                  <a:gd name="T9" fmla="*/ 35 h 100"/>
                  <a:gd name="T10" fmla="*/ 64 w 78"/>
                  <a:gd name="T11" fmla="*/ 51 h 100"/>
                  <a:gd name="T12" fmla="*/ 59 w 78"/>
                  <a:gd name="T13" fmla="*/ 94 h 100"/>
                  <a:gd name="T14" fmla="*/ 17 w 78"/>
                  <a:gd name="T15" fmla="*/ 94 h 100"/>
                  <a:gd name="T16" fmla="*/ 0 w 78"/>
                  <a:gd name="T17" fmla="*/ 68 h 100"/>
                  <a:gd name="T18" fmla="*/ 17 w 78"/>
                  <a:gd name="T19" fmla="*/ 67 h 100"/>
                  <a:gd name="T20" fmla="*/ 38 w 78"/>
                  <a:gd name="T21" fmla="*/ 83 h 100"/>
                  <a:gd name="T22" fmla="*/ 54 w 78"/>
                  <a:gd name="T23" fmla="*/ 66 h 100"/>
                  <a:gd name="T24" fmla="*/ 11 w 78"/>
                  <a:gd name="T25" fmla="*/ 48 h 100"/>
                  <a:gd name="T26" fmla="*/ 14 w 78"/>
                  <a:gd name="T27"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00">
                    <a:moveTo>
                      <a:pt x="14" y="13"/>
                    </a:moveTo>
                    <a:cubicBezTo>
                      <a:pt x="34" y="0"/>
                      <a:pt x="69" y="6"/>
                      <a:pt x="72" y="33"/>
                    </a:cubicBezTo>
                    <a:cubicBezTo>
                      <a:pt x="66" y="34"/>
                      <a:pt x="61" y="34"/>
                      <a:pt x="55" y="34"/>
                    </a:cubicBezTo>
                    <a:cubicBezTo>
                      <a:pt x="50" y="29"/>
                      <a:pt x="46" y="20"/>
                      <a:pt x="38" y="21"/>
                    </a:cubicBezTo>
                    <a:cubicBezTo>
                      <a:pt x="30" y="20"/>
                      <a:pt x="16" y="26"/>
                      <a:pt x="24" y="35"/>
                    </a:cubicBezTo>
                    <a:cubicBezTo>
                      <a:pt x="36" y="42"/>
                      <a:pt x="52" y="42"/>
                      <a:pt x="64" y="51"/>
                    </a:cubicBezTo>
                    <a:cubicBezTo>
                      <a:pt x="78" y="61"/>
                      <a:pt x="75" y="86"/>
                      <a:pt x="59" y="94"/>
                    </a:cubicBezTo>
                    <a:cubicBezTo>
                      <a:pt x="46" y="100"/>
                      <a:pt x="30" y="100"/>
                      <a:pt x="17" y="94"/>
                    </a:cubicBezTo>
                    <a:cubicBezTo>
                      <a:pt x="7" y="89"/>
                      <a:pt x="4" y="78"/>
                      <a:pt x="0" y="68"/>
                    </a:cubicBezTo>
                    <a:cubicBezTo>
                      <a:pt x="6" y="68"/>
                      <a:pt x="11" y="67"/>
                      <a:pt x="17" y="67"/>
                    </a:cubicBezTo>
                    <a:cubicBezTo>
                      <a:pt x="22" y="74"/>
                      <a:pt x="27" y="85"/>
                      <a:pt x="38" y="83"/>
                    </a:cubicBezTo>
                    <a:cubicBezTo>
                      <a:pt x="47" y="85"/>
                      <a:pt x="60" y="76"/>
                      <a:pt x="54" y="66"/>
                    </a:cubicBezTo>
                    <a:cubicBezTo>
                      <a:pt x="41" y="57"/>
                      <a:pt x="23" y="58"/>
                      <a:pt x="11" y="48"/>
                    </a:cubicBezTo>
                    <a:cubicBezTo>
                      <a:pt x="1" y="39"/>
                      <a:pt x="3" y="21"/>
                      <a:pt x="1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7">
                <a:extLst>
                  <a:ext uri="{FF2B5EF4-FFF2-40B4-BE49-F238E27FC236}">
                    <a16:creationId xmlns:a16="http://schemas.microsoft.com/office/drawing/2014/main" id="{CA318D76-627D-4AD5-9C2E-7E7969B5F727}"/>
                  </a:ext>
                </a:extLst>
              </p:cNvPr>
              <p:cNvSpPr>
                <a:spLocks/>
              </p:cNvSpPr>
              <p:nvPr/>
            </p:nvSpPr>
            <p:spPr bwMode="auto">
              <a:xfrm>
                <a:off x="5074771" y="3618938"/>
                <a:ext cx="277813" cy="333375"/>
              </a:xfrm>
              <a:custGeom>
                <a:avLst/>
                <a:gdLst>
                  <a:gd name="T0" fmla="*/ 6 w 74"/>
                  <a:gd name="T1" fmla="*/ 0 h 89"/>
                  <a:gd name="T2" fmla="*/ 73 w 74"/>
                  <a:gd name="T3" fmla="*/ 0 h 89"/>
                  <a:gd name="T4" fmla="*/ 67 w 74"/>
                  <a:gd name="T5" fmla="*/ 20 h 89"/>
                  <a:gd name="T6" fmla="*/ 23 w 74"/>
                  <a:gd name="T7" fmla="*/ 74 h 89"/>
                  <a:gd name="T8" fmla="*/ 73 w 74"/>
                  <a:gd name="T9" fmla="*/ 74 h 89"/>
                  <a:gd name="T10" fmla="*/ 74 w 74"/>
                  <a:gd name="T11" fmla="*/ 89 h 89"/>
                  <a:gd name="T12" fmla="*/ 0 w 74"/>
                  <a:gd name="T13" fmla="*/ 89 h 89"/>
                  <a:gd name="T14" fmla="*/ 6 w 74"/>
                  <a:gd name="T15" fmla="*/ 67 h 89"/>
                  <a:gd name="T16" fmla="*/ 48 w 74"/>
                  <a:gd name="T17" fmla="*/ 15 h 89"/>
                  <a:gd name="T18" fmla="*/ 6 w 74"/>
                  <a:gd name="T19" fmla="*/ 15 h 89"/>
                  <a:gd name="T20" fmla="*/ 6 w 74"/>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89">
                    <a:moveTo>
                      <a:pt x="6" y="0"/>
                    </a:moveTo>
                    <a:cubicBezTo>
                      <a:pt x="29" y="0"/>
                      <a:pt x="51" y="0"/>
                      <a:pt x="73" y="0"/>
                    </a:cubicBezTo>
                    <a:cubicBezTo>
                      <a:pt x="71" y="7"/>
                      <a:pt x="72" y="15"/>
                      <a:pt x="67" y="20"/>
                    </a:cubicBezTo>
                    <a:cubicBezTo>
                      <a:pt x="52" y="38"/>
                      <a:pt x="37" y="56"/>
                      <a:pt x="23" y="74"/>
                    </a:cubicBezTo>
                    <a:cubicBezTo>
                      <a:pt x="40" y="74"/>
                      <a:pt x="57" y="74"/>
                      <a:pt x="73" y="74"/>
                    </a:cubicBezTo>
                    <a:cubicBezTo>
                      <a:pt x="73" y="79"/>
                      <a:pt x="74" y="84"/>
                      <a:pt x="74" y="89"/>
                    </a:cubicBezTo>
                    <a:cubicBezTo>
                      <a:pt x="49" y="89"/>
                      <a:pt x="25" y="89"/>
                      <a:pt x="0" y="89"/>
                    </a:cubicBezTo>
                    <a:cubicBezTo>
                      <a:pt x="1" y="81"/>
                      <a:pt x="0" y="73"/>
                      <a:pt x="6" y="67"/>
                    </a:cubicBezTo>
                    <a:cubicBezTo>
                      <a:pt x="19" y="50"/>
                      <a:pt x="34" y="33"/>
                      <a:pt x="48" y="15"/>
                    </a:cubicBezTo>
                    <a:cubicBezTo>
                      <a:pt x="34" y="15"/>
                      <a:pt x="20" y="15"/>
                      <a:pt x="6" y="15"/>
                    </a:cubicBezTo>
                    <a:cubicBezTo>
                      <a:pt x="6" y="11"/>
                      <a:pt x="6" y="4"/>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8">
                <a:extLst>
                  <a:ext uri="{FF2B5EF4-FFF2-40B4-BE49-F238E27FC236}">
                    <a16:creationId xmlns:a16="http://schemas.microsoft.com/office/drawing/2014/main" id="{DD13B3D9-6540-4C13-95AF-3183DD1F5F4C}"/>
                  </a:ext>
                </a:extLst>
              </p:cNvPr>
              <p:cNvSpPr>
                <a:spLocks/>
              </p:cNvSpPr>
              <p:nvPr/>
            </p:nvSpPr>
            <p:spPr bwMode="auto">
              <a:xfrm>
                <a:off x="5420846" y="3618938"/>
                <a:ext cx="265113" cy="333375"/>
              </a:xfrm>
              <a:custGeom>
                <a:avLst/>
                <a:gdLst>
                  <a:gd name="T0" fmla="*/ 0 w 71"/>
                  <a:gd name="T1" fmla="*/ 0 h 89"/>
                  <a:gd name="T2" fmla="*/ 18 w 71"/>
                  <a:gd name="T3" fmla="*/ 0 h 89"/>
                  <a:gd name="T4" fmla="*/ 18 w 71"/>
                  <a:gd name="T5" fmla="*/ 35 h 89"/>
                  <a:gd name="T6" fmla="*/ 53 w 71"/>
                  <a:gd name="T7" fmla="*/ 35 h 89"/>
                  <a:gd name="T8" fmla="*/ 53 w 71"/>
                  <a:gd name="T9" fmla="*/ 0 h 89"/>
                  <a:gd name="T10" fmla="*/ 71 w 71"/>
                  <a:gd name="T11" fmla="*/ 0 h 89"/>
                  <a:gd name="T12" fmla="*/ 71 w 71"/>
                  <a:gd name="T13" fmla="*/ 89 h 89"/>
                  <a:gd name="T14" fmla="*/ 53 w 71"/>
                  <a:gd name="T15" fmla="*/ 89 h 89"/>
                  <a:gd name="T16" fmla="*/ 53 w 71"/>
                  <a:gd name="T17" fmla="*/ 50 h 89"/>
                  <a:gd name="T18" fmla="*/ 18 w 71"/>
                  <a:gd name="T19" fmla="*/ 50 h 89"/>
                  <a:gd name="T20" fmla="*/ 18 w 71"/>
                  <a:gd name="T21" fmla="*/ 89 h 89"/>
                  <a:gd name="T22" fmla="*/ 0 w 71"/>
                  <a:gd name="T23" fmla="*/ 89 h 89"/>
                  <a:gd name="T24" fmla="*/ 0 w 71"/>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89">
                    <a:moveTo>
                      <a:pt x="0" y="0"/>
                    </a:moveTo>
                    <a:cubicBezTo>
                      <a:pt x="6" y="0"/>
                      <a:pt x="12" y="0"/>
                      <a:pt x="18" y="0"/>
                    </a:cubicBezTo>
                    <a:cubicBezTo>
                      <a:pt x="18" y="12"/>
                      <a:pt x="18" y="23"/>
                      <a:pt x="18" y="35"/>
                    </a:cubicBezTo>
                    <a:cubicBezTo>
                      <a:pt x="29" y="35"/>
                      <a:pt x="41" y="35"/>
                      <a:pt x="53" y="35"/>
                    </a:cubicBezTo>
                    <a:cubicBezTo>
                      <a:pt x="53" y="23"/>
                      <a:pt x="53" y="12"/>
                      <a:pt x="53" y="0"/>
                    </a:cubicBezTo>
                    <a:cubicBezTo>
                      <a:pt x="59" y="0"/>
                      <a:pt x="65" y="0"/>
                      <a:pt x="71" y="0"/>
                    </a:cubicBezTo>
                    <a:cubicBezTo>
                      <a:pt x="71" y="30"/>
                      <a:pt x="71" y="59"/>
                      <a:pt x="71" y="89"/>
                    </a:cubicBezTo>
                    <a:cubicBezTo>
                      <a:pt x="65" y="89"/>
                      <a:pt x="59" y="89"/>
                      <a:pt x="53" y="89"/>
                    </a:cubicBezTo>
                    <a:cubicBezTo>
                      <a:pt x="53" y="76"/>
                      <a:pt x="53" y="63"/>
                      <a:pt x="53" y="50"/>
                    </a:cubicBezTo>
                    <a:cubicBezTo>
                      <a:pt x="41" y="50"/>
                      <a:pt x="29" y="50"/>
                      <a:pt x="18" y="50"/>
                    </a:cubicBezTo>
                    <a:cubicBezTo>
                      <a:pt x="18" y="63"/>
                      <a:pt x="18" y="76"/>
                      <a:pt x="18" y="89"/>
                    </a:cubicBezTo>
                    <a:cubicBezTo>
                      <a:pt x="12" y="89"/>
                      <a:pt x="6"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9">
                <a:extLst>
                  <a:ext uri="{FF2B5EF4-FFF2-40B4-BE49-F238E27FC236}">
                    <a16:creationId xmlns:a16="http://schemas.microsoft.com/office/drawing/2014/main" id="{101EB9DC-E6F7-4CDA-88E1-73D2F09870E8}"/>
                  </a:ext>
                </a:extLst>
              </p:cNvPr>
              <p:cNvSpPr>
                <a:spLocks/>
              </p:cNvSpPr>
              <p:nvPr/>
            </p:nvSpPr>
            <p:spPr bwMode="auto">
              <a:xfrm>
                <a:off x="5781208" y="3618938"/>
                <a:ext cx="254000" cy="333375"/>
              </a:xfrm>
              <a:custGeom>
                <a:avLst/>
                <a:gdLst>
                  <a:gd name="T0" fmla="*/ 0 w 68"/>
                  <a:gd name="T1" fmla="*/ 0 h 89"/>
                  <a:gd name="T2" fmla="*/ 66 w 68"/>
                  <a:gd name="T3" fmla="*/ 0 h 89"/>
                  <a:gd name="T4" fmla="*/ 67 w 68"/>
                  <a:gd name="T5" fmla="*/ 15 h 89"/>
                  <a:gd name="T6" fmla="*/ 18 w 68"/>
                  <a:gd name="T7" fmla="*/ 15 h 89"/>
                  <a:gd name="T8" fmla="*/ 18 w 68"/>
                  <a:gd name="T9" fmla="*/ 35 h 89"/>
                  <a:gd name="T10" fmla="*/ 63 w 68"/>
                  <a:gd name="T11" fmla="*/ 35 h 89"/>
                  <a:gd name="T12" fmla="*/ 63 w 68"/>
                  <a:gd name="T13" fmla="*/ 50 h 89"/>
                  <a:gd name="T14" fmla="*/ 18 w 68"/>
                  <a:gd name="T15" fmla="*/ 50 h 89"/>
                  <a:gd name="T16" fmla="*/ 18 w 68"/>
                  <a:gd name="T17" fmla="*/ 74 h 89"/>
                  <a:gd name="T18" fmla="*/ 68 w 68"/>
                  <a:gd name="T19" fmla="*/ 74 h 89"/>
                  <a:gd name="T20" fmla="*/ 68 w 68"/>
                  <a:gd name="T21" fmla="*/ 89 h 89"/>
                  <a:gd name="T22" fmla="*/ 0 w 68"/>
                  <a:gd name="T23" fmla="*/ 89 h 89"/>
                  <a:gd name="T24" fmla="*/ 0 w 68"/>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89">
                    <a:moveTo>
                      <a:pt x="0" y="0"/>
                    </a:moveTo>
                    <a:cubicBezTo>
                      <a:pt x="22" y="0"/>
                      <a:pt x="44" y="0"/>
                      <a:pt x="66" y="0"/>
                    </a:cubicBezTo>
                    <a:cubicBezTo>
                      <a:pt x="66" y="5"/>
                      <a:pt x="66" y="10"/>
                      <a:pt x="67" y="15"/>
                    </a:cubicBezTo>
                    <a:cubicBezTo>
                      <a:pt x="51" y="15"/>
                      <a:pt x="34" y="15"/>
                      <a:pt x="18" y="15"/>
                    </a:cubicBezTo>
                    <a:cubicBezTo>
                      <a:pt x="18" y="22"/>
                      <a:pt x="18" y="28"/>
                      <a:pt x="18" y="35"/>
                    </a:cubicBezTo>
                    <a:cubicBezTo>
                      <a:pt x="33" y="35"/>
                      <a:pt x="48" y="35"/>
                      <a:pt x="63" y="35"/>
                    </a:cubicBezTo>
                    <a:cubicBezTo>
                      <a:pt x="63" y="40"/>
                      <a:pt x="63" y="45"/>
                      <a:pt x="63" y="50"/>
                    </a:cubicBezTo>
                    <a:cubicBezTo>
                      <a:pt x="48" y="50"/>
                      <a:pt x="33" y="50"/>
                      <a:pt x="18" y="50"/>
                    </a:cubicBezTo>
                    <a:cubicBezTo>
                      <a:pt x="18" y="58"/>
                      <a:pt x="18" y="66"/>
                      <a:pt x="18" y="74"/>
                    </a:cubicBezTo>
                    <a:cubicBezTo>
                      <a:pt x="35" y="74"/>
                      <a:pt x="51" y="74"/>
                      <a:pt x="68" y="74"/>
                    </a:cubicBezTo>
                    <a:cubicBezTo>
                      <a:pt x="68" y="79"/>
                      <a:pt x="68" y="84"/>
                      <a:pt x="68" y="89"/>
                    </a:cubicBezTo>
                    <a:cubicBezTo>
                      <a:pt x="46" y="89"/>
                      <a:pt x="23"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0">
                <a:extLst>
                  <a:ext uri="{FF2B5EF4-FFF2-40B4-BE49-F238E27FC236}">
                    <a16:creationId xmlns:a16="http://schemas.microsoft.com/office/drawing/2014/main" id="{1C5CBE34-5C52-48B6-9101-62FC723F23CA}"/>
                  </a:ext>
                </a:extLst>
              </p:cNvPr>
              <p:cNvSpPr>
                <a:spLocks/>
              </p:cNvSpPr>
              <p:nvPr/>
            </p:nvSpPr>
            <p:spPr bwMode="auto">
              <a:xfrm>
                <a:off x="6092358" y="3618938"/>
                <a:ext cx="220663" cy="360363"/>
              </a:xfrm>
              <a:custGeom>
                <a:avLst/>
                <a:gdLst>
                  <a:gd name="T0" fmla="*/ 39 w 59"/>
                  <a:gd name="T1" fmla="*/ 0 h 96"/>
                  <a:gd name="T2" fmla="*/ 57 w 59"/>
                  <a:gd name="T3" fmla="*/ 0 h 96"/>
                  <a:gd name="T4" fmla="*/ 56 w 59"/>
                  <a:gd name="T5" fmla="*/ 69 h 96"/>
                  <a:gd name="T6" fmla="*/ 9 w 59"/>
                  <a:gd name="T7" fmla="*/ 85 h 96"/>
                  <a:gd name="T8" fmla="*/ 0 w 59"/>
                  <a:gd name="T9" fmla="*/ 62 h 96"/>
                  <a:gd name="T10" fmla="*/ 15 w 59"/>
                  <a:gd name="T11" fmla="*/ 60 h 96"/>
                  <a:gd name="T12" fmla="*/ 36 w 59"/>
                  <a:gd name="T13" fmla="*/ 73 h 96"/>
                  <a:gd name="T14" fmla="*/ 39 w 59"/>
                  <a:gd name="T15" fmla="*/ 0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96">
                    <a:moveTo>
                      <a:pt x="39" y="0"/>
                    </a:moveTo>
                    <a:cubicBezTo>
                      <a:pt x="45" y="0"/>
                      <a:pt x="51" y="0"/>
                      <a:pt x="57" y="0"/>
                    </a:cubicBezTo>
                    <a:cubicBezTo>
                      <a:pt x="57" y="23"/>
                      <a:pt x="59" y="46"/>
                      <a:pt x="56" y="69"/>
                    </a:cubicBezTo>
                    <a:cubicBezTo>
                      <a:pt x="53" y="90"/>
                      <a:pt x="24" y="96"/>
                      <a:pt x="9" y="85"/>
                    </a:cubicBezTo>
                    <a:cubicBezTo>
                      <a:pt x="2" y="79"/>
                      <a:pt x="2" y="70"/>
                      <a:pt x="0" y="62"/>
                    </a:cubicBezTo>
                    <a:cubicBezTo>
                      <a:pt x="5" y="61"/>
                      <a:pt x="10" y="60"/>
                      <a:pt x="15" y="60"/>
                    </a:cubicBezTo>
                    <a:cubicBezTo>
                      <a:pt x="18" y="69"/>
                      <a:pt x="25" y="80"/>
                      <a:pt x="36" y="73"/>
                    </a:cubicBezTo>
                    <a:cubicBezTo>
                      <a:pt x="43" y="49"/>
                      <a:pt x="38" y="24"/>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1">
                <a:extLst>
                  <a:ext uri="{FF2B5EF4-FFF2-40B4-BE49-F238E27FC236}">
                    <a16:creationId xmlns:a16="http://schemas.microsoft.com/office/drawing/2014/main" id="{9E0601A9-011B-48A3-8E58-6221E5698683}"/>
                  </a:ext>
                </a:extLst>
              </p:cNvPr>
              <p:cNvSpPr>
                <a:spLocks/>
              </p:cNvSpPr>
              <p:nvPr/>
            </p:nvSpPr>
            <p:spPr bwMode="auto">
              <a:xfrm>
                <a:off x="6403508" y="3618938"/>
                <a:ext cx="68263" cy="333375"/>
              </a:xfrm>
              <a:custGeom>
                <a:avLst/>
                <a:gdLst>
                  <a:gd name="T0" fmla="*/ 0 w 18"/>
                  <a:gd name="T1" fmla="*/ 89 h 89"/>
                  <a:gd name="T2" fmla="*/ 0 w 18"/>
                  <a:gd name="T3" fmla="*/ 0 h 89"/>
                  <a:gd name="T4" fmla="*/ 18 w 18"/>
                  <a:gd name="T5" fmla="*/ 0 h 89"/>
                  <a:gd name="T6" fmla="*/ 18 w 18"/>
                  <a:gd name="T7" fmla="*/ 89 h 89"/>
                  <a:gd name="T8" fmla="*/ 0 w 18"/>
                  <a:gd name="T9" fmla="*/ 89 h 89"/>
                </a:gdLst>
                <a:ahLst/>
                <a:cxnLst>
                  <a:cxn ang="0">
                    <a:pos x="T0" y="T1"/>
                  </a:cxn>
                  <a:cxn ang="0">
                    <a:pos x="T2" y="T3"/>
                  </a:cxn>
                  <a:cxn ang="0">
                    <a:pos x="T4" y="T5"/>
                  </a:cxn>
                  <a:cxn ang="0">
                    <a:pos x="T6" y="T7"/>
                  </a:cxn>
                  <a:cxn ang="0">
                    <a:pos x="T8" y="T9"/>
                  </a:cxn>
                </a:cxnLst>
                <a:rect l="0" t="0" r="r" b="b"/>
                <a:pathLst>
                  <a:path w="18" h="89">
                    <a:moveTo>
                      <a:pt x="0" y="89"/>
                    </a:moveTo>
                    <a:cubicBezTo>
                      <a:pt x="0" y="59"/>
                      <a:pt x="0" y="30"/>
                      <a:pt x="0" y="0"/>
                    </a:cubicBezTo>
                    <a:cubicBezTo>
                      <a:pt x="6" y="0"/>
                      <a:pt x="12" y="0"/>
                      <a:pt x="18" y="0"/>
                    </a:cubicBezTo>
                    <a:cubicBezTo>
                      <a:pt x="18" y="30"/>
                      <a:pt x="18" y="59"/>
                      <a:pt x="18" y="89"/>
                    </a:cubicBezTo>
                    <a:cubicBezTo>
                      <a:pt x="12" y="89"/>
                      <a:pt x="6" y="89"/>
                      <a:pt x="0"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2">
                <a:extLst>
                  <a:ext uri="{FF2B5EF4-FFF2-40B4-BE49-F238E27FC236}">
                    <a16:creationId xmlns:a16="http://schemas.microsoft.com/office/drawing/2014/main" id="{B3F93A33-AEFE-4F07-BA01-960455D47E3B}"/>
                  </a:ext>
                </a:extLst>
              </p:cNvPr>
              <p:cNvSpPr>
                <a:spLocks noEditPoints="1"/>
              </p:cNvSpPr>
              <p:nvPr/>
            </p:nvSpPr>
            <p:spPr bwMode="auto">
              <a:xfrm>
                <a:off x="6527333" y="3618938"/>
                <a:ext cx="334963" cy="333375"/>
              </a:xfrm>
              <a:custGeom>
                <a:avLst/>
                <a:gdLst>
                  <a:gd name="T0" fmla="*/ 34 w 89"/>
                  <a:gd name="T1" fmla="*/ 0 h 89"/>
                  <a:gd name="T2" fmla="*/ 53 w 89"/>
                  <a:gd name="T3" fmla="*/ 0 h 89"/>
                  <a:gd name="T4" fmla="*/ 89 w 89"/>
                  <a:gd name="T5" fmla="*/ 89 h 89"/>
                  <a:gd name="T6" fmla="*/ 70 w 89"/>
                  <a:gd name="T7" fmla="*/ 89 h 89"/>
                  <a:gd name="T8" fmla="*/ 62 w 89"/>
                  <a:gd name="T9" fmla="*/ 69 h 89"/>
                  <a:gd name="T10" fmla="*/ 26 w 89"/>
                  <a:gd name="T11" fmla="*/ 69 h 89"/>
                  <a:gd name="T12" fmla="*/ 19 w 89"/>
                  <a:gd name="T13" fmla="*/ 89 h 89"/>
                  <a:gd name="T14" fmla="*/ 0 w 89"/>
                  <a:gd name="T15" fmla="*/ 89 h 89"/>
                  <a:gd name="T16" fmla="*/ 34 w 89"/>
                  <a:gd name="T17" fmla="*/ 0 h 89"/>
                  <a:gd name="T18" fmla="*/ 44 w 89"/>
                  <a:gd name="T19" fmla="*/ 21 h 89"/>
                  <a:gd name="T20" fmla="*/ 32 w 89"/>
                  <a:gd name="T21" fmla="*/ 54 h 89"/>
                  <a:gd name="T22" fmla="*/ 56 w 89"/>
                  <a:gd name="T23" fmla="*/ 54 h 89"/>
                  <a:gd name="T24" fmla="*/ 44 w 89"/>
                  <a:gd name="T25" fmla="*/ 2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89">
                    <a:moveTo>
                      <a:pt x="34" y="0"/>
                    </a:moveTo>
                    <a:cubicBezTo>
                      <a:pt x="41" y="0"/>
                      <a:pt x="47" y="0"/>
                      <a:pt x="53" y="0"/>
                    </a:cubicBezTo>
                    <a:cubicBezTo>
                      <a:pt x="65" y="30"/>
                      <a:pt x="77" y="59"/>
                      <a:pt x="89" y="89"/>
                    </a:cubicBezTo>
                    <a:cubicBezTo>
                      <a:pt x="82" y="89"/>
                      <a:pt x="76" y="89"/>
                      <a:pt x="70" y="89"/>
                    </a:cubicBezTo>
                    <a:cubicBezTo>
                      <a:pt x="67" y="82"/>
                      <a:pt x="64" y="75"/>
                      <a:pt x="62" y="69"/>
                    </a:cubicBezTo>
                    <a:cubicBezTo>
                      <a:pt x="50" y="69"/>
                      <a:pt x="38" y="69"/>
                      <a:pt x="26" y="69"/>
                    </a:cubicBezTo>
                    <a:cubicBezTo>
                      <a:pt x="24" y="75"/>
                      <a:pt x="21" y="82"/>
                      <a:pt x="19" y="89"/>
                    </a:cubicBezTo>
                    <a:cubicBezTo>
                      <a:pt x="13" y="89"/>
                      <a:pt x="6" y="89"/>
                      <a:pt x="0" y="89"/>
                    </a:cubicBezTo>
                    <a:cubicBezTo>
                      <a:pt x="11" y="59"/>
                      <a:pt x="23" y="30"/>
                      <a:pt x="34" y="0"/>
                    </a:cubicBezTo>
                    <a:close/>
                    <a:moveTo>
                      <a:pt x="44" y="21"/>
                    </a:moveTo>
                    <a:cubicBezTo>
                      <a:pt x="40" y="32"/>
                      <a:pt x="36" y="43"/>
                      <a:pt x="32" y="54"/>
                    </a:cubicBezTo>
                    <a:cubicBezTo>
                      <a:pt x="40" y="54"/>
                      <a:pt x="48" y="54"/>
                      <a:pt x="56" y="54"/>
                    </a:cubicBezTo>
                    <a:cubicBezTo>
                      <a:pt x="52" y="43"/>
                      <a:pt x="48" y="32"/>
                      <a:pt x="4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3">
                <a:extLst>
                  <a:ext uri="{FF2B5EF4-FFF2-40B4-BE49-F238E27FC236}">
                    <a16:creationId xmlns:a16="http://schemas.microsoft.com/office/drawing/2014/main" id="{2BFBA4E5-CE96-4B87-B920-08889D94CBC6}"/>
                  </a:ext>
                </a:extLst>
              </p:cNvPr>
              <p:cNvSpPr>
                <a:spLocks/>
              </p:cNvSpPr>
              <p:nvPr/>
            </p:nvSpPr>
            <p:spPr bwMode="auto">
              <a:xfrm>
                <a:off x="6925796" y="3618938"/>
                <a:ext cx="261938" cy="333375"/>
              </a:xfrm>
              <a:custGeom>
                <a:avLst/>
                <a:gdLst>
                  <a:gd name="T0" fmla="*/ 0 w 70"/>
                  <a:gd name="T1" fmla="*/ 0 h 89"/>
                  <a:gd name="T2" fmla="*/ 17 w 70"/>
                  <a:gd name="T3" fmla="*/ 0 h 89"/>
                  <a:gd name="T4" fmla="*/ 53 w 70"/>
                  <a:gd name="T5" fmla="*/ 59 h 89"/>
                  <a:gd name="T6" fmla="*/ 54 w 70"/>
                  <a:gd name="T7" fmla="*/ 0 h 89"/>
                  <a:gd name="T8" fmla="*/ 70 w 70"/>
                  <a:gd name="T9" fmla="*/ 0 h 89"/>
                  <a:gd name="T10" fmla="*/ 70 w 70"/>
                  <a:gd name="T11" fmla="*/ 89 h 89"/>
                  <a:gd name="T12" fmla="*/ 52 w 70"/>
                  <a:gd name="T13" fmla="*/ 89 h 89"/>
                  <a:gd name="T14" fmla="*/ 16 w 70"/>
                  <a:gd name="T15" fmla="*/ 31 h 89"/>
                  <a:gd name="T16" fmla="*/ 16 w 70"/>
                  <a:gd name="T17" fmla="*/ 89 h 89"/>
                  <a:gd name="T18" fmla="*/ 0 w 70"/>
                  <a:gd name="T19" fmla="*/ 89 h 89"/>
                  <a:gd name="T20" fmla="*/ 0 w 70"/>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89">
                    <a:moveTo>
                      <a:pt x="0" y="0"/>
                    </a:moveTo>
                    <a:cubicBezTo>
                      <a:pt x="6" y="0"/>
                      <a:pt x="11" y="0"/>
                      <a:pt x="17" y="0"/>
                    </a:cubicBezTo>
                    <a:cubicBezTo>
                      <a:pt x="29" y="20"/>
                      <a:pt x="41" y="40"/>
                      <a:pt x="53" y="59"/>
                    </a:cubicBezTo>
                    <a:cubicBezTo>
                      <a:pt x="54" y="39"/>
                      <a:pt x="54" y="20"/>
                      <a:pt x="54" y="0"/>
                    </a:cubicBezTo>
                    <a:cubicBezTo>
                      <a:pt x="59" y="0"/>
                      <a:pt x="65" y="0"/>
                      <a:pt x="70" y="0"/>
                    </a:cubicBezTo>
                    <a:cubicBezTo>
                      <a:pt x="70" y="30"/>
                      <a:pt x="70" y="59"/>
                      <a:pt x="70" y="89"/>
                    </a:cubicBezTo>
                    <a:cubicBezTo>
                      <a:pt x="64" y="89"/>
                      <a:pt x="58" y="89"/>
                      <a:pt x="52" y="89"/>
                    </a:cubicBezTo>
                    <a:cubicBezTo>
                      <a:pt x="40" y="70"/>
                      <a:pt x="29" y="50"/>
                      <a:pt x="16" y="31"/>
                    </a:cubicBezTo>
                    <a:cubicBezTo>
                      <a:pt x="16" y="51"/>
                      <a:pt x="16" y="70"/>
                      <a:pt x="16" y="89"/>
                    </a:cubicBezTo>
                    <a:cubicBezTo>
                      <a:pt x="11" y="89"/>
                      <a:pt x="5"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4">
                <a:extLst>
                  <a:ext uri="{FF2B5EF4-FFF2-40B4-BE49-F238E27FC236}">
                    <a16:creationId xmlns:a16="http://schemas.microsoft.com/office/drawing/2014/main" id="{C306D7B9-032D-4749-9E4D-B6739D7EA0B5}"/>
                  </a:ext>
                </a:extLst>
              </p:cNvPr>
              <p:cNvSpPr>
                <a:spLocks/>
              </p:cNvSpPr>
              <p:nvPr/>
            </p:nvSpPr>
            <p:spPr bwMode="auto">
              <a:xfrm>
                <a:off x="7244883" y="3607826"/>
                <a:ext cx="341313" cy="368300"/>
              </a:xfrm>
              <a:custGeom>
                <a:avLst/>
                <a:gdLst>
                  <a:gd name="T0" fmla="*/ 32 w 91"/>
                  <a:gd name="T1" fmla="*/ 6 h 98"/>
                  <a:gd name="T2" fmla="*/ 73 w 91"/>
                  <a:gd name="T3" fmla="*/ 5 h 98"/>
                  <a:gd name="T4" fmla="*/ 91 w 91"/>
                  <a:gd name="T5" fmla="*/ 27 h 98"/>
                  <a:gd name="T6" fmla="*/ 74 w 91"/>
                  <a:gd name="T7" fmla="*/ 31 h 98"/>
                  <a:gd name="T8" fmla="*/ 30 w 91"/>
                  <a:gd name="T9" fmla="*/ 29 h 98"/>
                  <a:gd name="T10" fmla="*/ 39 w 91"/>
                  <a:gd name="T11" fmla="*/ 75 h 98"/>
                  <a:gd name="T12" fmla="*/ 73 w 91"/>
                  <a:gd name="T13" fmla="*/ 72 h 98"/>
                  <a:gd name="T14" fmla="*/ 73 w 91"/>
                  <a:gd name="T15" fmla="*/ 59 h 98"/>
                  <a:gd name="T16" fmla="*/ 53 w 91"/>
                  <a:gd name="T17" fmla="*/ 59 h 98"/>
                  <a:gd name="T18" fmla="*/ 52 w 91"/>
                  <a:gd name="T19" fmla="*/ 44 h 98"/>
                  <a:gd name="T20" fmla="*/ 91 w 91"/>
                  <a:gd name="T21" fmla="*/ 44 h 98"/>
                  <a:gd name="T22" fmla="*/ 91 w 91"/>
                  <a:gd name="T23" fmla="*/ 81 h 98"/>
                  <a:gd name="T24" fmla="*/ 33 w 91"/>
                  <a:gd name="T25" fmla="*/ 89 h 98"/>
                  <a:gd name="T26" fmla="*/ 32 w 91"/>
                  <a:gd name="T27" fmla="*/ 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8">
                    <a:moveTo>
                      <a:pt x="32" y="6"/>
                    </a:moveTo>
                    <a:cubicBezTo>
                      <a:pt x="45" y="0"/>
                      <a:pt x="60" y="1"/>
                      <a:pt x="73" y="5"/>
                    </a:cubicBezTo>
                    <a:cubicBezTo>
                      <a:pt x="82" y="9"/>
                      <a:pt x="86" y="19"/>
                      <a:pt x="91" y="27"/>
                    </a:cubicBezTo>
                    <a:cubicBezTo>
                      <a:pt x="86" y="28"/>
                      <a:pt x="80" y="30"/>
                      <a:pt x="74" y="31"/>
                    </a:cubicBezTo>
                    <a:cubicBezTo>
                      <a:pt x="66" y="14"/>
                      <a:pt x="40" y="12"/>
                      <a:pt x="30" y="29"/>
                    </a:cubicBezTo>
                    <a:cubicBezTo>
                      <a:pt x="24" y="43"/>
                      <a:pt x="24" y="65"/>
                      <a:pt x="39" y="75"/>
                    </a:cubicBezTo>
                    <a:cubicBezTo>
                      <a:pt x="50" y="82"/>
                      <a:pt x="62" y="76"/>
                      <a:pt x="73" y="72"/>
                    </a:cubicBezTo>
                    <a:cubicBezTo>
                      <a:pt x="73" y="69"/>
                      <a:pt x="73" y="63"/>
                      <a:pt x="73" y="59"/>
                    </a:cubicBezTo>
                    <a:cubicBezTo>
                      <a:pt x="66" y="59"/>
                      <a:pt x="59" y="59"/>
                      <a:pt x="53" y="59"/>
                    </a:cubicBezTo>
                    <a:cubicBezTo>
                      <a:pt x="53" y="54"/>
                      <a:pt x="52" y="49"/>
                      <a:pt x="52" y="44"/>
                    </a:cubicBezTo>
                    <a:cubicBezTo>
                      <a:pt x="65" y="44"/>
                      <a:pt x="78" y="44"/>
                      <a:pt x="91" y="44"/>
                    </a:cubicBezTo>
                    <a:cubicBezTo>
                      <a:pt x="91" y="56"/>
                      <a:pt x="91" y="69"/>
                      <a:pt x="91" y="81"/>
                    </a:cubicBezTo>
                    <a:cubicBezTo>
                      <a:pt x="74" y="92"/>
                      <a:pt x="52" y="98"/>
                      <a:pt x="33" y="89"/>
                    </a:cubicBezTo>
                    <a:cubicBezTo>
                      <a:pt x="0" y="75"/>
                      <a:pt x="0" y="21"/>
                      <a:pt x="3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5">
                <a:extLst>
                  <a:ext uri="{FF2B5EF4-FFF2-40B4-BE49-F238E27FC236}">
                    <a16:creationId xmlns:a16="http://schemas.microsoft.com/office/drawing/2014/main" id="{A4CD82FC-E91A-4CCC-8C8E-41FDC032373C}"/>
                  </a:ext>
                </a:extLst>
              </p:cNvPr>
              <p:cNvSpPr>
                <a:spLocks/>
              </p:cNvSpPr>
              <p:nvPr/>
            </p:nvSpPr>
            <p:spPr bwMode="auto">
              <a:xfrm>
                <a:off x="8141821" y="3618938"/>
                <a:ext cx="266700" cy="333375"/>
              </a:xfrm>
              <a:custGeom>
                <a:avLst/>
                <a:gdLst>
                  <a:gd name="T0" fmla="*/ 0 w 71"/>
                  <a:gd name="T1" fmla="*/ 0 h 89"/>
                  <a:gd name="T2" fmla="*/ 18 w 71"/>
                  <a:gd name="T3" fmla="*/ 0 h 89"/>
                  <a:gd name="T4" fmla="*/ 54 w 71"/>
                  <a:gd name="T5" fmla="*/ 59 h 89"/>
                  <a:gd name="T6" fmla="*/ 54 w 71"/>
                  <a:gd name="T7" fmla="*/ 0 h 89"/>
                  <a:gd name="T8" fmla="*/ 71 w 71"/>
                  <a:gd name="T9" fmla="*/ 0 h 89"/>
                  <a:gd name="T10" fmla="*/ 71 w 71"/>
                  <a:gd name="T11" fmla="*/ 89 h 89"/>
                  <a:gd name="T12" fmla="*/ 52 w 71"/>
                  <a:gd name="T13" fmla="*/ 89 h 89"/>
                  <a:gd name="T14" fmla="*/ 17 w 71"/>
                  <a:gd name="T15" fmla="*/ 32 h 89"/>
                  <a:gd name="T16" fmla="*/ 17 w 71"/>
                  <a:gd name="T17" fmla="*/ 89 h 89"/>
                  <a:gd name="T18" fmla="*/ 0 w 71"/>
                  <a:gd name="T19" fmla="*/ 89 h 89"/>
                  <a:gd name="T20" fmla="*/ 0 w 7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9">
                    <a:moveTo>
                      <a:pt x="0" y="0"/>
                    </a:moveTo>
                    <a:cubicBezTo>
                      <a:pt x="6" y="0"/>
                      <a:pt x="12" y="0"/>
                      <a:pt x="18" y="0"/>
                    </a:cubicBezTo>
                    <a:cubicBezTo>
                      <a:pt x="30" y="20"/>
                      <a:pt x="42" y="39"/>
                      <a:pt x="54" y="59"/>
                    </a:cubicBezTo>
                    <a:cubicBezTo>
                      <a:pt x="54" y="39"/>
                      <a:pt x="54" y="20"/>
                      <a:pt x="54" y="0"/>
                    </a:cubicBezTo>
                    <a:cubicBezTo>
                      <a:pt x="60" y="0"/>
                      <a:pt x="65" y="0"/>
                      <a:pt x="71" y="0"/>
                    </a:cubicBezTo>
                    <a:cubicBezTo>
                      <a:pt x="71" y="30"/>
                      <a:pt x="71" y="59"/>
                      <a:pt x="71" y="89"/>
                    </a:cubicBezTo>
                    <a:cubicBezTo>
                      <a:pt x="65" y="89"/>
                      <a:pt x="59" y="89"/>
                      <a:pt x="52" y="89"/>
                    </a:cubicBezTo>
                    <a:cubicBezTo>
                      <a:pt x="41" y="69"/>
                      <a:pt x="29" y="50"/>
                      <a:pt x="17" y="32"/>
                    </a:cubicBezTo>
                    <a:cubicBezTo>
                      <a:pt x="17" y="51"/>
                      <a:pt x="17" y="70"/>
                      <a:pt x="17" y="89"/>
                    </a:cubicBezTo>
                    <a:cubicBezTo>
                      <a:pt x="11" y="89"/>
                      <a:pt x="6"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6">
                <a:extLst>
                  <a:ext uri="{FF2B5EF4-FFF2-40B4-BE49-F238E27FC236}">
                    <a16:creationId xmlns:a16="http://schemas.microsoft.com/office/drawing/2014/main" id="{BB2D50CF-0847-45F4-AE23-ABBDB90DF441}"/>
                  </a:ext>
                </a:extLst>
              </p:cNvPr>
              <p:cNvSpPr>
                <a:spLocks/>
              </p:cNvSpPr>
              <p:nvPr/>
            </p:nvSpPr>
            <p:spPr bwMode="auto">
              <a:xfrm>
                <a:off x="8502183" y="3618938"/>
                <a:ext cx="68263" cy="333375"/>
              </a:xfrm>
              <a:custGeom>
                <a:avLst/>
                <a:gdLst>
                  <a:gd name="T0" fmla="*/ 0 w 18"/>
                  <a:gd name="T1" fmla="*/ 0 h 89"/>
                  <a:gd name="T2" fmla="*/ 18 w 18"/>
                  <a:gd name="T3" fmla="*/ 0 h 89"/>
                  <a:gd name="T4" fmla="*/ 18 w 18"/>
                  <a:gd name="T5" fmla="*/ 89 h 89"/>
                  <a:gd name="T6" fmla="*/ 0 w 18"/>
                  <a:gd name="T7" fmla="*/ 89 h 89"/>
                  <a:gd name="T8" fmla="*/ 0 w 18"/>
                  <a:gd name="T9" fmla="*/ 0 h 89"/>
                </a:gdLst>
                <a:ahLst/>
                <a:cxnLst>
                  <a:cxn ang="0">
                    <a:pos x="T0" y="T1"/>
                  </a:cxn>
                  <a:cxn ang="0">
                    <a:pos x="T2" y="T3"/>
                  </a:cxn>
                  <a:cxn ang="0">
                    <a:pos x="T4" y="T5"/>
                  </a:cxn>
                  <a:cxn ang="0">
                    <a:pos x="T6" y="T7"/>
                  </a:cxn>
                  <a:cxn ang="0">
                    <a:pos x="T8" y="T9"/>
                  </a:cxn>
                </a:cxnLst>
                <a:rect l="0" t="0" r="r" b="b"/>
                <a:pathLst>
                  <a:path w="18" h="89">
                    <a:moveTo>
                      <a:pt x="0" y="0"/>
                    </a:moveTo>
                    <a:cubicBezTo>
                      <a:pt x="6" y="0"/>
                      <a:pt x="12" y="0"/>
                      <a:pt x="18" y="0"/>
                    </a:cubicBezTo>
                    <a:cubicBezTo>
                      <a:pt x="18" y="30"/>
                      <a:pt x="18" y="59"/>
                      <a:pt x="18" y="89"/>
                    </a:cubicBezTo>
                    <a:cubicBezTo>
                      <a:pt x="12" y="89"/>
                      <a:pt x="6"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7">
                <a:extLst>
                  <a:ext uri="{FF2B5EF4-FFF2-40B4-BE49-F238E27FC236}">
                    <a16:creationId xmlns:a16="http://schemas.microsoft.com/office/drawing/2014/main" id="{EA89C375-CAA8-4492-B0D8-CCEC886D5CF2}"/>
                  </a:ext>
                </a:extLst>
              </p:cNvPr>
              <p:cNvSpPr>
                <a:spLocks/>
              </p:cNvSpPr>
              <p:nvPr/>
            </p:nvSpPr>
            <p:spPr bwMode="auto">
              <a:xfrm>
                <a:off x="8626008" y="3618938"/>
                <a:ext cx="311150" cy="333375"/>
              </a:xfrm>
              <a:custGeom>
                <a:avLst/>
                <a:gdLst>
                  <a:gd name="T0" fmla="*/ 0 w 83"/>
                  <a:gd name="T1" fmla="*/ 0 h 89"/>
                  <a:gd name="T2" fmla="*/ 20 w 83"/>
                  <a:gd name="T3" fmla="*/ 0 h 89"/>
                  <a:gd name="T4" fmla="*/ 42 w 83"/>
                  <a:gd name="T5" fmla="*/ 66 h 89"/>
                  <a:gd name="T6" fmla="*/ 64 w 83"/>
                  <a:gd name="T7" fmla="*/ 0 h 89"/>
                  <a:gd name="T8" fmla="*/ 83 w 83"/>
                  <a:gd name="T9" fmla="*/ 0 h 89"/>
                  <a:gd name="T10" fmla="*/ 51 w 83"/>
                  <a:gd name="T11" fmla="*/ 89 h 89"/>
                  <a:gd name="T12" fmla="*/ 32 w 83"/>
                  <a:gd name="T13" fmla="*/ 89 h 89"/>
                  <a:gd name="T14" fmla="*/ 0 w 83"/>
                  <a:gd name="T15" fmla="*/ 0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89">
                    <a:moveTo>
                      <a:pt x="0" y="0"/>
                    </a:moveTo>
                    <a:cubicBezTo>
                      <a:pt x="7" y="0"/>
                      <a:pt x="13" y="0"/>
                      <a:pt x="20" y="0"/>
                    </a:cubicBezTo>
                    <a:cubicBezTo>
                      <a:pt x="27" y="22"/>
                      <a:pt x="35" y="44"/>
                      <a:pt x="42" y="66"/>
                    </a:cubicBezTo>
                    <a:cubicBezTo>
                      <a:pt x="49" y="44"/>
                      <a:pt x="57" y="22"/>
                      <a:pt x="64" y="0"/>
                    </a:cubicBezTo>
                    <a:cubicBezTo>
                      <a:pt x="70" y="0"/>
                      <a:pt x="77" y="0"/>
                      <a:pt x="83" y="0"/>
                    </a:cubicBezTo>
                    <a:cubicBezTo>
                      <a:pt x="72" y="30"/>
                      <a:pt x="62" y="59"/>
                      <a:pt x="51" y="89"/>
                    </a:cubicBezTo>
                    <a:cubicBezTo>
                      <a:pt x="45" y="89"/>
                      <a:pt x="38" y="89"/>
                      <a:pt x="32" y="89"/>
                    </a:cubicBezTo>
                    <a:cubicBezTo>
                      <a:pt x="21" y="59"/>
                      <a:pt x="11"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8">
                <a:extLst>
                  <a:ext uri="{FF2B5EF4-FFF2-40B4-BE49-F238E27FC236}">
                    <a16:creationId xmlns:a16="http://schemas.microsoft.com/office/drawing/2014/main" id="{1EB6EF9B-F254-48F8-89FC-E730D8F3F518}"/>
                  </a:ext>
                </a:extLst>
              </p:cNvPr>
              <p:cNvSpPr>
                <a:spLocks/>
              </p:cNvSpPr>
              <p:nvPr/>
            </p:nvSpPr>
            <p:spPr bwMode="auto">
              <a:xfrm>
                <a:off x="8997483" y="3618938"/>
                <a:ext cx="255588" cy="333375"/>
              </a:xfrm>
              <a:custGeom>
                <a:avLst/>
                <a:gdLst>
                  <a:gd name="T0" fmla="*/ 0 w 68"/>
                  <a:gd name="T1" fmla="*/ 0 h 89"/>
                  <a:gd name="T2" fmla="*/ 66 w 68"/>
                  <a:gd name="T3" fmla="*/ 0 h 89"/>
                  <a:gd name="T4" fmla="*/ 66 w 68"/>
                  <a:gd name="T5" fmla="*/ 15 h 89"/>
                  <a:gd name="T6" fmla="*/ 18 w 68"/>
                  <a:gd name="T7" fmla="*/ 15 h 89"/>
                  <a:gd name="T8" fmla="*/ 18 w 68"/>
                  <a:gd name="T9" fmla="*/ 35 h 89"/>
                  <a:gd name="T10" fmla="*/ 63 w 68"/>
                  <a:gd name="T11" fmla="*/ 35 h 89"/>
                  <a:gd name="T12" fmla="*/ 63 w 68"/>
                  <a:gd name="T13" fmla="*/ 50 h 89"/>
                  <a:gd name="T14" fmla="*/ 18 w 68"/>
                  <a:gd name="T15" fmla="*/ 50 h 89"/>
                  <a:gd name="T16" fmla="*/ 18 w 68"/>
                  <a:gd name="T17" fmla="*/ 74 h 89"/>
                  <a:gd name="T18" fmla="*/ 68 w 68"/>
                  <a:gd name="T19" fmla="*/ 74 h 89"/>
                  <a:gd name="T20" fmla="*/ 68 w 68"/>
                  <a:gd name="T21" fmla="*/ 89 h 89"/>
                  <a:gd name="T22" fmla="*/ 0 w 68"/>
                  <a:gd name="T23" fmla="*/ 89 h 89"/>
                  <a:gd name="T24" fmla="*/ 0 w 68"/>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89">
                    <a:moveTo>
                      <a:pt x="0" y="0"/>
                    </a:moveTo>
                    <a:cubicBezTo>
                      <a:pt x="22" y="0"/>
                      <a:pt x="44" y="0"/>
                      <a:pt x="66" y="0"/>
                    </a:cubicBezTo>
                    <a:cubicBezTo>
                      <a:pt x="66" y="5"/>
                      <a:pt x="66" y="10"/>
                      <a:pt x="66" y="15"/>
                    </a:cubicBezTo>
                    <a:cubicBezTo>
                      <a:pt x="50" y="15"/>
                      <a:pt x="34" y="15"/>
                      <a:pt x="18" y="15"/>
                    </a:cubicBezTo>
                    <a:cubicBezTo>
                      <a:pt x="18" y="22"/>
                      <a:pt x="18" y="28"/>
                      <a:pt x="18" y="35"/>
                    </a:cubicBezTo>
                    <a:cubicBezTo>
                      <a:pt x="33" y="35"/>
                      <a:pt x="48" y="35"/>
                      <a:pt x="63" y="35"/>
                    </a:cubicBezTo>
                    <a:cubicBezTo>
                      <a:pt x="63" y="40"/>
                      <a:pt x="63" y="45"/>
                      <a:pt x="63" y="50"/>
                    </a:cubicBezTo>
                    <a:cubicBezTo>
                      <a:pt x="48" y="50"/>
                      <a:pt x="33" y="50"/>
                      <a:pt x="18" y="50"/>
                    </a:cubicBezTo>
                    <a:cubicBezTo>
                      <a:pt x="18" y="58"/>
                      <a:pt x="18" y="66"/>
                      <a:pt x="18" y="74"/>
                    </a:cubicBezTo>
                    <a:cubicBezTo>
                      <a:pt x="35" y="74"/>
                      <a:pt x="51" y="74"/>
                      <a:pt x="68" y="74"/>
                    </a:cubicBezTo>
                    <a:cubicBezTo>
                      <a:pt x="68" y="79"/>
                      <a:pt x="68" y="84"/>
                      <a:pt x="68" y="89"/>
                    </a:cubicBezTo>
                    <a:cubicBezTo>
                      <a:pt x="45" y="89"/>
                      <a:pt x="23"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9">
                <a:extLst>
                  <a:ext uri="{FF2B5EF4-FFF2-40B4-BE49-F238E27FC236}">
                    <a16:creationId xmlns:a16="http://schemas.microsoft.com/office/drawing/2014/main" id="{ACA27FD3-7B08-4D3E-A67B-395EC0796C9B}"/>
                  </a:ext>
                </a:extLst>
              </p:cNvPr>
              <p:cNvSpPr>
                <a:spLocks noEditPoints="1"/>
              </p:cNvSpPr>
              <p:nvPr/>
            </p:nvSpPr>
            <p:spPr bwMode="auto">
              <a:xfrm>
                <a:off x="9335621" y="3611001"/>
                <a:ext cx="300038" cy="341313"/>
              </a:xfrm>
              <a:custGeom>
                <a:avLst/>
                <a:gdLst>
                  <a:gd name="T0" fmla="*/ 0 w 80"/>
                  <a:gd name="T1" fmla="*/ 2 h 91"/>
                  <a:gd name="T2" fmla="*/ 57 w 80"/>
                  <a:gd name="T3" fmla="*/ 4 h 91"/>
                  <a:gd name="T4" fmla="*/ 66 w 80"/>
                  <a:gd name="T5" fmla="*/ 44 h 91"/>
                  <a:gd name="T6" fmla="*/ 51 w 80"/>
                  <a:gd name="T7" fmla="*/ 52 h 91"/>
                  <a:gd name="T8" fmla="*/ 80 w 80"/>
                  <a:gd name="T9" fmla="*/ 91 h 91"/>
                  <a:gd name="T10" fmla="*/ 58 w 80"/>
                  <a:gd name="T11" fmla="*/ 91 h 91"/>
                  <a:gd name="T12" fmla="*/ 18 w 80"/>
                  <a:gd name="T13" fmla="*/ 53 h 91"/>
                  <a:gd name="T14" fmla="*/ 18 w 80"/>
                  <a:gd name="T15" fmla="*/ 91 h 91"/>
                  <a:gd name="T16" fmla="*/ 0 w 80"/>
                  <a:gd name="T17" fmla="*/ 91 h 91"/>
                  <a:gd name="T18" fmla="*/ 0 w 80"/>
                  <a:gd name="T19" fmla="*/ 2 h 91"/>
                  <a:gd name="T20" fmla="*/ 18 w 80"/>
                  <a:gd name="T21" fmla="*/ 17 h 91"/>
                  <a:gd name="T22" fmla="*/ 18 w 80"/>
                  <a:gd name="T23" fmla="*/ 40 h 91"/>
                  <a:gd name="T24" fmla="*/ 48 w 80"/>
                  <a:gd name="T25" fmla="*/ 38 h 91"/>
                  <a:gd name="T26" fmla="*/ 45 w 80"/>
                  <a:gd name="T27" fmla="*/ 18 h 91"/>
                  <a:gd name="T28" fmla="*/ 18 w 80"/>
                  <a:gd name="T29"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91">
                    <a:moveTo>
                      <a:pt x="0" y="2"/>
                    </a:moveTo>
                    <a:cubicBezTo>
                      <a:pt x="19" y="2"/>
                      <a:pt x="38" y="0"/>
                      <a:pt x="57" y="4"/>
                    </a:cubicBezTo>
                    <a:cubicBezTo>
                      <a:pt x="73" y="8"/>
                      <a:pt x="78" y="32"/>
                      <a:pt x="66" y="44"/>
                    </a:cubicBezTo>
                    <a:cubicBezTo>
                      <a:pt x="61" y="48"/>
                      <a:pt x="56" y="50"/>
                      <a:pt x="51" y="52"/>
                    </a:cubicBezTo>
                    <a:cubicBezTo>
                      <a:pt x="63" y="63"/>
                      <a:pt x="71" y="77"/>
                      <a:pt x="80" y="91"/>
                    </a:cubicBezTo>
                    <a:cubicBezTo>
                      <a:pt x="73" y="91"/>
                      <a:pt x="65" y="91"/>
                      <a:pt x="58" y="91"/>
                    </a:cubicBezTo>
                    <a:cubicBezTo>
                      <a:pt x="47" y="76"/>
                      <a:pt x="40" y="53"/>
                      <a:pt x="18" y="53"/>
                    </a:cubicBezTo>
                    <a:cubicBezTo>
                      <a:pt x="18" y="65"/>
                      <a:pt x="18" y="78"/>
                      <a:pt x="18" y="91"/>
                    </a:cubicBezTo>
                    <a:cubicBezTo>
                      <a:pt x="12" y="91"/>
                      <a:pt x="6" y="91"/>
                      <a:pt x="0" y="91"/>
                    </a:cubicBezTo>
                    <a:cubicBezTo>
                      <a:pt x="0" y="61"/>
                      <a:pt x="0" y="32"/>
                      <a:pt x="0" y="2"/>
                    </a:cubicBezTo>
                    <a:close/>
                    <a:moveTo>
                      <a:pt x="18" y="17"/>
                    </a:moveTo>
                    <a:cubicBezTo>
                      <a:pt x="18" y="25"/>
                      <a:pt x="18" y="32"/>
                      <a:pt x="18" y="40"/>
                    </a:cubicBezTo>
                    <a:cubicBezTo>
                      <a:pt x="28" y="39"/>
                      <a:pt x="38" y="40"/>
                      <a:pt x="48" y="38"/>
                    </a:cubicBezTo>
                    <a:cubicBezTo>
                      <a:pt x="58" y="35"/>
                      <a:pt x="56" y="17"/>
                      <a:pt x="45" y="18"/>
                    </a:cubicBezTo>
                    <a:cubicBezTo>
                      <a:pt x="36" y="17"/>
                      <a:pt x="27"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0">
                <a:extLst>
                  <a:ext uri="{FF2B5EF4-FFF2-40B4-BE49-F238E27FC236}">
                    <a16:creationId xmlns:a16="http://schemas.microsoft.com/office/drawing/2014/main" id="{4C6909AB-5E29-40CC-8739-4F831651ECFC}"/>
                  </a:ext>
                </a:extLst>
              </p:cNvPr>
              <p:cNvSpPr>
                <a:spLocks/>
              </p:cNvSpPr>
              <p:nvPr/>
            </p:nvSpPr>
            <p:spPr bwMode="auto">
              <a:xfrm>
                <a:off x="10034121" y="3618938"/>
                <a:ext cx="66675" cy="333375"/>
              </a:xfrm>
              <a:custGeom>
                <a:avLst/>
                <a:gdLst>
                  <a:gd name="T0" fmla="*/ 0 w 18"/>
                  <a:gd name="T1" fmla="*/ 0 h 89"/>
                  <a:gd name="T2" fmla="*/ 18 w 18"/>
                  <a:gd name="T3" fmla="*/ 0 h 89"/>
                  <a:gd name="T4" fmla="*/ 18 w 18"/>
                  <a:gd name="T5" fmla="*/ 89 h 89"/>
                  <a:gd name="T6" fmla="*/ 0 w 18"/>
                  <a:gd name="T7" fmla="*/ 89 h 89"/>
                  <a:gd name="T8" fmla="*/ 0 w 18"/>
                  <a:gd name="T9" fmla="*/ 0 h 89"/>
                </a:gdLst>
                <a:ahLst/>
                <a:cxnLst>
                  <a:cxn ang="0">
                    <a:pos x="T0" y="T1"/>
                  </a:cxn>
                  <a:cxn ang="0">
                    <a:pos x="T2" y="T3"/>
                  </a:cxn>
                  <a:cxn ang="0">
                    <a:pos x="T4" y="T5"/>
                  </a:cxn>
                  <a:cxn ang="0">
                    <a:pos x="T6" y="T7"/>
                  </a:cxn>
                  <a:cxn ang="0">
                    <a:pos x="T8" y="T9"/>
                  </a:cxn>
                </a:cxnLst>
                <a:rect l="0" t="0" r="r" b="b"/>
                <a:pathLst>
                  <a:path w="18" h="89">
                    <a:moveTo>
                      <a:pt x="0" y="0"/>
                    </a:moveTo>
                    <a:cubicBezTo>
                      <a:pt x="6" y="0"/>
                      <a:pt x="12" y="0"/>
                      <a:pt x="18" y="0"/>
                    </a:cubicBezTo>
                    <a:cubicBezTo>
                      <a:pt x="18" y="30"/>
                      <a:pt x="18" y="59"/>
                      <a:pt x="18" y="89"/>
                    </a:cubicBezTo>
                    <a:cubicBezTo>
                      <a:pt x="12" y="89"/>
                      <a:pt x="6"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1">
                <a:extLst>
                  <a:ext uri="{FF2B5EF4-FFF2-40B4-BE49-F238E27FC236}">
                    <a16:creationId xmlns:a16="http://schemas.microsoft.com/office/drawing/2014/main" id="{2DB32AEF-9334-49EE-A5D8-235B508AE7DA}"/>
                  </a:ext>
                </a:extLst>
              </p:cNvPr>
              <p:cNvSpPr>
                <a:spLocks/>
              </p:cNvSpPr>
              <p:nvPr/>
            </p:nvSpPr>
            <p:spPr bwMode="auto">
              <a:xfrm>
                <a:off x="10165883" y="3618938"/>
                <a:ext cx="265113" cy="333375"/>
              </a:xfrm>
              <a:custGeom>
                <a:avLst/>
                <a:gdLst>
                  <a:gd name="T0" fmla="*/ 0 w 71"/>
                  <a:gd name="T1" fmla="*/ 0 h 89"/>
                  <a:gd name="T2" fmla="*/ 71 w 71"/>
                  <a:gd name="T3" fmla="*/ 0 h 89"/>
                  <a:gd name="T4" fmla="*/ 71 w 71"/>
                  <a:gd name="T5" fmla="*/ 15 h 89"/>
                  <a:gd name="T6" fmla="*/ 45 w 71"/>
                  <a:gd name="T7" fmla="*/ 15 h 89"/>
                  <a:gd name="T8" fmla="*/ 45 w 71"/>
                  <a:gd name="T9" fmla="*/ 89 h 89"/>
                  <a:gd name="T10" fmla="*/ 27 w 71"/>
                  <a:gd name="T11" fmla="*/ 89 h 89"/>
                  <a:gd name="T12" fmla="*/ 27 w 71"/>
                  <a:gd name="T13" fmla="*/ 15 h 89"/>
                  <a:gd name="T14" fmla="*/ 0 w 71"/>
                  <a:gd name="T15" fmla="*/ 15 h 89"/>
                  <a:gd name="T16" fmla="*/ 0 w 71"/>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89">
                    <a:moveTo>
                      <a:pt x="0" y="0"/>
                    </a:moveTo>
                    <a:cubicBezTo>
                      <a:pt x="24" y="0"/>
                      <a:pt x="48" y="0"/>
                      <a:pt x="71" y="0"/>
                    </a:cubicBezTo>
                    <a:cubicBezTo>
                      <a:pt x="71" y="4"/>
                      <a:pt x="71" y="11"/>
                      <a:pt x="71" y="15"/>
                    </a:cubicBezTo>
                    <a:cubicBezTo>
                      <a:pt x="62" y="15"/>
                      <a:pt x="54" y="15"/>
                      <a:pt x="45" y="15"/>
                    </a:cubicBezTo>
                    <a:cubicBezTo>
                      <a:pt x="45" y="40"/>
                      <a:pt x="45" y="64"/>
                      <a:pt x="45" y="89"/>
                    </a:cubicBezTo>
                    <a:cubicBezTo>
                      <a:pt x="39" y="89"/>
                      <a:pt x="33" y="89"/>
                      <a:pt x="27" y="89"/>
                    </a:cubicBezTo>
                    <a:cubicBezTo>
                      <a:pt x="27" y="64"/>
                      <a:pt x="27" y="40"/>
                      <a:pt x="27" y="15"/>
                    </a:cubicBezTo>
                    <a:cubicBezTo>
                      <a:pt x="18" y="15"/>
                      <a:pt x="9" y="15"/>
                      <a:pt x="0" y="15"/>
                    </a:cubicBezTo>
                    <a:cubicBezTo>
                      <a:pt x="0" y="11"/>
                      <a:pt x="0"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2">
                <a:extLst>
                  <a:ext uri="{FF2B5EF4-FFF2-40B4-BE49-F238E27FC236}">
                    <a16:creationId xmlns:a16="http://schemas.microsoft.com/office/drawing/2014/main" id="{AF0495EB-D221-4239-BD0B-BAE9427BE5CE}"/>
                  </a:ext>
                </a:extLst>
              </p:cNvPr>
              <p:cNvSpPr>
                <a:spLocks/>
              </p:cNvSpPr>
              <p:nvPr/>
            </p:nvSpPr>
            <p:spPr bwMode="auto">
              <a:xfrm>
                <a:off x="10469096" y="3618938"/>
                <a:ext cx="311150" cy="333375"/>
              </a:xfrm>
              <a:custGeom>
                <a:avLst/>
                <a:gdLst>
                  <a:gd name="T0" fmla="*/ 0 w 83"/>
                  <a:gd name="T1" fmla="*/ 0 h 89"/>
                  <a:gd name="T2" fmla="*/ 20 w 83"/>
                  <a:gd name="T3" fmla="*/ 0 h 89"/>
                  <a:gd name="T4" fmla="*/ 42 w 83"/>
                  <a:gd name="T5" fmla="*/ 35 h 89"/>
                  <a:gd name="T6" fmla="*/ 62 w 83"/>
                  <a:gd name="T7" fmla="*/ 0 h 89"/>
                  <a:gd name="T8" fmla="*/ 83 w 83"/>
                  <a:gd name="T9" fmla="*/ 0 h 89"/>
                  <a:gd name="T10" fmla="*/ 51 w 83"/>
                  <a:gd name="T11" fmla="*/ 53 h 89"/>
                  <a:gd name="T12" fmla="*/ 50 w 83"/>
                  <a:gd name="T13" fmla="*/ 89 h 89"/>
                  <a:gd name="T14" fmla="*/ 32 w 83"/>
                  <a:gd name="T15" fmla="*/ 89 h 89"/>
                  <a:gd name="T16" fmla="*/ 31 w 83"/>
                  <a:gd name="T17" fmla="*/ 52 h 89"/>
                  <a:gd name="T18" fmla="*/ 0 w 83"/>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9">
                    <a:moveTo>
                      <a:pt x="0" y="0"/>
                    </a:moveTo>
                    <a:cubicBezTo>
                      <a:pt x="6" y="0"/>
                      <a:pt x="13" y="0"/>
                      <a:pt x="20" y="0"/>
                    </a:cubicBezTo>
                    <a:cubicBezTo>
                      <a:pt x="27" y="12"/>
                      <a:pt x="34" y="23"/>
                      <a:pt x="42" y="35"/>
                    </a:cubicBezTo>
                    <a:cubicBezTo>
                      <a:pt x="48" y="23"/>
                      <a:pt x="55" y="12"/>
                      <a:pt x="62" y="0"/>
                    </a:cubicBezTo>
                    <a:cubicBezTo>
                      <a:pt x="69" y="0"/>
                      <a:pt x="76" y="0"/>
                      <a:pt x="83" y="0"/>
                    </a:cubicBezTo>
                    <a:cubicBezTo>
                      <a:pt x="72" y="18"/>
                      <a:pt x="59" y="34"/>
                      <a:pt x="51" y="53"/>
                    </a:cubicBezTo>
                    <a:cubicBezTo>
                      <a:pt x="49" y="65"/>
                      <a:pt x="50" y="77"/>
                      <a:pt x="50" y="89"/>
                    </a:cubicBezTo>
                    <a:cubicBezTo>
                      <a:pt x="44" y="89"/>
                      <a:pt x="38" y="89"/>
                      <a:pt x="32" y="89"/>
                    </a:cubicBezTo>
                    <a:cubicBezTo>
                      <a:pt x="32" y="77"/>
                      <a:pt x="33" y="65"/>
                      <a:pt x="31" y="52"/>
                    </a:cubicBezTo>
                    <a:cubicBezTo>
                      <a:pt x="23" y="34"/>
                      <a:pt x="10" y="1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 name="组合 3">
            <a:extLst>
              <a:ext uri="{FF2B5EF4-FFF2-40B4-BE49-F238E27FC236}">
                <a16:creationId xmlns:a16="http://schemas.microsoft.com/office/drawing/2014/main" id="{97A27908-8503-4D1F-BC5C-D4678A6D9484}"/>
              </a:ext>
            </a:extLst>
          </p:cNvPr>
          <p:cNvGrpSpPr/>
          <p:nvPr/>
        </p:nvGrpSpPr>
        <p:grpSpPr>
          <a:xfrm>
            <a:off x="3882535" y="555162"/>
            <a:ext cx="4387406" cy="4400514"/>
            <a:chOff x="1220788" y="2549525"/>
            <a:chExt cx="2652713" cy="2660650"/>
          </a:xfrm>
          <a:solidFill>
            <a:schemeClr val="bg1">
              <a:alpha val="2000"/>
            </a:schemeClr>
          </a:solidFill>
        </p:grpSpPr>
        <p:sp>
          <p:nvSpPr>
            <p:cNvPr id="5" name="Freeform 176">
              <a:extLst>
                <a:ext uri="{FF2B5EF4-FFF2-40B4-BE49-F238E27FC236}">
                  <a16:creationId xmlns:a16="http://schemas.microsoft.com/office/drawing/2014/main" id="{D021ED3C-A735-471F-A2D8-271F6B3B029C}"/>
                </a:ext>
              </a:extLst>
            </p:cNvPr>
            <p:cNvSpPr>
              <a:spLocks noEditPoints="1"/>
            </p:cNvSpPr>
            <p:nvPr/>
          </p:nvSpPr>
          <p:spPr bwMode="auto">
            <a:xfrm>
              <a:off x="1220788" y="2549525"/>
              <a:ext cx="2652713" cy="2660650"/>
            </a:xfrm>
            <a:custGeom>
              <a:avLst/>
              <a:gdLst>
                <a:gd name="T0" fmla="*/ 1718 w 3644"/>
                <a:gd name="T1" fmla="*/ 11 h 3653"/>
                <a:gd name="T2" fmla="*/ 2295 w 3644"/>
                <a:gd name="T3" fmla="*/ 72 h 3653"/>
                <a:gd name="T4" fmla="*/ 3083 w 3644"/>
                <a:gd name="T5" fmla="*/ 524 h 3653"/>
                <a:gd name="T6" fmla="*/ 3527 w 3644"/>
                <a:gd name="T7" fmla="*/ 1217 h 3653"/>
                <a:gd name="T8" fmla="*/ 3627 w 3644"/>
                <a:gd name="T9" fmla="*/ 1946 h 3653"/>
                <a:gd name="T10" fmla="*/ 3259 w 3644"/>
                <a:gd name="T11" fmla="*/ 2920 h 3653"/>
                <a:gd name="T12" fmla="*/ 2587 w 3644"/>
                <a:gd name="T13" fmla="*/ 3464 h 3653"/>
                <a:gd name="T14" fmla="*/ 2035 w 3644"/>
                <a:gd name="T15" fmla="*/ 3623 h 3653"/>
                <a:gd name="T16" fmla="*/ 1299 w 3644"/>
                <a:gd name="T17" fmla="*/ 3561 h 3653"/>
                <a:gd name="T18" fmla="*/ 551 w 3644"/>
                <a:gd name="T19" fmla="*/ 3120 h 3653"/>
                <a:gd name="T20" fmla="*/ 92 w 3644"/>
                <a:gd name="T21" fmla="*/ 2383 h 3653"/>
                <a:gd name="T22" fmla="*/ 3 w 3644"/>
                <a:gd name="T23" fmla="*/ 1794 h 3653"/>
                <a:gd name="T24" fmla="*/ 231 w 3644"/>
                <a:gd name="T25" fmla="*/ 943 h 3653"/>
                <a:gd name="T26" fmla="*/ 824 w 3644"/>
                <a:gd name="T27" fmla="*/ 305 h 3653"/>
                <a:gd name="T28" fmla="*/ 1718 w 3644"/>
                <a:gd name="T29" fmla="*/ 11 h 3653"/>
                <a:gd name="T30" fmla="*/ 1683 w 3644"/>
                <a:gd name="T31" fmla="*/ 85 h 3653"/>
                <a:gd name="T32" fmla="*/ 1045 w 3644"/>
                <a:gd name="T33" fmla="*/ 261 h 3653"/>
                <a:gd name="T34" fmla="*/ 363 w 3644"/>
                <a:gd name="T35" fmla="*/ 864 h 3653"/>
                <a:gd name="T36" fmla="*/ 79 w 3644"/>
                <a:gd name="T37" fmla="*/ 1706 h 3653"/>
                <a:gd name="T38" fmla="*/ 134 w 3644"/>
                <a:gd name="T39" fmla="*/ 2270 h 3653"/>
                <a:gd name="T40" fmla="*/ 319 w 3644"/>
                <a:gd name="T41" fmla="*/ 2708 h 3653"/>
                <a:gd name="T42" fmla="*/ 936 w 3644"/>
                <a:gd name="T43" fmla="*/ 3323 h 3653"/>
                <a:gd name="T44" fmla="*/ 1705 w 3644"/>
                <a:gd name="T45" fmla="*/ 3560 h 3653"/>
                <a:gd name="T46" fmla="*/ 2393 w 3644"/>
                <a:gd name="T47" fmla="*/ 3465 h 3653"/>
                <a:gd name="T48" fmla="*/ 3116 w 3644"/>
                <a:gd name="T49" fmla="*/ 2981 h 3653"/>
                <a:gd name="T50" fmla="*/ 3543 w 3644"/>
                <a:gd name="T51" fmla="*/ 2058 h 3653"/>
                <a:gd name="T52" fmla="*/ 3474 w 3644"/>
                <a:gd name="T53" fmla="*/ 1285 h 3653"/>
                <a:gd name="T54" fmla="*/ 3031 w 3644"/>
                <a:gd name="T55" fmla="*/ 575 h 3653"/>
                <a:gd name="T56" fmla="*/ 2274 w 3644"/>
                <a:gd name="T57" fmla="*/ 141 h 3653"/>
                <a:gd name="T58" fmla="*/ 1683 w 3644"/>
                <a:gd name="T59" fmla="*/ 85 h 3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44" h="3653">
                  <a:moveTo>
                    <a:pt x="1718" y="11"/>
                  </a:moveTo>
                  <a:cubicBezTo>
                    <a:pt x="1912" y="0"/>
                    <a:pt x="2108" y="21"/>
                    <a:pt x="2295" y="72"/>
                  </a:cubicBezTo>
                  <a:cubicBezTo>
                    <a:pt x="2591" y="153"/>
                    <a:pt x="2864" y="311"/>
                    <a:pt x="3083" y="524"/>
                  </a:cubicBezTo>
                  <a:cubicBezTo>
                    <a:pt x="3281" y="717"/>
                    <a:pt x="3434" y="956"/>
                    <a:pt x="3527" y="1217"/>
                  </a:cubicBezTo>
                  <a:cubicBezTo>
                    <a:pt x="3610" y="1449"/>
                    <a:pt x="3644" y="1699"/>
                    <a:pt x="3627" y="1946"/>
                  </a:cubicBezTo>
                  <a:cubicBezTo>
                    <a:pt x="3604" y="2298"/>
                    <a:pt x="3474" y="2641"/>
                    <a:pt x="3259" y="2920"/>
                  </a:cubicBezTo>
                  <a:cubicBezTo>
                    <a:pt x="3083" y="3152"/>
                    <a:pt x="2850" y="3340"/>
                    <a:pt x="2587" y="3464"/>
                  </a:cubicBezTo>
                  <a:cubicBezTo>
                    <a:pt x="2413" y="3546"/>
                    <a:pt x="2226" y="3600"/>
                    <a:pt x="2035" y="3623"/>
                  </a:cubicBezTo>
                  <a:cubicBezTo>
                    <a:pt x="1789" y="3653"/>
                    <a:pt x="1537" y="3632"/>
                    <a:pt x="1299" y="3561"/>
                  </a:cubicBezTo>
                  <a:cubicBezTo>
                    <a:pt x="1019" y="3477"/>
                    <a:pt x="760" y="3324"/>
                    <a:pt x="551" y="3120"/>
                  </a:cubicBezTo>
                  <a:cubicBezTo>
                    <a:pt x="342" y="2916"/>
                    <a:pt x="183" y="2661"/>
                    <a:pt x="92" y="2383"/>
                  </a:cubicBezTo>
                  <a:cubicBezTo>
                    <a:pt x="30" y="2194"/>
                    <a:pt x="0" y="1994"/>
                    <a:pt x="3" y="1794"/>
                  </a:cubicBezTo>
                  <a:cubicBezTo>
                    <a:pt x="7" y="1497"/>
                    <a:pt x="86" y="1202"/>
                    <a:pt x="231" y="943"/>
                  </a:cubicBezTo>
                  <a:cubicBezTo>
                    <a:pt x="373" y="687"/>
                    <a:pt x="579" y="466"/>
                    <a:pt x="824" y="305"/>
                  </a:cubicBezTo>
                  <a:cubicBezTo>
                    <a:pt x="1089" y="130"/>
                    <a:pt x="1401" y="27"/>
                    <a:pt x="1718" y="11"/>
                  </a:cubicBezTo>
                  <a:close/>
                  <a:moveTo>
                    <a:pt x="1683" y="85"/>
                  </a:moveTo>
                  <a:cubicBezTo>
                    <a:pt x="1462" y="102"/>
                    <a:pt x="1244" y="162"/>
                    <a:pt x="1045" y="261"/>
                  </a:cubicBezTo>
                  <a:cubicBezTo>
                    <a:pt x="770" y="398"/>
                    <a:pt x="532" y="608"/>
                    <a:pt x="363" y="864"/>
                  </a:cubicBezTo>
                  <a:cubicBezTo>
                    <a:pt x="198" y="1114"/>
                    <a:pt x="98" y="1407"/>
                    <a:pt x="79" y="1706"/>
                  </a:cubicBezTo>
                  <a:cubicBezTo>
                    <a:pt x="66" y="1895"/>
                    <a:pt x="85" y="2087"/>
                    <a:pt x="134" y="2270"/>
                  </a:cubicBezTo>
                  <a:cubicBezTo>
                    <a:pt x="175" y="2424"/>
                    <a:pt x="237" y="2572"/>
                    <a:pt x="319" y="2708"/>
                  </a:cubicBezTo>
                  <a:cubicBezTo>
                    <a:pt x="468" y="2961"/>
                    <a:pt x="683" y="3174"/>
                    <a:pt x="936" y="3323"/>
                  </a:cubicBezTo>
                  <a:cubicBezTo>
                    <a:pt x="1169" y="3461"/>
                    <a:pt x="1435" y="3543"/>
                    <a:pt x="1705" y="3560"/>
                  </a:cubicBezTo>
                  <a:cubicBezTo>
                    <a:pt x="1938" y="3575"/>
                    <a:pt x="2173" y="3543"/>
                    <a:pt x="2393" y="3465"/>
                  </a:cubicBezTo>
                  <a:cubicBezTo>
                    <a:pt x="2670" y="3368"/>
                    <a:pt x="2921" y="3199"/>
                    <a:pt x="3116" y="2981"/>
                  </a:cubicBezTo>
                  <a:cubicBezTo>
                    <a:pt x="3345" y="2725"/>
                    <a:pt x="3497" y="2399"/>
                    <a:pt x="3543" y="2058"/>
                  </a:cubicBezTo>
                  <a:cubicBezTo>
                    <a:pt x="3578" y="1800"/>
                    <a:pt x="3555" y="1533"/>
                    <a:pt x="3474" y="1285"/>
                  </a:cubicBezTo>
                  <a:cubicBezTo>
                    <a:pt x="3387" y="1017"/>
                    <a:pt x="3233" y="772"/>
                    <a:pt x="3031" y="575"/>
                  </a:cubicBezTo>
                  <a:cubicBezTo>
                    <a:pt x="2821" y="370"/>
                    <a:pt x="2558" y="218"/>
                    <a:pt x="2274" y="141"/>
                  </a:cubicBezTo>
                  <a:cubicBezTo>
                    <a:pt x="2082" y="89"/>
                    <a:pt x="1881" y="70"/>
                    <a:pt x="168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77">
              <a:extLst>
                <a:ext uri="{FF2B5EF4-FFF2-40B4-BE49-F238E27FC236}">
                  <a16:creationId xmlns:a16="http://schemas.microsoft.com/office/drawing/2014/main" id="{847808D9-A1D8-43F3-AF69-61F83829538F}"/>
                </a:ext>
              </a:extLst>
            </p:cNvPr>
            <p:cNvSpPr>
              <a:spLocks/>
            </p:cNvSpPr>
            <p:nvPr/>
          </p:nvSpPr>
          <p:spPr bwMode="auto">
            <a:xfrm>
              <a:off x="2314575" y="2733675"/>
              <a:ext cx="153988" cy="155575"/>
            </a:xfrm>
            <a:custGeom>
              <a:avLst/>
              <a:gdLst>
                <a:gd name="T0" fmla="*/ 78 w 211"/>
                <a:gd name="T1" fmla="*/ 40 h 212"/>
                <a:gd name="T2" fmla="*/ 142 w 211"/>
                <a:gd name="T3" fmla="*/ 3 h 212"/>
                <a:gd name="T4" fmla="*/ 194 w 211"/>
                <a:gd name="T5" fmla="*/ 36 h 212"/>
                <a:gd name="T6" fmla="*/ 183 w 211"/>
                <a:gd name="T7" fmla="*/ 125 h 212"/>
                <a:gd name="T8" fmla="*/ 146 w 211"/>
                <a:gd name="T9" fmla="*/ 172 h 212"/>
                <a:gd name="T10" fmla="*/ 98 w 211"/>
                <a:gd name="T11" fmla="*/ 212 h 212"/>
                <a:gd name="T12" fmla="*/ 98 w 211"/>
                <a:gd name="T13" fmla="*/ 137 h 212"/>
                <a:gd name="T14" fmla="*/ 66 w 211"/>
                <a:gd name="T15" fmla="*/ 150 h 212"/>
                <a:gd name="T16" fmla="*/ 13 w 211"/>
                <a:gd name="T17" fmla="*/ 117 h 212"/>
                <a:gd name="T18" fmla="*/ 30 w 211"/>
                <a:gd name="T19" fmla="*/ 72 h 212"/>
                <a:gd name="T20" fmla="*/ 78 w 211"/>
                <a:gd name="T21" fmla="*/ 4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12">
                  <a:moveTo>
                    <a:pt x="78" y="40"/>
                  </a:moveTo>
                  <a:cubicBezTo>
                    <a:pt x="98" y="26"/>
                    <a:pt x="116" y="5"/>
                    <a:pt x="142" y="3"/>
                  </a:cubicBezTo>
                  <a:cubicBezTo>
                    <a:pt x="165" y="0"/>
                    <a:pt x="185" y="16"/>
                    <a:pt x="194" y="36"/>
                  </a:cubicBezTo>
                  <a:cubicBezTo>
                    <a:pt x="211" y="64"/>
                    <a:pt x="193" y="97"/>
                    <a:pt x="183" y="125"/>
                  </a:cubicBezTo>
                  <a:cubicBezTo>
                    <a:pt x="177" y="145"/>
                    <a:pt x="159" y="157"/>
                    <a:pt x="146" y="172"/>
                  </a:cubicBezTo>
                  <a:cubicBezTo>
                    <a:pt x="131" y="187"/>
                    <a:pt x="119" y="206"/>
                    <a:pt x="98" y="212"/>
                  </a:cubicBezTo>
                  <a:cubicBezTo>
                    <a:pt x="94" y="187"/>
                    <a:pt x="101" y="162"/>
                    <a:pt x="98" y="137"/>
                  </a:cubicBezTo>
                  <a:cubicBezTo>
                    <a:pt x="87" y="141"/>
                    <a:pt x="77" y="147"/>
                    <a:pt x="66" y="150"/>
                  </a:cubicBezTo>
                  <a:cubicBezTo>
                    <a:pt x="45" y="147"/>
                    <a:pt x="25" y="135"/>
                    <a:pt x="13" y="117"/>
                  </a:cubicBezTo>
                  <a:cubicBezTo>
                    <a:pt x="0" y="102"/>
                    <a:pt x="11" y="76"/>
                    <a:pt x="30" y="72"/>
                  </a:cubicBezTo>
                  <a:cubicBezTo>
                    <a:pt x="49" y="68"/>
                    <a:pt x="63" y="51"/>
                    <a:pt x="7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78">
              <a:extLst>
                <a:ext uri="{FF2B5EF4-FFF2-40B4-BE49-F238E27FC236}">
                  <a16:creationId xmlns:a16="http://schemas.microsoft.com/office/drawing/2014/main" id="{99DC0885-A614-494A-9F9D-A1FB6F8E6F62}"/>
                </a:ext>
              </a:extLst>
            </p:cNvPr>
            <p:cNvSpPr>
              <a:spLocks/>
            </p:cNvSpPr>
            <p:nvPr/>
          </p:nvSpPr>
          <p:spPr bwMode="auto">
            <a:xfrm>
              <a:off x="2149475" y="2738438"/>
              <a:ext cx="90488" cy="103188"/>
            </a:xfrm>
            <a:custGeom>
              <a:avLst/>
              <a:gdLst>
                <a:gd name="T0" fmla="*/ 1 w 124"/>
                <a:gd name="T1" fmla="*/ 26 h 142"/>
                <a:gd name="T2" fmla="*/ 15 w 124"/>
                <a:gd name="T3" fmla="*/ 0 h 142"/>
                <a:gd name="T4" fmla="*/ 101 w 124"/>
                <a:gd name="T5" fmla="*/ 33 h 142"/>
                <a:gd name="T6" fmla="*/ 115 w 124"/>
                <a:gd name="T7" fmla="*/ 77 h 142"/>
                <a:gd name="T8" fmla="*/ 36 w 124"/>
                <a:gd name="T9" fmla="*/ 142 h 142"/>
                <a:gd name="T10" fmla="*/ 32 w 124"/>
                <a:gd name="T11" fmla="*/ 118 h 142"/>
                <a:gd name="T12" fmla="*/ 3 w 124"/>
                <a:gd name="T13" fmla="*/ 60 h 142"/>
                <a:gd name="T14" fmla="*/ 1 w 124"/>
                <a:gd name="T15" fmla="*/ 26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2">
                  <a:moveTo>
                    <a:pt x="1" y="26"/>
                  </a:moveTo>
                  <a:cubicBezTo>
                    <a:pt x="2" y="15"/>
                    <a:pt x="10" y="8"/>
                    <a:pt x="15" y="0"/>
                  </a:cubicBezTo>
                  <a:cubicBezTo>
                    <a:pt x="45" y="7"/>
                    <a:pt x="77" y="14"/>
                    <a:pt x="101" y="33"/>
                  </a:cubicBezTo>
                  <a:cubicBezTo>
                    <a:pt x="114" y="43"/>
                    <a:pt x="124" y="62"/>
                    <a:pt x="115" y="77"/>
                  </a:cubicBezTo>
                  <a:cubicBezTo>
                    <a:pt x="97" y="107"/>
                    <a:pt x="68" y="128"/>
                    <a:pt x="36" y="142"/>
                  </a:cubicBezTo>
                  <a:cubicBezTo>
                    <a:pt x="29" y="135"/>
                    <a:pt x="29" y="126"/>
                    <a:pt x="32" y="118"/>
                  </a:cubicBezTo>
                  <a:cubicBezTo>
                    <a:pt x="24" y="98"/>
                    <a:pt x="5" y="82"/>
                    <a:pt x="3" y="60"/>
                  </a:cubicBezTo>
                  <a:cubicBezTo>
                    <a:pt x="2" y="49"/>
                    <a:pt x="0" y="37"/>
                    <a:pt x="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79">
              <a:extLst>
                <a:ext uri="{FF2B5EF4-FFF2-40B4-BE49-F238E27FC236}">
                  <a16:creationId xmlns:a16="http://schemas.microsoft.com/office/drawing/2014/main" id="{5DF63A03-A9B6-47E8-949A-529D2CFDA921}"/>
                </a:ext>
              </a:extLst>
            </p:cNvPr>
            <p:cNvSpPr>
              <a:spLocks/>
            </p:cNvSpPr>
            <p:nvPr/>
          </p:nvSpPr>
          <p:spPr bwMode="auto">
            <a:xfrm>
              <a:off x="2789238" y="2841625"/>
              <a:ext cx="376238" cy="292100"/>
            </a:xfrm>
            <a:custGeom>
              <a:avLst/>
              <a:gdLst>
                <a:gd name="T0" fmla="*/ 390 w 516"/>
                <a:gd name="T1" fmla="*/ 24 h 402"/>
                <a:gd name="T2" fmla="*/ 423 w 516"/>
                <a:gd name="T3" fmla="*/ 0 h 402"/>
                <a:gd name="T4" fmla="*/ 456 w 516"/>
                <a:gd name="T5" fmla="*/ 32 h 402"/>
                <a:gd name="T6" fmla="*/ 476 w 516"/>
                <a:gd name="T7" fmla="*/ 107 h 402"/>
                <a:gd name="T8" fmla="*/ 448 w 516"/>
                <a:gd name="T9" fmla="*/ 138 h 402"/>
                <a:gd name="T10" fmla="*/ 395 w 516"/>
                <a:gd name="T11" fmla="*/ 231 h 402"/>
                <a:gd name="T12" fmla="*/ 513 w 516"/>
                <a:gd name="T13" fmla="*/ 232 h 402"/>
                <a:gd name="T14" fmla="*/ 478 w 516"/>
                <a:gd name="T15" fmla="*/ 282 h 402"/>
                <a:gd name="T16" fmla="*/ 364 w 516"/>
                <a:gd name="T17" fmla="*/ 286 h 402"/>
                <a:gd name="T18" fmla="*/ 242 w 516"/>
                <a:gd name="T19" fmla="*/ 388 h 402"/>
                <a:gd name="T20" fmla="*/ 143 w 516"/>
                <a:gd name="T21" fmla="*/ 397 h 402"/>
                <a:gd name="T22" fmla="*/ 60 w 516"/>
                <a:gd name="T23" fmla="*/ 382 h 402"/>
                <a:gd name="T24" fmla="*/ 67 w 516"/>
                <a:gd name="T25" fmla="*/ 373 h 402"/>
                <a:gd name="T26" fmla="*/ 196 w 516"/>
                <a:gd name="T27" fmla="*/ 342 h 402"/>
                <a:gd name="T28" fmla="*/ 237 w 516"/>
                <a:gd name="T29" fmla="*/ 309 h 402"/>
                <a:gd name="T30" fmla="*/ 61 w 516"/>
                <a:gd name="T31" fmla="*/ 306 h 402"/>
                <a:gd name="T32" fmla="*/ 18 w 516"/>
                <a:gd name="T33" fmla="*/ 263 h 402"/>
                <a:gd name="T34" fmla="*/ 0 w 516"/>
                <a:gd name="T35" fmla="*/ 221 h 402"/>
                <a:gd name="T36" fmla="*/ 40 w 516"/>
                <a:gd name="T37" fmla="*/ 204 h 402"/>
                <a:gd name="T38" fmla="*/ 112 w 516"/>
                <a:gd name="T39" fmla="*/ 224 h 402"/>
                <a:gd name="T40" fmla="*/ 235 w 516"/>
                <a:gd name="T41" fmla="*/ 229 h 402"/>
                <a:gd name="T42" fmla="*/ 302 w 516"/>
                <a:gd name="T43" fmla="*/ 224 h 402"/>
                <a:gd name="T44" fmla="*/ 390 w 516"/>
                <a:gd name="T45" fmla="*/ 24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6" h="402">
                  <a:moveTo>
                    <a:pt x="390" y="24"/>
                  </a:moveTo>
                  <a:cubicBezTo>
                    <a:pt x="396" y="11"/>
                    <a:pt x="408" y="0"/>
                    <a:pt x="423" y="0"/>
                  </a:cubicBezTo>
                  <a:cubicBezTo>
                    <a:pt x="440" y="3"/>
                    <a:pt x="448" y="19"/>
                    <a:pt x="456" y="32"/>
                  </a:cubicBezTo>
                  <a:cubicBezTo>
                    <a:pt x="468" y="55"/>
                    <a:pt x="484" y="80"/>
                    <a:pt x="476" y="107"/>
                  </a:cubicBezTo>
                  <a:cubicBezTo>
                    <a:pt x="473" y="122"/>
                    <a:pt x="457" y="127"/>
                    <a:pt x="448" y="138"/>
                  </a:cubicBezTo>
                  <a:cubicBezTo>
                    <a:pt x="425" y="165"/>
                    <a:pt x="407" y="197"/>
                    <a:pt x="395" y="231"/>
                  </a:cubicBezTo>
                  <a:cubicBezTo>
                    <a:pt x="434" y="237"/>
                    <a:pt x="474" y="218"/>
                    <a:pt x="513" y="232"/>
                  </a:cubicBezTo>
                  <a:cubicBezTo>
                    <a:pt x="516" y="255"/>
                    <a:pt x="502" y="279"/>
                    <a:pt x="478" y="282"/>
                  </a:cubicBezTo>
                  <a:cubicBezTo>
                    <a:pt x="440" y="284"/>
                    <a:pt x="402" y="285"/>
                    <a:pt x="364" y="286"/>
                  </a:cubicBezTo>
                  <a:cubicBezTo>
                    <a:pt x="333" y="329"/>
                    <a:pt x="295" y="374"/>
                    <a:pt x="242" y="388"/>
                  </a:cubicBezTo>
                  <a:cubicBezTo>
                    <a:pt x="210" y="394"/>
                    <a:pt x="176" y="402"/>
                    <a:pt x="143" y="397"/>
                  </a:cubicBezTo>
                  <a:cubicBezTo>
                    <a:pt x="115" y="394"/>
                    <a:pt x="86" y="392"/>
                    <a:pt x="60" y="382"/>
                  </a:cubicBezTo>
                  <a:cubicBezTo>
                    <a:pt x="62" y="380"/>
                    <a:pt x="65" y="376"/>
                    <a:pt x="67" y="373"/>
                  </a:cubicBezTo>
                  <a:cubicBezTo>
                    <a:pt x="111" y="365"/>
                    <a:pt x="156" y="360"/>
                    <a:pt x="196" y="342"/>
                  </a:cubicBezTo>
                  <a:cubicBezTo>
                    <a:pt x="212" y="335"/>
                    <a:pt x="226" y="323"/>
                    <a:pt x="237" y="309"/>
                  </a:cubicBezTo>
                  <a:cubicBezTo>
                    <a:pt x="178" y="305"/>
                    <a:pt x="118" y="323"/>
                    <a:pt x="61" y="306"/>
                  </a:cubicBezTo>
                  <a:cubicBezTo>
                    <a:pt x="43" y="296"/>
                    <a:pt x="31" y="278"/>
                    <a:pt x="18" y="263"/>
                  </a:cubicBezTo>
                  <a:cubicBezTo>
                    <a:pt x="9" y="250"/>
                    <a:pt x="1" y="236"/>
                    <a:pt x="0" y="221"/>
                  </a:cubicBezTo>
                  <a:cubicBezTo>
                    <a:pt x="0" y="202"/>
                    <a:pt x="26" y="194"/>
                    <a:pt x="40" y="204"/>
                  </a:cubicBezTo>
                  <a:cubicBezTo>
                    <a:pt x="62" y="216"/>
                    <a:pt x="87" y="221"/>
                    <a:pt x="112" y="224"/>
                  </a:cubicBezTo>
                  <a:cubicBezTo>
                    <a:pt x="153" y="229"/>
                    <a:pt x="194" y="229"/>
                    <a:pt x="235" y="229"/>
                  </a:cubicBezTo>
                  <a:cubicBezTo>
                    <a:pt x="257" y="229"/>
                    <a:pt x="280" y="229"/>
                    <a:pt x="302" y="224"/>
                  </a:cubicBezTo>
                  <a:cubicBezTo>
                    <a:pt x="339" y="161"/>
                    <a:pt x="361" y="91"/>
                    <a:pt x="39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80">
              <a:extLst>
                <a:ext uri="{FF2B5EF4-FFF2-40B4-BE49-F238E27FC236}">
                  <a16:creationId xmlns:a16="http://schemas.microsoft.com/office/drawing/2014/main" id="{3DADE8B7-3382-4D2C-A4C3-280AD7CB594B}"/>
                </a:ext>
              </a:extLst>
            </p:cNvPr>
            <p:cNvSpPr>
              <a:spLocks/>
            </p:cNvSpPr>
            <p:nvPr/>
          </p:nvSpPr>
          <p:spPr bwMode="auto">
            <a:xfrm>
              <a:off x="2346325" y="2863850"/>
              <a:ext cx="125413" cy="106363"/>
            </a:xfrm>
            <a:custGeom>
              <a:avLst/>
              <a:gdLst>
                <a:gd name="T0" fmla="*/ 138 w 172"/>
                <a:gd name="T1" fmla="*/ 3 h 146"/>
                <a:gd name="T2" fmla="*/ 160 w 172"/>
                <a:gd name="T3" fmla="*/ 0 h 146"/>
                <a:gd name="T4" fmla="*/ 122 w 172"/>
                <a:gd name="T5" fmla="*/ 118 h 146"/>
                <a:gd name="T6" fmla="*/ 82 w 172"/>
                <a:gd name="T7" fmla="*/ 143 h 146"/>
                <a:gd name="T8" fmla="*/ 12 w 172"/>
                <a:gd name="T9" fmla="*/ 113 h 146"/>
                <a:gd name="T10" fmla="*/ 7 w 172"/>
                <a:gd name="T11" fmla="*/ 82 h 146"/>
                <a:gd name="T12" fmla="*/ 64 w 172"/>
                <a:gd name="T13" fmla="*/ 57 h 146"/>
                <a:gd name="T14" fmla="*/ 138 w 172"/>
                <a:gd name="T15" fmla="*/ 3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6">
                  <a:moveTo>
                    <a:pt x="138" y="3"/>
                  </a:moveTo>
                  <a:cubicBezTo>
                    <a:pt x="145" y="0"/>
                    <a:pt x="153" y="0"/>
                    <a:pt x="160" y="0"/>
                  </a:cubicBezTo>
                  <a:cubicBezTo>
                    <a:pt x="172" y="43"/>
                    <a:pt x="150" y="87"/>
                    <a:pt x="122" y="118"/>
                  </a:cubicBezTo>
                  <a:cubicBezTo>
                    <a:pt x="111" y="129"/>
                    <a:pt x="99" y="144"/>
                    <a:pt x="82" y="143"/>
                  </a:cubicBezTo>
                  <a:cubicBezTo>
                    <a:pt x="55" y="146"/>
                    <a:pt x="33" y="128"/>
                    <a:pt x="12" y="113"/>
                  </a:cubicBezTo>
                  <a:cubicBezTo>
                    <a:pt x="0" y="107"/>
                    <a:pt x="7" y="92"/>
                    <a:pt x="7" y="82"/>
                  </a:cubicBezTo>
                  <a:cubicBezTo>
                    <a:pt x="26" y="73"/>
                    <a:pt x="45" y="65"/>
                    <a:pt x="64" y="57"/>
                  </a:cubicBezTo>
                  <a:cubicBezTo>
                    <a:pt x="90" y="41"/>
                    <a:pt x="110" y="16"/>
                    <a:pt x="13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81">
              <a:extLst>
                <a:ext uri="{FF2B5EF4-FFF2-40B4-BE49-F238E27FC236}">
                  <a16:creationId xmlns:a16="http://schemas.microsoft.com/office/drawing/2014/main" id="{6DB341E4-8D71-462D-B2B6-2BD9A3E2CC57}"/>
                </a:ext>
              </a:extLst>
            </p:cNvPr>
            <p:cNvSpPr>
              <a:spLocks/>
            </p:cNvSpPr>
            <p:nvPr/>
          </p:nvSpPr>
          <p:spPr bwMode="auto">
            <a:xfrm>
              <a:off x="2133600" y="2870200"/>
              <a:ext cx="90488" cy="100013"/>
            </a:xfrm>
            <a:custGeom>
              <a:avLst/>
              <a:gdLst>
                <a:gd name="T0" fmla="*/ 34 w 124"/>
                <a:gd name="T1" fmla="*/ 5 h 137"/>
                <a:gd name="T2" fmla="*/ 91 w 124"/>
                <a:gd name="T3" fmla="*/ 18 h 137"/>
                <a:gd name="T4" fmla="*/ 120 w 124"/>
                <a:gd name="T5" fmla="*/ 66 h 137"/>
                <a:gd name="T6" fmla="*/ 50 w 124"/>
                <a:gd name="T7" fmla="*/ 137 h 137"/>
                <a:gd name="T8" fmla="*/ 9 w 124"/>
                <a:gd name="T9" fmla="*/ 54 h 137"/>
                <a:gd name="T10" fmla="*/ 34 w 124"/>
                <a:gd name="T11" fmla="*/ 5 h 137"/>
              </a:gdLst>
              <a:ahLst/>
              <a:cxnLst>
                <a:cxn ang="0">
                  <a:pos x="T0" y="T1"/>
                </a:cxn>
                <a:cxn ang="0">
                  <a:pos x="T2" y="T3"/>
                </a:cxn>
                <a:cxn ang="0">
                  <a:pos x="T4" y="T5"/>
                </a:cxn>
                <a:cxn ang="0">
                  <a:pos x="T6" y="T7"/>
                </a:cxn>
                <a:cxn ang="0">
                  <a:pos x="T8" y="T9"/>
                </a:cxn>
                <a:cxn ang="0">
                  <a:pos x="T10" y="T11"/>
                </a:cxn>
              </a:cxnLst>
              <a:rect l="0" t="0" r="r" b="b"/>
              <a:pathLst>
                <a:path w="124" h="137">
                  <a:moveTo>
                    <a:pt x="34" y="5"/>
                  </a:moveTo>
                  <a:cubicBezTo>
                    <a:pt x="53" y="0"/>
                    <a:pt x="76" y="5"/>
                    <a:pt x="91" y="18"/>
                  </a:cubicBezTo>
                  <a:cubicBezTo>
                    <a:pt x="106" y="30"/>
                    <a:pt x="124" y="45"/>
                    <a:pt x="120" y="66"/>
                  </a:cubicBezTo>
                  <a:cubicBezTo>
                    <a:pt x="116" y="102"/>
                    <a:pt x="82" y="125"/>
                    <a:pt x="50" y="137"/>
                  </a:cubicBezTo>
                  <a:cubicBezTo>
                    <a:pt x="28" y="114"/>
                    <a:pt x="20" y="82"/>
                    <a:pt x="9" y="54"/>
                  </a:cubicBezTo>
                  <a:cubicBezTo>
                    <a:pt x="0" y="34"/>
                    <a:pt x="14" y="10"/>
                    <a:pt x="3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82">
              <a:extLst>
                <a:ext uri="{FF2B5EF4-FFF2-40B4-BE49-F238E27FC236}">
                  <a16:creationId xmlns:a16="http://schemas.microsoft.com/office/drawing/2014/main" id="{0891BD54-4AC1-47C5-9161-9A011A8A71DB}"/>
                </a:ext>
              </a:extLst>
            </p:cNvPr>
            <p:cNvSpPr>
              <a:spLocks/>
            </p:cNvSpPr>
            <p:nvPr/>
          </p:nvSpPr>
          <p:spPr bwMode="auto">
            <a:xfrm>
              <a:off x="2109788" y="2917825"/>
              <a:ext cx="173038" cy="293688"/>
            </a:xfrm>
            <a:custGeom>
              <a:avLst/>
              <a:gdLst>
                <a:gd name="T0" fmla="*/ 195 w 239"/>
                <a:gd name="T1" fmla="*/ 23 h 405"/>
                <a:gd name="T2" fmla="*/ 216 w 239"/>
                <a:gd name="T3" fmla="*/ 0 h 405"/>
                <a:gd name="T4" fmla="*/ 239 w 239"/>
                <a:gd name="T5" fmla="*/ 12 h 405"/>
                <a:gd name="T6" fmla="*/ 209 w 239"/>
                <a:gd name="T7" fmla="*/ 81 h 405"/>
                <a:gd name="T8" fmla="*/ 164 w 239"/>
                <a:gd name="T9" fmla="*/ 257 h 405"/>
                <a:gd name="T10" fmla="*/ 111 w 239"/>
                <a:gd name="T11" fmla="*/ 388 h 405"/>
                <a:gd name="T12" fmla="*/ 88 w 239"/>
                <a:gd name="T13" fmla="*/ 405 h 405"/>
                <a:gd name="T14" fmla="*/ 1 w 239"/>
                <a:gd name="T15" fmla="*/ 354 h 405"/>
                <a:gd name="T16" fmla="*/ 7 w 239"/>
                <a:gd name="T17" fmla="*/ 325 h 405"/>
                <a:gd name="T18" fmla="*/ 155 w 239"/>
                <a:gd name="T19" fmla="*/ 124 h 405"/>
                <a:gd name="T20" fmla="*/ 195 w 239"/>
                <a:gd name="T21" fmla="*/ 2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405">
                  <a:moveTo>
                    <a:pt x="195" y="23"/>
                  </a:moveTo>
                  <a:cubicBezTo>
                    <a:pt x="199" y="14"/>
                    <a:pt x="206" y="4"/>
                    <a:pt x="216" y="0"/>
                  </a:cubicBezTo>
                  <a:cubicBezTo>
                    <a:pt x="225" y="0"/>
                    <a:pt x="232" y="7"/>
                    <a:pt x="239" y="12"/>
                  </a:cubicBezTo>
                  <a:cubicBezTo>
                    <a:pt x="237" y="38"/>
                    <a:pt x="214" y="56"/>
                    <a:pt x="209" y="81"/>
                  </a:cubicBezTo>
                  <a:cubicBezTo>
                    <a:pt x="196" y="140"/>
                    <a:pt x="185" y="200"/>
                    <a:pt x="164" y="257"/>
                  </a:cubicBezTo>
                  <a:cubicBezTo>
                    <a:pt x="148" y="301"/>
                    <a:pt x="135" y="347"/>
                    <a:pt x="111" y="388"/>
                  </a:cubicBezTo>
                  <a:cubicBezTo>
                    <a:pt x="107" y="398"/>
                    <a:pt x="97" y="401"/>
                    <a:pt x="88" y="405"/>
                  </a:cubicBezTo>
                  <a:cubicBezTo>
                    <a:pt x="55" y="397"/>
                    <a:pt x="27" y="376"/>
                    <a:pt x="1" y="354"/>
                  </a:cubicBezTo>
                  <a:cubicBezTo>
                    <a:pt x="2" y="344"/>
                    <a:pt x="0" y="333"/>
                    <a:pt x="7" y="325"/>
                  </a:cubicBezTo>
                  <a:cubicBezTo>
                    <a:pt x="59" y="259"/>
                    <a:pt x="113" y="196"/>
                    <a:pt x="155" y="124"/>
                  </a:cubicBezTo>
                  <a:cubicBezTo>
                    <a:pt x="168" y="90"/>
                    <a:pt x="181" y="56"/>
                    <a:pt x="19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83">
              <a:extLst>
                <a:ext uri="{FF2B5EF4-FFF2-40B4-BE49-F238E27FC236}">
                  <a16:creationId xmlns:a16="http://schemas.microsoft.com/office/drawing/2014/main" id="{DA51E754-BC38-430F-A886-B8BC2994F6A6}"/>
                </a:ext>
              </a:extLst>
            </p:cNvPr>
            <p:cNvSpPr>
              <a:spLocks/>
            </p:cNvSpPr>
            <p:nvPr/>
          </p:nvSpPr>
          <p:spPr bwMode="auto">
            <a:xfrm>
              <a:off x="1812925" y="3138488"/>
              <a:ext cx="1468438" cy="1300163"/>
            </a:xfrm>
            <a:custGeom>
              <a:avLst/>
              <a:gdLst>
                <a:gd name="T0" fmla="*/ 607 w 2017"/>
                <a:gd name="T1" fmla="*/ 93 h 1787"/>
                <a:gd name="T2" fmla="*/ 1099 w 2017"/>
                <a:gd name="T3" fmla="*/ 16 h 1787"/>
                <a:gd name="T4" fmla="*/ 1538 w 2017"/>
                <a:gd name="T5" fmla="*/ 167 h 1787"/>
                <a:gd name="T6" fmla="*/ 1850 w 2017"/>
                <a:gd name="T7" fmla="*/ 479 h 1787"/>
                <a:gd name="T8" fmla="*/ 2001 w 2017"/>
                <a:gd name="T9" fmla="*/ 922 h 1787"/>
                <a:gd name="T10" fmla="*/ 1926 w 2017"/>
                <a:gd name="T11" fmla="*/ 1405 h 1787"/>
                <a:gd name="T12" fmla="*/ 1640 w 2017"/>
                <a:gd name="T13" fmla="*/ 1787 h 1787"/>
                <a:gd name="T14" fmla="*/ 1617 w 2017"/>
                <a:gd name="T15" fmla="*/ 1759 h 1787"/>
                <a:gd name="T16" fmla="*/ 1859 w 2017"/>
                <a:gd name="T17" fmla="*/ 1462 h 1787"/>
                <a:gd name="T18" fmla="*/ 1969 w 2017"/>
                <a:gd name="T19" fmla="*/ 1034 h 1787"/>
                <a:gd name="T20" fmla="*/ 1845 w 2017"/>
                <a:gd name="T21" fmla="*/ 540 h 1787"/>
                <a:gd name="T22" fmla="*/ 1555 w 2017"/>
                <a:gd name="T23" fmla="*/ 222 h 1787"/>
                <a:gd name="T24" fmla="*/ 1079 w 2017"/>
                <a:gd name="T25" fmla="*/ 50 h 1787"/>
                <a:gd name="T26" fmla="*/ 606 w 2017"/>
                <a:gd name="T27" fmla="*/ 133 h 1787"/>
                <a:gd name="T28" fmla="*/ 166 w 2017"/>
                <a:gd name="T29" fmla="*/ 533 h 1787"/>
                <a:gd name="T30" fmla="*/ 37 w 2017"/>
                <a:gd name="T31" fmla="*/ 1026 h 1787"/>
                <a:gd name="T32" fmla="*/ 161 w 2017"/>
                <a:gd name="T33" fmla="*/ 1488 h 1787"/>
                <a:gd name="T34" fmla="*/ 389 w 2017"/>
                <a:gd name="T35" fmla="*/ 1759 h 1787"/>
                <a:gd name="T36" fmla="*/ 366 w 2017"/>
                <a:gd name="T37" fmla="*/ 1787 h 1787"/>
                <a:gd name="T38" fmla="*/ 112 w 2017"/>
                <a:gd name="T39" fmla="*/ 1473 h 1787"/>
                <a:gd name="T40" fmla="*/ 0 w 2017"/>
                <a:gd name="T41" fmla="*/ 1014 h 1787"/>
                <a:gd name="T42" fmla="*/ 133 w 2017"/>
                <a:gd name="T43" fmla="*/ 516 h 1787"/>
                <a:gd name="T44" fmla="*/ 607 w 2017"/>
                <a:gd name="T45" fmla="*/ 93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17" h="1787">
                  <a:moveTo>
                    <a:pt x="607" y="93"/>
                  </a:moveTo>
                  <a:cubicBezTo>
                    <a:pt x="761" y="26"/>
                    <a:pt x="932" y="0"/>
                    <a:pt x="1099" y="16"/>
                  </a:cubicBezTo>
                  <a:cubicBezTo>
                    <a:pt x="1255" y="31"/>
                    <a:pt x="1407" y="83"/>
                    <a:pt x="1538" y="167"/>
                  </a:cubicBezTo>
                  <a:cubicBezTo>
                    <a:pt x="1663" y="246"/>
                    <a:pt x="1771" y="354"/>
                    <a:pt x="1850" y="479"/>
                  </a:cubicBezTo>
                  <a:cubicBezTo>
                    <a:pt x="1935" y="612"/>
                    <a:pt x="1987" y="765"/>
                    <a:pt x="2001" y="922"/>
                  </a:cubicBezTo>
                  <a:cubicBezTo>
                    <a:pt x="2017" y="1086"/>
                    <a:pt x="1991" y="1253"/>
                    <a:pt x="1926" y="1405"/>
                  </a:cubicBezTo>
                  <a:cubicBezTo>
                    <a:pt x="1863" y="1553"/>
                    <a:pt x="1764" y="1685"/>
                    <a:pt x="1640" y="1787"/>
                  </a:cubicBezTo>
                  <a:cubicBezTo>
                    <a:pt x="1633" y="1778"/>
                    <a:pt x="1625" y="1769"/>
                    <a:pt x="1617" y="1759"/>
                  </a:cubicBezTo>
                  <a:cubicBezTo>
                    <a:pt x="1716" y="1677"/>
                    <a:pt x="1799" y="1576"/>
                    <a:pt x="1859" y="1462"/>
                  </a:cubicBezTo>
                  <a:cubicBezTo>
                    <a:pt x="1928" y="1331"/>
                    <a:pt x="1966" y="1183"/>
                    <a:pt x="1969" y="1034"/>
                  </a:cubicBezTo>
                  <a:cubicBezTo>
                    <a:pt x="1973" y="862"/>
                    <a:pt x="1930" y="690"/>
                    <a:pt x="1845" y="540"/>
                  </a:cubicBezTo>
                  <a:cubicBezTo>
                    <a:pt x="1774" y="414"/>
                    <a:pt x="1674" y="304"/>
                    <a:pt x="1555" y="222"/>
                  </a:cubicBezTo>
                  <a:cubicBezTo>
                    <a:pt x="1415" y="124"/>
                    <a:pt x="1249" y="64"/>
                    <a:pt x="1079" y="50"/>
                  </a:cubicBezTo>
                  <a:cubicBezTo>
                    <a:pt x="918" y="38"/>
                    <a:pt x="753" y="66"/>
                    <a:pt x="606" y="133"/>
                  </a:cubicBezTo>
                  <a:cubicBezTo>
                    <a:pt x="422" y="216"/>
                    <a:pt x="266" y="358"/>
                    <a:pt x="166" y="533"/>
                  </a:cubicBezTo>
                  <a:cubicBezTo>
                    <a:pt x="79" y="681"/>
                    <a:pt x="34" y="854"/>
                    <a:pt x="37" y="1026"/>
                  </a:cubicBezTo>
                  <a:cubicBezTo>
                    <a:pt x="38" y="1187"/>
                    <a:pt x="81" y="1348"/>
                    <a:pt x="161" y="1488"/>
                  </a:cubicBezTo>
                  <a:cubicBezTo>
                    <a:pt x="220" y="1591"/>
                    <a:pt x="297" y="1684"/>
                    <a:pt x="389" y="1759"/>
                  </a:cubicBezTo>
                  <a:cubicBezTo>
                    <a:pt x="381" y="1769"/>
                    <a:pt x="373" y="1778"/>
                    <a:pt x="366" y="1787"/>
                  </a:cubicBezTo>
                  <a:cubicBezTo>
                    <a:pt x="261" y="1701"/>
                    <a:pt x="174" y="1593"/>
                    <a:pt x="112" y="1473"/>
                  </a:cubicBezTo>
                  <a:cubicBezTo>
                    <a:pt x="39" y="1332"/>
                    <a:pt x="0" y="1173"/>
                    <a:pt x="0" y="1014"/>
                  </a:cubicBezTo>
                  <a:cubicBezTo>
                    <a:pt x="0" y="840"/>
                    <a:pt x="46" y="667"/>
                    <a:pt x="133" y="516"/>
                  </a:cubicBezTo>
                  <a:cubicBezTo>
                    <a:pt x="240" y="329"/>
                    <a:pt x="409" y="179"/>
                    <a:pt x="60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84">
              <a:extLst>
                <a:ext uri="{FF2B5EF4-FFF2-40B4-BE49-F238E27FC236}">
                  <a16:creationId xmlns:a16="http://schemas.microsoft.com/office/drawing/2014/main" id="{A3EBD4C8-76C6-4383-9D63-39934C4850B5}"/>
                </a:ext>
              </a:extLst>
            </p:cNvPr>
            <p:cNvSpPr>
              <a:spLocks/>
            </p:cNvSpPr>
            <p:nvPr/>
          </p:nvSpPr>
          <p:spPr bwMode="auto">
            <a:xfrm>
              <a:off x="3033713" y="3141663"/>
              <a:ext cx="87313" cy="107950"/>
            </a:xfrm>
            <a:custGeom>
              <a:avLst/>
              <a:gdLst>
                <a:gd name="T0" fmla="*/ 29 w 121"/>
                <a:gd name="T1" fmla="*/ 10 h 147"/>
                <a:gd name="T2" fmla="*/ 100 w 121"/>
                <a:gd name="T3" fmla="*/ 32 h 147"/>
                <a:gd name="T4" fmla="*/ 118 w 121"/>
                <a:gd name="T5" fmla="*/ 80 h 147"/>
                <a:gd name="T6" fmla="*/ 98 w 121"/>
                <a:gd name="T7" fmla="*/ 134 h 147"/>
                <a:gd name="T8" fmla="*/ 11 w 121"/>
                <a:gd name="T9" fmla="*/ 129 h 147"/>
                <a:gd name="T10" fmla="*/ 1 w 121"/>
                <a:gd name="T11" fmla="*/ 116 h 147"/>
                <a:gd name="T12" fmla="*/ 13 w 121"/>
                <a:gd name="T13" fmla="*/ 84 h 147"/>
                <a:gd name="T14" fmla="*/ 11 w 121"/>
                <a:gd name="T15" fmla="*/ 40 h 147"/>
                <a:gd name="T16" fmla="*/ 29 w 121"/>
                <a:gd name="T17"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47">
                  <a:moveTo>
                    <a:pt x="29" y="10"/>
                  </a:moveTo>
                  <a:cubicBezTo>
                    <a:pt x="55" y="0"/>
                    <a:pt x="81" y="16"/>
                    <a:pt x="100" y="32"/>
                  </a:cubicBezTo>
                  <a:cubicBezTo>
                    <a:pt x="114" y="43"/>
                    <a:pt x="115" y="63"/>
                    <a:pt x="118" y="80"/>
                  </a:cubicBezTo>
                  <a:cubicBezTo>
                    <a:pt x="121" y="99"/>
                    <a:pt x="118" y="124"/>
                    <a:pt x="98" y="134"/>
                  </a:cubicBezTo>
                  <a:cubicBezTo>
                    <a:pt x="70" y="147"/>
                    <a:pt x="36" y="147"/>
                    <a:pt x="11" y="129"/>
                  </a:cubicBezTo>
                  <a:cubicBezTo>
                    <a:pt x="7" y="126"/>
                    <a:pt x="0" y="122"/>
                    <a:pt x="1" y="116"/>
                  </a:cubicBezTo>
                  <a:cubicBezTo>
                    <a:pt x="5" y="105"/>
                    <a:pt x="12" y="95"/>
                    <a:pt x="13" y="84"/>
                  </a:cubicBezTo>
                  <a:cubicBezTo>
                    <a:pt x="15" y="69"/>
                    <a:pt x="11" y="55"/>
                    <a:pt x="11" y="40"/>
                  </a:cubicBezTo>
                  <a:cubicBezTo>
                    <a:pt x="11" y="27"/>
                    <a:pt x="18" y="15"/>
                    <a:pt x="2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85">
              <a:extLst>
                <a:ext uri="{FF2B5EF4-FFF2-40B4-BE49-F238E27FC236}">
                  <a16:creationId xmlns:a16="http://schemas.microsoft.com/office/drawing/2014/main" id="{691B51F5-3570-4A73-8BEF-0D0F1459D003}"/>
                </a:ext>
              </a:extLst>
            </p:cNvPr>
            <p:cNvSpPr>
              <a:spLocks/>
            </p:cNvSpPr>
            <p:nvPr/>
          </p:nvSpPr>
          <p:spPr bwMode="auto">
            <a:xfrm>
              <a:off x="1525588" y="3167063"/>
              <a:ext cx="358775" cy="615950"/>
            </a:xfrm>
            <a:custGeom>
              <a:avLst/>
              <a:gdLst>
                <a:gd name="T0" fmla="*/ 170 w 491"/>
                <a:gd name="T1" fmla="*/ 0 h 845"/>
                <a:gd name="T2" fmla="*/ 208 w 491"/>
                <a:gd name="T3" fmla="*/ 21 h 845"/>
                <a:gd name="T4" fmla="*/ 211 w 491"/>
                <a:gd name="T5" fmla="*/ 137 h 845"/>
                <a:gd name="T6" fmla="*/ 232 w 491"/>
                <a:gd name="T7" fmla="*/ 154 h 845"/>
                <a:gd name="T8" fmla="*/ 218 w 491"/>
                <a:gd name="T9" fmla="*/ 102 h 845"/>
                <a:gd name="T10" fmla="*/ 268 w 491"/>
                <a:gd name="T11" fmla="*/ 44 h 845"/>
                <a:gd name="T12" fmla="*/ 314 w 491"/>
                <a:gd name="T13" fmla="*/ 41 h 845"/>
                <a:gd name="T14" fmla="*/ 334 w 491"/>
                <a:gd name="T15" fmla="*/ 104 h 845"/>
                <a:gd name="T16" fmla="*/ 451 w 491"/>
                <a:gd name="T17" fmla="*/ 179 h 845"/>
                <a:gd name="T18" fmla="*/ 485 w 491"/>
                <a:gd name="T19" fmla="*/ 250 h 845"/>
                <a:gd name="T20" fmla="*/ 473 w 491"/>
                <a:gd name="T21" fmla="*/ 301 h 845"/>
                <a:gd name="T22" fmla="*/ 291 w 491"/>
                <a:gd name="T23" fmla="*/ 186 h 845"/>
                <a:gd name="T24" fmla="*/ 357 w 491"/>
                <a:gd name="T25" fmla="*/ 305 h 845"/>
                <a:gd name="T26" fmla="*/ 351 w 491"/>
                <a:gd name="T27" fmla="*/ 323 h 845"/>
                <a:gd name="T28" fmla="*/ 297 w 491"/>
                <a:gd name="T29" fmla="*/ 341 h 845"/>
                <a:gd name="T30" fmla="*/ 287 w 491"/>
                <a:gd name="T31" fmla="*/ 315 h 845"/>
                <a:gd name="T32" fmla="*/ 196 w 491"/>
                <a:gd name="T33" fmla="*/ 249 h 845"/>
                <a:gd name="T34" fmla="*/ 214 w 491"/>
                <a:gd name="T35" fmla="*/ 341 h 845"/>
                <a:gd name="T36" fmla="*/ 222 w 491"/>
                <a:gd name="T37" fmla="*/ 393 h 845"/>
                <a:gd name="T38" fmla="*/ 301 w 491"/>
                <a:gd name="T39" fmla="*/ 493 h 845"/>
                <a:gd name="T40" fmla="*/ 314 w 491"/>
                <a:gd name="T41" fmla="*/ 549 h 845"/>
                <a:gd name="T42" fmla="*/ 285 w 491"/>
                <a:gd name="T43" fmla="*/ 557 h 845"/>
                <a:gd name="T44" fmla="*/ 227 w 491"/>
                <a:gd name="T45" fmla="*/ 487 h 845"/>
                <a:gd name="T46" fmla="*/ 220 w 491"/>
                <a:gd name="T47" fmla="*/ 564 h 845"/>
                <a:gd name="T48" fmla="*/ 166 w 491"/>
                <a:gd name="T49" fmla="*/ 601 h 845"/>
                <a:gd name="T50" fmla="*/ 309 w 491"/>
                <a:gd name="T51" fmla="*/ 785 h 845"/>
                <a:gd name="T52" fmla="*/ 315 w 491"/>
                <a:gd name="T53" fmla="*/ 820 h 845"/>
                <a:gd name="T54" fmla="*/ 197 w 491"/>
                <a:gd name="T55" fmla="*/ 789 h 845"/>
                <a:gd name="T56" fmla="*/ 129 w 491"/>
                <a:gd name="T57" fmla="*/ 610 h 845"/>
                <a:gd name="T58" fmla="*/ 107 w 491"/>
                <a:gd name="T59" fmla="*/ 546 h 845"/>
                <a:gd name="T60" fmla="*/ 147 w 491"/>
                <a:gd name="T61" fmla="*/ 567 h 845"/>
                <a:gd name="T62" fmla="*/ 159 w 491"/>
                <a:gd name="T63" fmla="*/ 541 h 845"/>
                <a:gd name="T64" fmla="*/ 148 w 491"/>
                <a:gd name="T65" fmla="*/ 423 h 845"/>
                <a:gd name="T66" fmla="*/ 119 w 491"/>
                <a:gd name="T67" fmla="*/ 399 h 845"/>
                <a:gd name="T68" fmla="*/ 88 w 491"/>
                <a:gd name="T69" fmla="*/ 456 h 845"/>
                <a:gd name="T70" fmla="*/ 67 w 491"/>
                <a:gd name="T71" fmla="*/ 450 h 845"/>
                <a:gd name="T72" fmla="*/ 60 w 491"/>
                <a:gd name="T73" fmla="*/ 358 h 845"/>
                <a:gd name="T74" fmla="*/ 5 w 491"/>
                <a:gd name="T75" fmla="*/ 304 h 845"/>
                <a:gd name="T76" fmla="*/ 12 w 491"/>
                <a:gd name="T77" fmla="*/ 281 h 845"/>
                <a:gd name="T78" fmla="*/ 78 w 491"/>
                <a:gd name="T79" fmla="*/ 270 h 845"/>
                <a:gd name="T80" fmla="*/ 106 w 491"/>
                <a:gd name="T81" fmla="*/ 258 h 845"/>
                <a:gd name="T82" fmla="*/ 131 w 491"/>
                <a:gd name="T83" fmla="*/ 303 h 845"/>
                <a:gd name="T84" fmla="*/ 155 w 491"/>
                <a:gd name="T85" fmla="*/ 324 h 845"/>
                <a:gd name="T86" fmla="*/ 160 w 491"/>
                <a:gd name="T87" fmla="*/ 305 h 845"/>
                <a:gd name="T88" fmla="*/ 158 w 491"/>
                <a:gd name="T89" fmla="*/ 221 h 845"/>
                <a:gd name="T90" fmla="*/ 87 w 491"/>
                <a:gd name="T91" fmla="*/ 137 h 845"/>
                <a:gd name="T92" fmla="*/ 154 w 491"/>
                <a:gd name="T93" fmla="*/ 74 h 845"/>
                <a:gd name="T94" fmla="*/ 162 w 491"/>
                <a:gd name="T95" fmla="*/ 25 h 845"/>
                <a:gd name="T96" fmla="*/ 170 w 491"/>
                <a:gd name="T9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1" h="845">
                  <a:moveTo>
                    <a:pt x="170" y="0"/>
                  </a:moveTo>
                  <a:cubicBezTo>
                    <a:pt x="184" y="4"/>
                    <a:pt x="203" y="5"/>
                    <a:pt x="208" y="21"/>
                  </a:cubicBezTo>
                  <a:cubicBezTo>
                    <a:pt x="219" y="59"/>
                    <a:pt x="200" y="99"/>
                    <a:pt x="211" y="137"/>
                  </a:cubicBezTo>
                  <a:cubicBezTo>
                    <a:pt x="213" y="147"/>
                    <a:pt x="223" y="151"/>
                    <a:pt x="232" y="154"/>
                  </a:cubicBezTo>
                  <a:cubicBezTo>
                    <a:pt x="240" y="134"/>
                    <a:pt x="225" y="118"/>
                    <a:pt x="218" y="102"/>
                  </a:cubicBezTo>
                  <a:cubicBezTo>
                    <a:pt x="224" y="76"/>
                    <a:pt x="246" y="58"/>
                    <a:pt x="268" y="44"/>
                  </a:cubicBezTo>
                  <a:cubicBezTo>
                    <a:pt x="281" y="34"/>
                    <a:pt x="300" y="30"/>
                    <a:pt x="314" y="41"/>
                  </a:cubicBezTo>
                  <a:cubicBezTo>
                    <a:pt x="330" y="58"/>
                    <a:pt x="315" y="88"/>
                    <a:pt x="334" y="104"/>
                  </a:cubicBezTo>
                  <a:cubicBezTo>
                    <a:pt x="372" y="130"/>
                    <a:pt x="412" y="154"/>
                    <a:pt x="451" y="179"/>
                  </a:cubicBezTo>
                  <a:cubicBezTo>
                    <a:pt x="475" y="194"/>
                    <a:pt x="480" y="224"/>
                    <a:pt x="485" y="250"/>
                  </a:cubicBezTo>
                  <a:cubicBezTo>
                    <a:pt x="487" y="267"/>
                    <a:pt x="491" y="290"/>
                    <a:pt x="473" y="301"/>
                  </a:cubicBezTo>
                  <a:cubicBezTo>
                    <a:pt x="412" y="263"/>
                    <a:pt x="354" y="220"/>
                    <a:pt x="291" y="186"/>
                  </a:cubicBezTo>
                  <a:cubicBezTo>
                    <a:pt x="322" y="220"/>
                    <a:pt x="348" y="260"/>
                    <a:pt x="357" y="305"/>
                  </a:cubicBezTo>
                  <a:cubicBezTo>
                    <a:pt x="360" y="312"/>
                    <a:pt x="355" y="318"/>
                    <a:pt x="351" y="323"/>
                  </a:cubicBezTo>
                  <a:cubicBezTo>
                    <a:pt x="338" y="338"/>
                    <a:pt x="317" y="346"/>
                    <a:pt x="297" y="341"/>
                  </a:cubicBezTo>
                  <a:cubicBezTo>
                    <a:pt x="290" y="335"/>
                    <a:pt x="294" y="322"/>
                    <a:pt x="287" y="315"/>
                  </a:cubicBezTo>
                  <a:cubicBezTo>
                    <a:pt x="262" y="286"/>
                    <a:pt x="227" y="269"/>
                    <a:pt x="196" y="249"/>
                  </a:cubicBezTo>
                  <a:cubicBezTo>
                    <a:pt x="192" y="281"/>
                    <a:pt x="205" y="311"/>
                    <a:pt x="214" y="341"/>
                  </a:cubicBezTo>
                  <a:cubicBezTo>
                    <a:pt x="219" y="358"/>
                    <a:pt x="218" y="376"/>
                    <a:pt x="222" y="393"/>
                  </a:cubicBezTo>
                  <a:cubicBezTo>
                    <a:pt x="248" y="427"/>
                    <a:pt x="285" y="452"/>
                    <a:pt x="301" y="493"/>
                  </a:cubicBezTo>
                  <a:cubicBezTo>
                    <a:pt x="307" y="511"/>
                    <a:pt x="317" y="529"/>
                    <a:pt x="314" y="549"/>
                  </a:cubicBezTo>
                  <a:cubicBezTo>
                    <a:pt x="312" y="562"/>
                    <a:pt x="293" y="570"/>
                    <a:pt x="285" y="557"/>
                  </a:cubicBezTo>
                  <a:cubicBezTo>
                    <a:pt x="271" y="530"/>
                    <a:pt x="253" y="504"/>
                    <a:pt x="227" y="487"/>
                  </a:cubicBezTo>
                  <a:cubicBezTo>
                    <a:pt x="222" y="512"/>
                    <a:pt x="230" y="539"/>
                    <a:pt x="220" y="564"/>
                  </a:cubicBezTo>
                  <a:cubicBezTo>
                    <a:pt x="210" y="586"/>
                    <a:pt x="185" y="591"/>
                    <a:pt x="166" y="601"/>
                  </a:cubicBezTo>
                  <a:cubicBezTo>
                    <a:pt x="218" y="659"/>
                    <a:pt x="258" y="727"/>
                    <a:pt x="309" y="785"/>
                  </a:cubicBezTo>
                  <a:cubicBezTo>
                    <a:pt x="319" y="794"/>
                    <a:pt x="317" y="808"/>
                    <a:pt x="315" y="820"/>
                  </a:cubicBezTo>
                  <a:cubicBezTo>
                    <a:pt x="277" y="845"/>
                    <a:pt x="215" y="832"/>
                    <a:pt x="197" y="789"/>
                  </a:cubicBezTo>
                  <a:cubicBezTo>
                    <a:pt x="178" y="727"/>
                    <a:pt x="151" y="669"/>
                    <a:pt x="129" y="610"/>
                  </a:cubicBezTo>
                  <a:cubicBezTo>
                    <a:pt x="122" y="588"/>
                    <a:pt x="102" y="570"/>
                    <a:pt x="107" y="546"/>
                  </a:cubicBezTo>
                  <a:cubicBezTo>
                    <a:pt x="124" y="546"/>
                    <a:pt x="136" y="557"/>
                    <a:pt x="147" y="567"/>
                  </a:cubicBezTo>
                  <a:cubicBezTo>
                    <a:pt x="153" y="559"/>
                    <a:pt x="160" y="551"/>
                    <a:pt x="159" y="541"/>
                  </a:cubicBezTo>
                  <a:cubicBezTo>
                    <a:pt x="157" y="502"/>
                    <a:pt x="155" y="462"/>
                    <a:pt x="148" y="423"/>
                  </a:cubicBezTo>
                  <a:cubicBezTo>
                    <a:pt x="138" y="415"/>
                    <a:pt x="129" y="407"/>
                    <a:pt x="119" y="399"/>
                  </a:cubicBezTo>
                  <a:cubicBezTo>
                    <a:pt x="111" y="419"/>
                    <a:pt x="105" y="442"/>
                    <a:pt x="88" y="456"/>
                  </a:cubicBezTo>
                  <a:cubicBezTo>
                    <a:pt x="80" y="462"/>
                    <a:pt x="73" y="455"/>
                    <a:pt x="67" y="450"/>
                  </a:cubicBezTo>
                  <a:cubicBezTo>
                    <a:pt x="72" y="420"/>
                    <a:pt x="74" y="386"/>
                    <a:pt x="60" y="358"/>
                  </a:cubicBezTo>
                  <a:cubicBezTo>
                    <a:pt x="45" y="337"/>
                    <a:pt x="18" y="327"/>
                    <a:pt x="5" y="304"/>
                  </a:cubicBezTo>
                  <a:cubicBezTo>
                    <a:pt x="0" y="296"/>
                    <a:pt x="7" y="286"/>
                    <a:pt x="12" y="281"/>
                  </a:cubicBezTo>
                  <a:cubicBezTo>
                    <a:pt x="30" y="265"/>
                    <a:pt x="56" y="265"/>
                    <a:pt x="78" y="270"/>
                  </a:cubicBezTo>
                  <a:cubicBezTo>
                    <a:pt x="89" y="274"/>
                    <a:pt x="97" y="263"/>
                    <a:pt x="106" y="258"/>
                  </a:cubicBezTo>
                  <a:cubicBezTo>
                    <a:pt x="118" y="270"/>
                    <a:pt x="124" y="287"/>
                    <a:pt x="131" y="303"/>
                  </a:cubicBezTo>
                  <a:cubicBezTo>
                    <a:pt x="135" y="314"/>
                    <a:pt x="146" y="318"/>
                    <a:pt x="155" y="324"/>
                  </a:cubicBezTo>
                  <a:cubicBezTo>
                    <a:pt x="158" y="318"/>
                    <a:pt x="161" y="312"/>
                    <a:pt x="160" y="305"/>
                  </a:cubicBezTo>
                  <a:cubicBezTo>
                    <a:pt x="158" y="277"/>
                    <a:pt x="157" y="249"/>
                    <a:pt x="158" y="221"/>
                  </a:cubicBezTo>
                  <a:cubicBezTo>
                    <a:pt x="131" y="196"/>
                    <a:pt x="103" y="171"/>
                    <a:pt x="87" y="137"/>
                  </a:cubicBezTo>
                  <a:cubicBezTo>
                    <a:pt x="88" y="102"/>
                    <a:pt x="126" y="85"/>
                    <a:pt x="154" y="74"/>
                  </a:cubicBezTo>
                  <a:cubicBezTo>
                    <a:pt x="161" y="59"/>
                    <a:pt x="162" y="42"/>
                    <a:pt x="162" y="25"/>
                  </a:cubicBezTo>
                  <a:cubicBezTo>
                    <a:pt x="160" y="16"/>
                    <a:pt x="166" y="8"/>
                    <a:pt x="1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86">
              <a:extLst>
                <a:ext uri="{FF2B5EF4-FFF2-40B4-BE49-F238E27FC236}">
                  <a16:creationId xmlns:a16="http://schemas.microsoft.com/office/drawing/2014/main" id="{13D5717F-0610-48E0-B797-E70B6923877A}"/>
                </a:ext>
              </a:extLst>
            </p:cNvPr>
            <p:cNvSpPr>
              <a:spLocks noEditPoints="1"/>
            </p:cNvSpPr>
            <p:nvPr/>
          </p:nvSpPr>
          <p:spPr bwMode="auto">
            <a:xfrm>
              <a:off x="3219450" y="3317875"/>
              <a:ext cx="500063" cy="388938"/>
            </a:xfrm>
            <a:custGeom>
              <a:avLst/>
              <a:gdLst>
                <a:gd name="T0" fmla="*/ 351 w 686"/>
                <a:gd name="T1" fmla="*/ 0 h 534"/>
                <a:gd name="T2" fmla="*/ 378 w 686"/>
                <a:gd name="T3" fmla="*/ 102 h 534"/>
                <a:gd name="T4" fmla="*/ 384 w 686"/>
                <a:gd name="T5" fmla="*/ 179 h 534"/>
                <a:gd name="T6" fmla="*/ 421 w 686"/>
                <a:gd name="T7" fmla="*/ 143 h 534"/>
                <a:gd name="T8" fmla="*/ 445 w 686"/>
                <a:gd name="T9" fmla="*/ 135 h 534"/>
                <a:gd name="T10" fmla="*/ 478 w 686"/>
                <a:gd name="T11" fmla="*/ 74 h 534"/>
                <a:gd name="T12" fmla="*/ 651 w 686"/>
                <a:gd name="T13" fmla="*/ 106 h 534"/>
                <a:gd name="T14" fmla="*/ 657 w 686"/>
                <a:gd name="T15" fmla="*/ 180 h 534"/>
                <a:gd name="T16" fmla="*/ 667 w 686"/>
                <a:gd name="T17" fmla="*/ 218 h 534"/>
                <a:gd name="T18" fmla="*/ 671 w 686"/>
                <a:gd name="T19" fmla="*/ 286 h 534"/>
                <a:gd name="T20" fmla="*/ 512 w 686"/>
                <a:gd name="T21" fmla="*/ 352 h 534"/>
                <a:gd name="T22" fmla="*/ 480 w 686"/>
                <a:gd name="T23" fmla="*/ 411 h 534"/>
                <a:gd name="T24" fmla="*/ 405 w 686"/>
                <a:gd name="T25" fmla="*/ 384 h 534"/>
                <a:gd name="T26" fmla="*/ 295 w 686"/>
                <a:gd name="T27" fmla="*/ 371 h 534"/>
                <a:gd name="T28" fmla="*/ 291 w 686"/>
                <a:gd name="T29" fmla="*/ 456 h 534"/>
                <a:gd name="T30" fmla="*/ 182 w 686"/>
                <a:gd name="T31" fmla="*/ 501 h 534"/>
                <a:gd name="T32" fmla="*/ 26 w 686"/>
                <a:gd name="T33" fmla="*/ 411 h 534"/>
                <a:gd name="T34" fmla="*/ 111 w 686"/>
                <a:gd name="T35" fmla="*/ 426 h 534"/>
                <a:gd name="T36" fmla="*/ 38 w 686"/>
                <a:gd name="T37" fmla="*/ 343 h 534"/>
                <a:gd name="T38" fmla="*/ 24 w 686"/>
                <a:gd name="T39" fmla="*/ 219 h 534"/>
                <a:gd name="T40" fmla="*/ 76 w 686"/>
                <a:gd name="T41" fmla="*/ 261 h 534"/>
                <a:gd name="T42" fmla="*/ 243 w 686"/>
                <a:gd name="T43" fmla="*/ 325 h 534"/>
                <a:gd name="T44" fmla="*/ 382 w 686"/>
                <a:gd name="T45" fmla="*/ 346 h 534"/>
                <a:gd name="T46" fmla="*/ 219 w 686"/>
                <a:gd name="T47" fmla="*/ 292 h 534"/>
                <a:gd name="T48" fmla="*/ 130 w 686"/>
                <a:gd name="T49" fmla="*/ 206 h 534"/>
                <a:gd name="T50" fmla="*/ 239 w 686"/>
                <a:gd name="T51" fmla="*/ 226 h 534"/>
                <a:gd name="T52" fmla="*/ 406 w 686"/>
                <a:gd name="T53" fmla="*/ 234 h 534"/>
                <a:gd name="T54" fmla="*/ 330 w 686"/>
                <a:gd name="T55" fmla="*/ 194 h 534"/>
                <a:gd name="T56" fmla="*/ 287 w 686"/>
                <a:gd name="T57" fmla="*/ 118 h 534"/>
                <a:gd name="T58" fmla="*/ 491 w 686"/>
                <a:gd name="T59" fmla="*/ 225 h 534"/>
                <a:gd name="T60" fmla="*/ 500 w 686"/>
                <a:gd name="T61" fmla="*/ 236 h 534"/>
                <a:gd name="T62" fmla="*/ 493 w 686"/>
                <a:gd name="T63" fmla="*/ 280 h 534"/>
                <a:gd name="T64" fmla="*/ 526 w 686"/>
                <a:gd name="T65" fmla="*/ 21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6" h="534">
                  <a:moveTo>
                    <a:pt x="319" y="46"/>
                  </a:moveTo>
                  <a:cubicBezTo>
                    <a:pt x="324" y="27"/>
                    <a:pt x="332" y="7"/>
                    <a:pt x="351" y="0"/>
                  </a:cubicBezTo>
                  <a:cubicBezTo>
                    <a:pt x="362" y="3"/>
                    <a:pt x="380" y="6"/>
                    <a:pt x="378" y="22"/>
                  </a:cubicBezTo>
                  <a:cubicBezTo>
                    <a:pt x="375" y="48"/>
                    <a:pt x="382" y="75"/>
                    <a:pt x="378" y="102"/>
                  </a:cubicBezTo>
                  <a:cubicBezTo>
                    <a:pt x="373" y="132"/>
                    <a:pt x="363" y="163"/>
                    <a:pt x="342" y="185"/>
                  </a:cubicBezTo>
                  <a:cubicBezTo>
                    <a:pt x="356" y="186"/>
                    <a:pt x="373" y="191"/>
                    <a:pt x="384" y="179"/>
                  </a:cubicBezTo>
                  <a:cubicBezTo>
                    <a:pt x="393" y="172"/>
                    <a:pt x="385" y="159"/>
                    <a:pt x="391" y="151"/>
                  </a:cubicBezTo>
                  <a:cubicBezTo>
                    <a:pt x="398" y="142"/>
                    <a:pt x="411" y="141"/>
                    <a:pt x="421" y="143"/>
                  </a:cubicBezTo>
                  <a:cubicBezTo>
                    <a:pt x="430" y="149"/>
                    <a:pt x="437" y="158"/>
                    <a:pt x="447" y="163"/>
                  </a:cubicBezTo>
                  <a:cubicBezTo>
                    <a:pt x="447" y="154"/>
                    <a:pt x="443" y="145"/>
                    <a:pt x="445" y="135"/>
                  </a:cubicBezTo>
                  <a:cubicBezTo>
                    <a:pt x="449" y="132"/>
                    <a:pt x="454" y="129"/>
                    <a:pt x="459" y="126"/>
                  </a:cubicBezTo>
                  <a:cubicBezTo>
                    <a:pt x="451" y="106"/>
                    <a:pt x="458" y="83"/>
                    <a:pt x="478" y="74"/>
                  </a:cubicBezTo>
                  <a:cubicBezTo>
                    <a:pt x="507" y="91"/>
                    <a:pt x="537" y="109"/>
                    <a:pt x="568" y="124"/>
                  </a:cubicBezTo>
                  <a:cubicBezTo>
                    <a:pt x="596" y="119"/>
                    <a:pt x="622" y="107"/>
                    <a:pt x="651" y="106"/>
                  </a:cubicBezTo>
                  <a:cubicBezTo>
                    <a:pt x="664" y="105"/>
                    <a:pt x="680" y="110"/>
                    <a:pt x="686" y="123"/>
                  </a:cubicBezTo>
                  <a:cubicBezTo>
                    <a:pt x="685" y="145"/>
                    <a:pt x="673" y="166"/>
                    <a:pt x="657" y="180"/>
                  </a:cubicBezTo>
                  <a:cubicBezTo>
                    <a:pt x="646" y="187"/>
                    <a:pt x="633" y="189"/>
                    <a:pt x="621" y="195"/>
                  </a:cubicBezTo>
                  <a:cubicBezTo>
                    <a:pt x="633" y="210"/>
                    <a:pt x="654" y="207"/>
                    <a:pt x="667" y="218"/>
                  </a:cubicBezTo>
                  <a:cubicBezTo>
                    <a:pt x="674" y="229"/>
                    <a:pt x="666" y="242"/>
                    <a:pt x="665" y="253"/>
                  </a:cubicBezTo>
                  <a:cubicBezTo>
                    <a:pt x="666" y="264"/>
                    <a:pt x="673" y="274"/>
                    <a:pt x="671" y="286"/>
                  </a:cubicBezTo>
                  <a:cubicBezTo>
                    <a:pt x="666" y="296"/>
                    <a:pt x="657" y="302"/>
                    <a:pt x="647" y="307"/>
                  </a:cubicBezTo>
                  <a:cubicBezTo>
                    <a:pt x="603" y="324"/>
                    <a:pt x="557" y="336"/>
                    <a:pt x="512" y="352"/>
                  </a:cubicBezTo>
                  <a:cubicBezTo>
                    <a:pt x="515" y="357"/>
                    <a:pt x="518" y="362"/>
                    <a:pt x="521" y="366"/>
                  </a:cubicBezTo>
                  <a:cubicBezTo>
                    <a:pt x="509" y="382"/>
                    <a:pt x="495" y="398"/>
                    <a:pt x="480" y="411"/>
                  </a:cubicBezTo>
                  <a:cubicBezTo>
                    <a:pt x="469" y="416"/>
                    <a:pt x="455" y="413"/>
                    <a:pt x="444" y="408"/>
                  </a:cubicBezTo>
                  <a:cubicBezTo>
                    <a:pt x="430" y="402"/>
                    <a:pt x="420" y="389"/>
                    <a:pt x="405" y="384"/>
                  </a:cubicBezTo>
                  <a:cubicBezTo>
                    <a:pt x="373" y="373"/>
                    <a:pt x="341" y="363"/>
                    <a:pt x="309" y="355"/>
                  </a:cubicBezTo>
                  <a:cubicBezTo>
                    <a:pt x="304" y="360"/>
                    <a:pt x="300" y="365"/>
                    <a:pt x="295" y="371"/>
                  </a:cubicBezTo>
                  <a:cubicBezTo>
                    <a:pt x="307" y="383"/>
                    <a:pt x="321" y="393"/>
                    <a:pt x="332" y="406"/>
                  </a:cubicBezTo>
                  <a:cubicBezTo>
                    <a:pt x="335" y="431"/>
                    <a:pt x="311" y="448"/>
                    <a:pt x="291" y="456"/>
                  </a:cubicBezTo>
                  <a:cubicBezTo>
                    <a:pt x="278" y="447"/>
                    <a:pt x="266" y="438"/>
                    <a:pt x="251" y="434"/>
                  </a:cubicBezTo>
                  <a:cubicBezTo>
                    <a:pt x="220" y="448"/>
                    <a:pt x="206" y="479"/>
                    <a:pt x="182" y="501"/>
                  </a:cubicBezTo>
                  <a:cubicBezTo>
                    <a:pt x="166" y="517"/>
                    <a:pt x="142" y="534"/>
                    <a:pt x="119" y="523"/>
                  </a:cubicBezTo>
                  <a:cubicBezTo>
                    <a:pt x="83" y="491"/>
                    <a:pt x="48" y="454"/>
                    <a:pt x="26" y="411"/>
                  </a:cubicBezTo>
                  <a:cubicBezTo>
                    <a:pt x="22" y="406"/>
                    <a:pt x="24" y="400"/>
                    <a:pt x="27" y="395"/>
                  </a:cubicBezTo>
                  <a:cubicBezTo>
                    <a:pt x="56" y="403"/>
                    <a:pt x="79" y="429"/>
                    <a:pt x="111" y="426"/>
                  </a:cubicBezTo>
                  <a:cubicBezTo>
                    <a:pt x="130" y="417"/>
                    <a:pt x="144" y="402"/>
                    <a:pt x="158" y="387"/>
                  </a:cubicBezTo>
                  <a:cubicBezTo>
                    <a:pt x="124" y="357"/>
                    <a:pt x="77" y="361"/>
                    <a:pt x="38" y="343"/>
                  </a:cubicBezTo>
                  <a:cubicBezTo>
                    <a:pt x="15" y="318"/>
                    <a:pt x="3" y="283"/>
                    <a:pt x="2" y="250"/>
                  </a:cubicBezTo>
                  <a:cubicBezTo>
                    <a:pt x="0" y="235"/>
                    <a:pt x="12" y="224"/>
                    <a:pt x="24" y="219"/>
                  </a:cubicBezTo>
                  <a:cubicBezTo>
                    <a:pt x="30" y="216"/>
                    <a:pt x="34" y="223"/>
                    <a:pt x="38" y="227"/>
                  </a:cubicBezTo>
                  <a:cubicBezTo>
                    <a:pt x="49" y="240"/>
                    <a:pt x="60" y="253"/>
                    <a:pt x="76" y="261"/>
                  </a:cubicBezTo>
                  <a:cubicBezTo>
                    <a:pt x="116" y="285"/>
                    <a:pt x="162" y="298"/>
                    <a:pt x="206" y="315"/>
                  </a:cubicBezTo>
                  <a:cubicBezTo>
                    <a:pt x="218" y="320"/>
                    <a:pt x="231" y="322"/>
                    <a:pt x="243" y="325"/>
                  </a:cubicBezTo>
                  <a:cubicBezTo>
                    <a:pt x="261" y="315"/>
                    <a:pt x="283" y="308"/>
                    <a:pt x="301" y="320"/>
                  </a:cubicBezTo>
                  <a:cubicBezTo>
                    <a:pt x="325" y="336"/>
                    <a:pt x="354" y="339"/>
                    <a:pt x="382" y="346"/>
                  </a:cubicBezTo>
                  <a:cubicBezTo>
                    <a:pt x="385" y="345"/>
                    <a:pt x="390" y="342"/>
                    <a:pt x="393" y="340"/>
                  </a:cubicBezTo>
                  <a:cubicBezTo>
                    <a:pt x="343" y="303"/>
                    <a:pt x="278" y="301"/>
                    <a:pt x="219" y="292"/>
                  </a:cubicBezTo>
                  <a:cubicBezTo>
                    <a:pt x="194" y="289"/>
                    <a:pt x="178" y="266"/>
                    <a:pt x="168" y="245"/>
                  </a:cubicBezTo>
                  <a:cubicBezTo>
                    <a:pt x="156" y="231"/>
                    <a:pt x="137" y="224"/>
                    <a:pt x="130" y="206"/>
                  </a:cubicBezTo>
                  <a:cubicBezTo>
                    <a:pt x="133" y="201"/>
                    <a:pt x="141" y="202"/>
                    <a:pt x="146" y="203"/>
                  </a:cubicBezTo>
                  <a:cubicBezTo>
                    <a:pt x="177" y="212"/>
                    <a:pt x="208" y="220"/>
                    <a:pt x="239" y="226"/>
                  </a:cubicBezTo>
                  <a:cubicBezTo>
                    <a:pt x="286" y="238"/>
                    <a:pt x="332" y="252"/>
                    <a:pt x="379" y="264"/>
                  </a:cubicBezTo>
                  <a:cubicBezTo>
                    <a:pt x="383" y="250"/>
                    <a:pt x="394" y="241"/>
                    <a:pt x="406" y="234"/>
                  </a:cubicBezTo>
                  <a:cubicBezTo>
                    <a:pt x="385" y="231"/>
                    <a:pt x="363" y="229"/>
                    <a:pt x="343" y="221"/>
                  </a:cubicBezTo>
                  <a:cubicBezTo>
                    <a:pt x="332" y="217"/>
                    <a:pt x="331" y="204"/>
                    <a:pt x="330" y="194"/>
                  </a:cubicBezTo>
                  <a:cubicBezTo>
                    <a:pt x="308" y="207"/>
                    <a:pt x="279" y="206"/>
                    <a:pt x="258" y="190"/>
                  </a:cubicBezTo>
                  <a:cubicBezTo>
                    <a:pt x="254" y="162"/>
                    <a:pt x="272" y="139"/>
                    <a:pt x="287" y="118"/>
                  </a:cubicBezTo>
                  <a:cubicBezTo>
                    <a:pt x="301" y="95"/>
                    <a:pt x="313" y="72"/>
                    <a:pt x="319" y="46"/>
                  </a:cubicBezTo>
                  <a:close/>
                  <a:moveTo>
                    <a:pt x="491" y="225"/>
                  </a:moveTo>
                  <a:cubicBezTo>
                    <a:pt x="486" y="227"/>
                    <a:pt x="477" y="231"/>
                    <a:pt x="484" y="237"/>
                  </a:cubicBezTo>
                  <a:cubicBezTo>
                    <a:pt x="489" y="237"/>
                    <a:pt x="495" y="237"/>
                    <a:pt x="500" y="236"/>
                  </a:cubicBezTo>
                  <a:cubicBezTo>
                    <a:pt x="506" y="242"/>
                    <a:pt x="516" y="249"/>
                    <a:pt x="511" y="258"/>
                  </a:cubicBezTo>
                  <a:cubicBezTo>
                    <a:pt x="505" y="266"/>
                    <a:pt x="498" y="272"/>
                    <a:pt x="493" y="280"/>
                  </a:cubicBezTo>
                  <a:cubicBezTo>
                    <a:pt x="515" y="281"/>
                    <a:pt x="538" y="275"/>
                    <a:pt x="554" y="259"/>
                  </a:cubicBezTo>
                  <a:cubicBezTo>
                    <a:pt x="550" y="240"/>
                    <a:pt x="539" y="225"/>
                    <a:pt x="526" y="213"/>
                  </a:cubicBezTo>
                  <a:cubicBezTo>
                    <a:pt x="514" y="217"/>
                    <a:pt x="502" y="220"/>
                    <a:pt x="49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87">
              <a:extLst>
                <a:ext uri="{FF2B5EF4-FFF2-40B4-BE49-F238E27FC236}">
                  <a16:creationId xmlns:a16="http://schemas.microsoft.com/office/drawing/2014/main" id="{CE26B523-3D9D-43FB-A667-E8ADF7D0862B}"/>
                </a:ext>
              </a:extLst>
            </p:cNvPr>
            <p:cNvSpPr>
              <a:spLocks/>
            </p:cNvSpPr>
            <p:nvPr/>
          </p:nvSpPr>
          <p:spPr bwMode="auto">
            <a:xfrm>
              <a:off x="3338513" y="3371850"/>
              <a:ext cx="65088" cy="76200"/>
            </a:xfrm>
            <a:custGeom>
              <a:avLst/>
              <a:gdLst>
                <a:gd name="T0" fmla="*/ 8 w 90"/>
                <a:gd name="T1" fmla="*/ 52 h 104"/>
                <a:gd name="T2" fmla="*/ 61 w 90"/>
                <a:gd name="T3" fmla="*/ 0 h 104"/>
                <a:gd name="T4" fmla="*/ 85 w 90"/>
                <a:gd name="T5" fmla="*/ 26 h 104"/>
                <a:gd name="T6" fmla="*/ 61 w 90"/>
                <a:gd name="T7" fmla="*/ 93 h 104"/>
                <a:gd name="T8" fmla="*/ 33 w 90"/>
                <a:gd name="T9" fmla="*/ 103 h 104"/>
                <a:gd name="T10" fmla="*/ 7 w 90"/>
                <a:gd name="T11" fmla="*/ 90 h 104"/>
                <a:gd name="T12" fmla="*/ 8 w 9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90" h="104">
                  <a:moveTo>
                    <a:pt x="8" y="52"/>
                  </a:moveTo>
                  <a:cubicBezTo>
                    <a:pt x="20" y="30"/>
                    <a:pt x="41" y="14"/>
                    <a:pt x="61" y="0"/>
                  </a:cubicBezTo>
                  <a:cubicBezTo>
                    <a:pt x="72" y="5"/>
                    <a:pt x="82" y="13"/>
                    <a:pt x="85" y="26"/>
                  </a:cubicBezTo>
                  <a:cubicBezTo>
                    <a:pt x="90" y="50"/>
                    <a:pt x="84" y="80"/>
                    <a:pt x="61" y="93"/>
                  </a:cubicBezTo>
                  <a:cubicBezTo>
                    <a:pt x="52" y="98"/>
                    <a:pt x="43" y="104"/>
                    <a:pt x="33" y="103"/>
                  </a:cubicBezTo>
                  <a:cubicBezTo>
                    <a:pt x="24" y="101"/>
                    <a:pt x="15" y="96"/>
                    <a:pt x="7" y="90"/>
                  </a:cubicBezTo>
                  <a:cubicBezTo>
                    <a:pt x="0" y="79"/>
                    <a:pt x="2" y="64"/>
                    <a:pt x="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88">
              <a:extLst>
                <a:ext uri="{FF2B5EF4-FFF2-40B4-BE49-F238E27FC236}">
                  <a16:creationId xmlns:a16="http://schemas.microsoft.com/office/drawing/2014/main" id="{8C2A3DD1-5C16-4AEA-9C2E-70F1B6126746}"/>
                </a:ext>
              </a:extLst>
            </p:cNvPr>
            <p:cNvSpPr>
              <a:spLocks/>
            </p:cNvSpPr>
            <p:nvPr/>
          </p:nvSpPr>
          <p:spPr bwMode="auto">
            <a:xfrm>
              <a:off x="1403350" y="3440113"/>
              <a:ext cx="96838" cy="84138"/>
            </a:xfrm>
            <a:custGeom>
              <a:avLst/>
              <a:gdLst>
                <a:gd name="T0" fmla="*/ 34 w 133"/>
                <a:gd name="T1" fmla="*/ 17 h 116"/>
                <a:gd name="T2" fmla="*/ 108 w 133"/>
                <a:gd name="T3" fmla="*/ 6 h 116"/>
                <a:gd name="T4" fmla="*/ 131 w 133"/>
                <a:gd name="T5" fmla="*/ 48 h 116"/>
                <a:gd name="T6" fmla="*/ 118 w 133"/>
                <a:gd name="T7" fmla="*/ 105 h 116"/>
                <a:gd name="T8" fmla="*/ 106 w 133"/>
                <a:gd name="T9" fmla="*/ 116 h 116"/>
                <a:gd name="T10" fmla="*/ 82 w 133"/>
                <a:gd name="T11" fmla="*/ 94 h 116"/>
                <a:gd name="T12" fmla="*/ 8 w 133"/>
                <a:gd name="T13" fmla="*/ 54 h 116"/>
                <a:gd name="T14" fmla="*/ 1 w 133"/>
                <a:gd name="T15" fmla="*/ 15 h 116"/>
                <a:gd name="T16" fmla="*/ 34 w 133"/>
                <a:gd name="T17"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16">
                  <a:moveTo>
                    <a:pt x="34" y="17"/>
                  </a:moveTo>
                  <a:cubicBezTo>
                    <a:pt x="59" y="14"/>
                    <a:pt x="83" y="0"/>
                    <a:pt x="108" y="6"/>
                  </a:cubicBezTo>
                  <a:cubicBezTo>
                    <a:pt x="125" y="11"/>
                    <a:pt x="133" y="31"/>
                    <a:pt x="131" y="48"/>
                  </a:cubicBezTo>
                  <a:cubicBezTo>
                    <a:pt x="128" y="67"/>
                    <a:pt x="123" y="86"/>
                    <a:pt x="118" y="105"/>
                  </a:cubicBezTo>
                  <a:cubicBezTo>
                    <a:pt x="118" y="112"/>
                    <a:pt x="110" y="113"/>
                    <a:pt x="106" y="116"/>
                  </a:cubicBezTo>
                  <a:cubicBezTo>
                    <a:pt x="99" y="108"/>
                    <a:pt x="94" y="94"/>
                    <a:pt x="82" y="94"/>
                  </a:cubicBezTo>
                  <a:cubicBezTo>
                    <a:pt x="53" y="93"/>
                    <a:pt x="23" y="80"/>
                    <a:pt x="8" y="54"/>
                  </a:cubicBezTo>
                  <a:cubicBezTo>
                    <a:pt x="0" y="43"/>
                    <a:pt x="0" y="28"/>
                    <a:pt x="1" y="15"/>
                  </a:cubicBezTo>
                  <a:cubicBezTo>
                    <a:pt x="12" y="11"/>
                    <a:pt x="23" y="15"/>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89">
              <a:extLst>
                <a:ext uri="{FF2B5EF4-FFF2-40B4-BE49-F238E27FC236}">
                  <a16:creationId xmlns:a16="http://schemas.microsoft.com/office/drawing/2014/main" id="{B141FBE6-B587-4356-8FA6-F278EB3843D8}"/>
                </a:ext>
              </a:extLst>
            </p:cNvPr>
            <p:cNvSpPr>
              <a:spLocks/>
            </p:cNvSpPr>
            <p:nvPr/>
          </p:nvSpPr>
          <p:spPr bwMode="auto">
            <a:xfrm>
              <a:off x="1479550" y="3521075"/>
              <a:ext cx="96838" cy="82550"/>
            </a:xfrm>
            <a:custGeom>
              <a:avLst/>
              <a:gdLst>
                <a:gd name="T0" fmla="*/ 12 w 133"/>
                <a:gd name="T1" fmla="*/ 18 h 113"/>
                <a:gd name="T2" fmla="*/ 84 w 133"/>
                <a:gd name="T3" fmla="*/ 3 h 113"/>
                <a:gd name="T4" fmla="*/ 126 w 133"/>
                <a:gd name="T5" fmla="*/ 32 h 113"/>
                <a:gd name="T6" fmla="*/ 121 w 133"/>
                <a:gd name="T7" fmla="*/ 113 h 113"/>
                <a:gd name="T8" fmla="*/ 97 w 133"/>
                <a:gd name="T9" fmla="*/ 95 h 113"/>
                <a:gd name="T10" fmla="*/ 48 w 133"/>
                <a:gd name="T11" fmla="*/ 76 h 113"/>
                <a:gd name="T12" fmla="*/ 0 w 133"/>
                <a:gd name="T13" fmla="*/ 31 h 113"/>
                <a:gd name="T14" fmla="*/ 12 w 133"/>
                <a:gd name="T15" fmla="*/ 18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13">
                  <a:moveTo>
                    <a:pt x="12" y="18"/>
                  </a:moveTo>
                  <a:cubicBezTo>
                    <a:pt x="36" y="10"/>
                    <a:pt x="60" y="6"/>
                    <a:pt x="84" y="3"/>
                  </a:cubicBezTo>
                  <a:cubicBezTo>
                    <a:pt x="103" y="0"/>
                    <a:pt x="121" y="14"/>
                    <a:pt x="126" y="32"/>
                  </a:cubicBezTo>
                  <a:cubicBezTo>
                    <a:pt x="133" y="59"/>
                    <a:pt x="126" y="86"/>
                    <a:pt x="121" y="113"/>
                  </a:cubicBezTo>
                  <a:cubicBezTo>
                    <a:pt x="112" y="109"/>
                    <a:pt x="103" y="103"/>
                    <a:pt x="97" y="95"/>
                  </a:cubicBezTo>
                  <a:cubicBezTo>
                    <a:pt x="85" y="81"/>
                    <a:pt x="64" y="83"/>
                    <a:pt x="48" y="76"/>
                  </a:cubicBezTo>
                  <a:cubicBezTo>
                    <a:pt x="26" y="69"/>
                    <a:pt x="9" y="52"/>
                    <a:pt x="0" y="31"/>
                  </a:cubicBezTo>
                  <a:cubicBezTo>
                    <a:pt x="4" y="26"/>
                    <a:pt x="6" y="19"/>
                    <a:pt x="1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0">
              <a:extLst>
                <a:ext uri="{FF2B5EF4-FFF2-40B4-BE49-F238E27FC236}">
                  <a16:creationId xmlns:a16="http://schemas.microsoft.com/office/drawing/2014/main" id="{8F4E3F78-9E94-487B-88BE-9413FA276081}"/>
                </a:ext>
              </a:extLst>
            </p:cNvPr>
            <p:cNvSpPr>
              <a:spLocks/>
            </p:cNvSpPr>
            <p:nvPr/>
          </p:nvSpPr>
          <p:spPr bwMode="auto">
            <a:xfrm>
              <a:off x="1919288" y="3521075"/>
              <a:ext cx="1239838" cy="1030288"/>
            </a:xfrm>
            <a:custGeom>
              <a:avLst/>
              <a:gdLst>
                <a:gd name="T0" fmla="*/ 821 w 1702"/>
                <a:gd name="T1" fmla="*/ 12 h 1415"/>
                <a:gd name="T2" fmla="*/ 974 w 1702"/>
                <a:gd name="T3" fmla="*/ 20 h 1415"/>
                <a:gd name="T4" fmla="*/ 1081 w 1702"/>
                <a:gd name="T5" fmla="*/ 73 h 1415"/>
                <a:gd name="T6" fmla="*/ 943 w 1702"/>
                <a:gd name="T7" fmla="*/ 123 h 1415"/>
                <a:gd name="T8" fmla="*/ 1011 w 1702"/>
                <a:gd name="T9" fmla="*/ 287 h 1415"/>
                <a:gd name="T10" fmla="*/ 1121 w 1702"/>
                <a:gd name="T11" fmla="*/ 100 h 1415"/>
                <a:gd name="T12" fmla="*/ 1245 w 1702"/>
                <a:gd name="T13" fmla="*/ 47 h 1415"/>
                <a:gd name="T14" fmla="*/ 1702 w 1702"/>
                <a:gd name="T15" fmla="*/ 47 h 1415"/>
                <a:gd name="T16" fmla="*/ 1635 w 1702"/>
                <a:gd name="T17" fmla="*/ 139 h 1415"/>
                <a:gd name="T18" fmla="*/ 1485 w 1702"/>
                <a:gd name="T19" fmla="*/ 174 h 1415"/>
                <a:gd name="T20" fmla="*/ 1400 w 1702"/>
                <a:gd name="T21" fmla="*/ 164 h 1415"/>
                <a:gd name="T22" fmla="*/ 1367 w 1702"/>
                <a:gd name="T23" fmla="*/ 249 h 1415"/>
                <a:gd name="T24" fmla="*/ 1593 w 1702"/>
                <a:gd name="T25" fmla="*/ 249 h 1415"/>
                <a:gd name="T26" fmla="*/ 1496 w 1702"/>
                <a:gd name="T27" fmla="*/ 364 h 1415"/>
                <a:gd name="T28" fmla="*/ 1311 w 1702"/>
                <a:gd name="T29" fmla="*/ 372 h 1415"/>
                <a:gd name="T30" fmla="*/ 1275 w 1702"/>
                <a:gd name="T31" fmla="*/ 457 h 1415"/>
                <a:gd name="T32" fmla="*/ 1456 w 1702"/>
                <a:gd name="T33" fmla="*/ 463 h 1415"/>
                <a:gd name="T34" fmla="*/ 1370 w 1702"/>
                <a:gd name="T35" fmla="*/ 558 h 1415"/>
                <a:gd name="T36" fmla="*/ 1219 w 1702"/>
                <a:gd name="T37" fmla="*/ 574 h 1415"/>
                <a:gd name="T38" fmla="*/ 1190 w 1702"/>
                <a:gd name="T39" fmla="*/ 656 h 1415"/>
                <a:gd name="T40" fmla="*/ 1333 w 1702"/>
                <a:gd name="T41" fmla="*/ 656 h 1415"/>
                <a:gd name="T42" fmla="*/ 1264 w 1702"/>
                <a:gd name="T43" fmla="*/ 756 h 1415"/>
                <a:gd name="T44" fmla="*/ 1135 w 1702"/>
                <a:gd name="T45" fmla="*/ 773 h 1415"/>
                <a:gd name="T46" fmla="*/ 1105 w 1702"/>
                <a:gd name="T47" fmla="*/ 855 h 1415"/>
                <a:gd name="T48" fmla="*/ 1208 w 1702"/>
                <a:gd name="T49" fmla="*/ 855 h 1415"/>
                <a:gd name="T50" fmla="*/ 1153 w 1702"/>
                <a:gd name="T51" fmla="*/ 937 h 1415"/>
                <a:gd name="T52" fmla="*/ 1053 w 1702"/>
                <a:gd name="T53" fmla="*/ 962 h 1415"/>
                <a:gd name="T54" fmla="*/ 1007 w 1702"/>
                <a:gd name="T55" fmla="*/ 1029 h 1415"/>
                <a:gd name="T56" fmla="*/ 1053 w 1702"/>
                <a:gd name="T57" fmla="*/ 1107 h 1415"/>
                <a:gd name="T58" fmla="*/ 863 w 1702"/>
                <a:gd name="T59" fmla="*/ 1415 h 1415"/>
                <a:gd name="T60" fmla="*/ 658 w 1702"/>
                <a:gd name="T61" fmla="*/ 1102 h 1415"/>
                <a:gd name="T62" fmla="*/ 686 w 1702"/>
                <a:gd name="T63" fmla="*/ 976 h 1415"/>
                <a:gd name="T64" fmla="*/ 636 w 1702"/>
                <a:gd name="T65" fmla="*/ 956 h 1415"/>
                <a:gd name="T66" fmla="*/ 560 w 1702"/>
                <a:gd name="T67" fmla="*/ 926 h 1415"/>
                <a:gd name="T68" fmla="*/ 509 w 1702"/>
                <a:gd name="T69" fmla="*/ 853 h 1415"/>
                <a:gd name="T70" fmla="*/ 607 w 1702"/>
                <a:gd name="T71" fmla="*/ 853 h 1415"/>
                <a:gd name="T72" fmla="*/ 577 w 1702"/>
                <a:gd name="T73" fmla="*/ 771 h 1415"/>
                <a:gd name="T74" fmla="*/ 461 w 1702"/>
                <a:gd name="T75" fmla="*/ 753 h 1415"/>
                <a:gd name="T76" fmla="*/ 389 w 1702"/>
                <a:gd name="T77" fmla="*/ 662 h 1415"/>
                <a:gd name="T78" fmla="*/ 529 w 1702"/>
                <a:gd name="T79" fmla="*/ 657 h 1415"/>
                <a:gd name="T80" fmla="*/ 500 w 1702"/>
                <a:gd name="T81" fmla="*/ 586 h 1415"/>
                <a:gd name="T82" fmla="*/ 346 w 1702"/>
                <a:gd name="T83" fmla="*/ 564 h 1415"/>
                <a:gd name="T84" fmla="*/ 270 w 1702"/>
                <a:gd name="T85" fmla="*/ 469 h 1415"/>
                <a:gd name="T86" fmla="*/ 447 w 1702"/>
                <a:gd name="T87" fmla="*/ 462 h 1415"/>
                <a:gd name="T88" fmla="*/ 409 w 1702"/>
                <a:gd name="T89" fmla="*/ 378 h 1415"/>
                <a:gd name="T90" fmla="*/ 257 w 1702"/>
                <a:gd name="T91" fmla="*/ 373 h 1415"/>
                <a:gd name="T92" fmla="*/ 178 w 1702"/>
                <a:gd name="T93" fmla="*/ 336 h 1415"/>
                <a:gd name="T94" fmla="*/ 122 w 1702"/>
                <a:gd name="T95" fmla="*/ 255 h 1415"/>
                <a:gd name="T96" fmla="*/ 348 w 1702"/>
                <a:gd name="T97" fmla="*/ 254 h 1415"/>
                <a:gd name="T98" fmla="*/ 316 w 1702"/>
                <a:gd name="T99" fmla="*/ 173 h 1415"/>
                <a:gd name="T100" fmla="*/ 165 w 1702"/>
                <a:gd name="T101" fmla="*/ 171 h 1415"/>
                <a:gd name="T102" fmla="*/ 65 w 1702"/>
                <a:gd name="T103" fmla="*/ 137 h 1415"/>
                <a:gd name="T104" fmla="*/ 0 w 1702"/>
                <a:gd name="T105" fmla="*/ 58 h 1415"/>
                <a:gd name="T106" fmla="*/ 457 w 1702"/>
                <a:gd name="T107" fmla="*/ 47 h 1415"/>
                <a:gd name="T108" fmla="*/ 611 w 1702"/>
                <a:gd name="T109" fmla="*/ 115 h 1415"/>
                <a:gd name="T110" fmla="*/ 653 w 1702"/>
                <a:gd name="T111" fmla="*/ 189 h 1415"/>
                <a:gd name="T112" fmla="*/ 691 w 1702"/>
                <a:gd name="T113" fmla="*/ 272 h 1415"/>
                <a:gd name="T114" fmla="*/ 751 w 1702"/>
                <a:gd name="T115" fmla="*/ 67 h 1415"/>
                <a:gd name="T116" fmla="*/ 821 w 1702"/>
                <a:gd name="T117" fmla="*/ 12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2" h="1415">
                  <a:moveTo>
                    <a:pt x="821" y="12"/>
                  </a:moveTo>
                  <a:cubicBezTo>
                    <a:pt x="872" y="0"/>
                    <a:pt x="925" y="7"/>
                    <a:pt x="974" y="20"/>
                  </a:cubicBezTo>
                  <a:cubicBezTo>
                    <a:pt x="1013" y="31"/>
                    <a:pt x="1051" y="47"/>
                    <a:pt x="1081" y="73"/>
                  </a:cubicBezTo>
                  <a:cubicBezTo>
                    <a:pt x="1035" y="90"/>
                    <a:pt x="989" y="106"/>
                    <a:pt x="943" y="123"/>
                  </a:cubicBezTo>
                  <a:cubicBezTo>
                    <a:pt x="966" y="177"/>
                    <a:pt x="988" y="232"/>
                    <a:pt x="1011" y="287"/>
                  </a:cubicBezTo>
                  <a:cubicBezTo>
                    <a:pt x="1039" y="221"/>
                    <a:pt x="1069" y="152"/>
                    <a:pt x="1121" y="100"/>
                  </a:cubicBezTo>
                  <a:cubicBezTo>
                    <a:pt x="1153" y="68"/>
                    <a:pt x="1198" y="47"/>
                    <a:pt x="1245" y="47"/>
                  </a:cubicBezTo>
                  <a:cubicBezTo>
                    <a:pt x="1397" y="46"/>
                    <a:pt x="1549" y="47"/>
                    <a:pt x="1702" y="47"/>
                  </a:cubicBezTo>
                  <a:cubicBezTo>
                    <a:pt x="1689" y="83"/>
                    <a:pt x="1667" y="117"/>
                    <a:pt x="1635" y="139"/>
                  </a:cubicBezTo>
                  <a:cubicBezTo>
                    <a:pt x="1592" y="169"/>
                    <a:pt x="1537" y="176"/>
                    <a:pt x="1485" y="174"/>
                  </a:cubicBezTo>
                  <a:cubicBezTo>
                    <a:pt x="1456" y="173"/>
                    <a:pt x="1428" y="170"/>
                    <a:pt x="1400" y="164"/>
                  </a:cubicBezTo>
                  <a:cubicBezTo>
                    <a:pt x="1388" y="192"/>
                    <a:pt x="1378" y="221"/>
                    <a:pt x="1367" y="249"/>
                  </a:cubicBezTo>
                  <a:cubicBezTo>
                    <a:pt x="1442" y="249"/>
                    <a:pt x="1518" y="249"/>
                    <a:pt x="1593" y="249"/>
                  </a:cubicBezTo>
                  <a:cubicBezTo>
                    <a:pt x="1573" y="295"/>
                    <a:pt x="1545" y="344"/>
                    <a:pt x="1496" y="364"/>
                  </a:cubicBezTo>
                  <a:cubicBezTo>
                    <a:pt x="1437" y="387"/>
                    <a:pt x="1372" y="377"/>
                    <a:pt x="1311" y="372"/>
                  </a:cubicBezTo>
                  <a:cubicBezTo>
                    <a:pt x="1299" y="400"/>
                    <a:pt x="1287" y="428"/>
                    <a:pt x="1275" y="457"/>
                  </a:cubicBezTo>
                  <a:cubicBezTo>
                    <a:pt x="1336" y="459"/>
                    <a:pt x="1396" y="460"/>
                    <a:pt x="1456" y="463"/>
                  </a:cubicBezTo>
                  <a:cubicBezTo>
                    <a:pt x="1438" y="502"/>
                    <a:pt x="1410" y="539"/>
                    <a:pt x="1370" y="558"/>
                  </a:cubicBezTo>
                  <a:cubicBezTo>
                    <a:pt x="1323" y="579"/>
                    <a:pt x="1269" y="579"/>
                    <a:pt x="1219" y="574"/>
                  </a:cubicBezTo>
                  <a:cubicBezTo>
                    <a:pt x="1209" y="601"/>
                    <a:pt x="1200" y="629"/>
                    <a:pt x="1190" y="656"/>
                  </a:cubicBezTo>
                  <a:cubicBezTo>
                    <a:pt x="1238" y="656"/>
                    <a:pt x="1285" y="656"/>
                    <a:pt x="1333" y="656"/>
                  </a:cubicBezTo>
                  <a:cubicBezTo>
                    <a:pt x="1317" y="693"/>
                    <a:pt x="1301" y="735"/>
                    <a:pt x="1264" y="756"/>
                  </a:cubicBezTo>
                  <a:cubicBezTo>
                    <a:pt x="1224" y="777"/>
                    <a:pt x="1178" y="773"/>
                    <a:pt x="1135" y="773"/>
                  </a:cubicBezTo>
                  <a:cubicBezTo>
                    <a:pt x="1125" y="800"/>
                    <a:pt x="1115" y="828"/>
                    <a:pt x="1105" y="855"/>
                  </a:cubicBezTo>
                  <a:cubicBezTo>
                    <a:pt x="1139" y="855"/>
                    <a:pt x="1174" y="855"/>
                    <a:pt x="1208" y="855"/>
                  </a:cubicBezTo>
                  <a:cubicBezTo>
                    <a:pt x="1193" y="884"/>
                    <a:pt x="1180" y="917"/>
                    <a:pt x="1153" y="937"/>
                  </a:cubicBezTo>
                  <a:cubicBezTo>
                    <a:pt x="1124" y="958"/>
                    <a:pt x="1087" y="957"/>
                    <a:pt x="1053" y="962"/>
                  </a:cubicBezTo>
                  <a:cubicBezTo>
                    <a:pt x="1023" y="968"/>
                    <a:pt x="1006" y="1000"/>
                    <a:pt x="1007" y="1029"/>
                  </a:cubicBezTo>
                  <a:cubicBezTo>
                    <a:pt x="1008" y="1061"/>
                    <a:pt x="1028" y="1089"/>
                    <a:pt x="1053" y="1107"/>
                  </a:cubicBezTo>
                  <a:cubicBezTo>
                    <a:pt x="990" y="1210"/>
                    <a:pt x="926" y="1312"/>
                    <a:pt x="863" y="1415"/>
                  </a:cubicBezTo>
                  <a:cubicBezTo>
                    <a:pt x="795" y="1311"/>
                    <a:pt x="726" y="1206"/>
                    <a:pt x="658" y="1102"/>
                  </a:cubicBezTo>
                  <a:cubicBezTo>
                    <a:pt x="701" y="1079"/>
                    <a:pt x="717" y="1015"/>
                    <a:pt x="686" y="976"/>
                  </a:cubicBezTo>
                  <a:cubicBezTo>
                    <a:pt x="675" y="960"/>
                    <a:pt x="654" y="959"/>
                    <a:pt x="636" y="956"/>
                  </a:cubicBezTo>
                  <a:cubicBezTo>
                    <a:pt x="609" y="952"/>
                    <a:pt x="581" y="944"/>
                    <a:pt x="560" y="926"/>
                  </a:cubicBezTo>
                  <a:cubicBezTo>
                    <a:pt x="536" y="907"/>
                    <a:pt x="521" y="880"/>
                    <a:pt x="509" y="853"/>
                  </a:cubicBezTo>
                  <a:cubicBezTo>
                    <a:pt x="541" y="853"/>
                    <a:pt x="574" y="853"/>
                    <a:pt x="607" y="853"/>
                  </a:cubicBezTo>
                  <a:cubicBezTo>
                    <a:pt x="597" y="825"/>
                    <a:pt x="586" y="798"/>
                    <a:pt x="577" y="771"/>
                  </a:cubicBezTo>
                  <a:cubicBezTo>
                    <a:pt x="538" y="773"/>
                    <a:pt x="495" y="775"/>
                    <a:pt x="461" y="753"/>
                  </a:cubicBezTo>
                  <a:cubicBezTo>
                    <a:pt x="428" y="730"/>
                    <a:pt x="410" y="694"/>
                    <a:pt x="389" y="662"/>
                  </a:cubicBezTo>
                  <a:cubicBezTo>
                    <a:pt x="435" y="660"/>
                    <a:pt x="482" y="659"/>
                    <a:pt x="529" y="657"/>
                  </a:cubicBezTo>
                  <a:cubicBezTo>
                    <a:pt x="519" y="633"/>
                    <a:pt x="510" y="610"/>
                    <a:pt x="500" y="586"/>
                  </a:cubicBezTo>
                  <a:cubicBezTo>
                    <a:pt x="448" y="587"/>
                    <a:pt x="393" y="588"/>
                    <a:pt x="346" y="564"/>
                  </a:cubicBezTo>
                  <a:cubicBezTo>
                    <a:pt x="308" y="545"/>
                    <a:pt x="286" y="506"/>
                    <a:pt x="270" y="469"/>
                  </a:cubicBezTo>
                  <a:cubicBezTo>
                    <a:pt x="329" y="467"/>
                    <a:pt x="388" y="465"/>
                    <a:pt x="447" y="462"/>
                  </a:cubicBezTo>
                  <a:cubicBezTo>
                    <a:pt x="434" y="434"/>
                    <a:pt x="422" y="406"/>
                    <a:pt x="409" y="378"/>
                  </a:cubicBezTo>
                  <a:cubicBezTo>
                    <a:pt x="358" y="378"/>
                    <a:pt x="307" y="382"/>
                    <a:pt x="257" y="373"/>
                  </a:cubicBezTo>
                  <a:cubicBezTo>
                    <a:pt x="228" y="369"/>
                    <a:pt x="200" y="357"/>
                    <a:pt x="178" y="336"/>
                  </a:cubicBezTo>
                  <a:cubicBezTo>
                    <a:pt x="155" y="313"/>
                    <a:pt x="138" y="283"/>
                    <a:pt x="122" y="255"/>
                  </a:cubicBezTo>
                  <a:cubicBezTo>
                    <a:pt x="197" y="254"/>
                    <a:pt x="272" y="254"/>
                    <a:pt x="348" y="254"/>
                  </a:cubicBezTo>
                  <a:cubicBezTo>
                    <a:pt x="337" y="227"/>
                    <a:pt x="326" y="200"/>
                    <a:pt x="316" y="173"/>
                  </a:cubicBezTo>
                  <a:cubicBezTo>
                    <a:pt x="266" y="174"/>
                    <a:pt x="215" y="176"/>
                    <a:pt x="165" y="171"/>
                  </a:cubicBezTo>
                  <a:cubicBezTo>
                    <a:pt x="130" y="167"/>
                    <a:pt x="94" y="159"/>
                    <a:pt x="65" y="137"/>
                  </a:cubicBezTo>
                  <a:cubicBezTo>
                    <a:pt x="37" y="117"/>
                    <a:pt x="17" y="88"/>
                    <a:pt x="0" y="58"/>
                  </a:cubicBezTo>
                  <a:cubicBezTo>
                    <a:pt x="153" y="55"/>
                    <a:pt x="305" y="51"/>
                    <a:pt x="457" y="47"/>
                  </a:cubicBezTo>
                  <a:cubicBezTo>
                    <a:pt x="515" y="44"/>
                    <a:pt x="572" y="72"/>
                    <a:pt x="611" y="115"/>
                  </a:cubicBezTo>
                  <a:cubicBezTo>
                    <a:pt x="631" y="136"/>
                    <a:pt x="641" y="163"/>
                    <a:pt x="653" y="189"/>
                  </a:cubicBezTo>
                  <a:cubicBezTo>
                    <a:pt x="666" y="217"/>
                    <a:pt x="678" y="244"/>
                    <a:pt x="691" y="272"/>
                  </a:cubicBezTo>
                  <a:cubicBezTo>
                    <a:pt x="711" y="204"/>
                    <a:pt x="731" y="135"/>
                    <a:pt x="751" y="67"/>
                  </a:cubicBezTo>
                  <a:cubicBezTo>
                    <a:pt x="761" y="36"/>
                    <a:pt x="791" y="18"/>
                    <a:pt x="82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1">
              <a:extLst>
                <a:ext uri="{FF2B5EF4-FFF2-40B4-BE49-F238E27FC236}">
                  <a16:creationId xmlns:a16="http://schemas.microsoft.com/office/drawing/2014/main" id="{384A8368-2497-4DF6-935E-5955475383E2}"/>
                </a:ext>
              </a:extLst>
            </p:cNvPr>
            <p:cNvSpPr>
              <a:spLocks/>
            </p:cNvSpPr>
            <p:nvPr/>
          </p:nvSpPr>
          <p:spPr bwMode="auto">
            <a:xfrm>
              <a:off x="3432175" y="4084638"/>
              <a:ext cx="266700" cy="176213"/>
            </a:xfrm>
            <a:custGeom>
              <a:avLst/>
              <a:gdLst>
                <a:gd name="T0" fmla="*/ 79 w 366"/>
                <a:gd name="T1" fmla="*/ 0 h 242"/>
                <a:gd name="T2" fmla="*/ 250 w 366"/>
                <a:gd name="T3" fmla="*/ 152 h 242"/>
                <a:gd name="T4" fmla="*/ 366 w 366"/>
                <a:gd name="T5" fmla="*/ 203 h 242"/>
                <a:gd name="T6" fmla="*/ 352 w 366"/>
                <a:gd name="T7" fmla="*/ 242 h 242"/>
                <a:gd name="T8" fmla="*/ 268 w 366"/>
                <a:gd name="T9" fmla="*/ 209 h 242"/>
                <a:gd name="T10" fmla="*/ 235 w 366"/>
                <a:gd name="T11" fmla="*/ 200 h 242"/>
                <a:gd name="T12" fmla="*/ 0 w 366"/>
                <a:gd name="T13" fmla="*/ 195 h 242"/>
                <a:gd name="T14" fmla="*/ 12 w 366"/>
                <a:gd name="T15" fmla="*/ 155 h 242"/>
                <a:gd name="T16" fmla="*/ 183 w 366"/>
                <a:gd name="T17" fmla="*/ 158 h 242"/>
                <a:gd name="T18" fmla="*/ 62 w 366"/>
                <a:gd name="T19" fmla="*/ 47 h 242"/>
                <a:gd name="T20" fmla="*/ 79 w 366"/>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6" h="242">
                  <a:moveTo>
                    <a:pt x="79" y="0"/>
                  </a:moveTo>
                  <a:cubicBezTo>
                    <a:pt x="136" y="50"/>
                    <a:pt x="192" y="102"/>
                    <a:pt x="250" y="152"/>
                  </a:cubicBezTo>
                  <a:cubicBezTo>
                    <a:pt x="287" y="171"/>
                    <a:pt x="327" y="185"/>
                    <a:pt x="366" y="203"/>
                  </a:cubicBezTo>
                  <a:cubicBezTo>
                    <a:pt x="361" y="216"/>
                    <a:pt x="356" y="229"/>
                    <a:pt x="352" y="242"/>
                  </a:cubicBezTo>
                  <a:cubicBezTo>
                    <a:pt x="324" y="231"/>
                    <a:pt x="296" y="220"/>
                    <a:pt x="268" y="209"/>
                  </a:cubicBezTo>
                  <a:cubicBezTo>
                    <a:pt x="258" y="205"/>
                    <a:pt x="247" y="200"/>
                    <a:pt x="235" y="200"/>
                  </a:cubicBezTo>
                  <a:cubicBezTo>
                    <a:pt x="157" y="198"/>
                    <a:pt x="78" y="196"/>
                    <a:pt x="0" y="195"/>
                  </a:cubicBezTo>
                  <a:cubicBezTo>
                    <a:pt x="4" y="181"/>
                    <a:pt x="8" y="168"/>
                    <a:pt x="12" y="155"/>
                  </a:cubicBezTo>
                  <a:cubicBezTo>
                    <a:pt x="69" y="156"/>
                    <a:pt x="126" y="157"/>
                    <a:pt x="183" y="158"/>
                  </a:cubicBezTo>
                  <a:cubicBezTo>
                    <a:pt x="143" y="121"/>
                    <a:pt x="102" y="84"/>
                    <a:pt x="62" y="47"/>
                  </a:cubicBezTo>
                  <a:cubicBezTo>
                    <a:pt x="67" y="31"/>
                    <a:pt x="73" y="15"/>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92">
              <a:extLst>
                <a:ext uri="{FF2B5EF4-FFF2-40B4-BE49-F238E27FC236}">
                  <a16:creationId xmlns:a16="http://schemas.microsoft.com/office/drawing/2014/main" id="{248972BD-1D94-46F0-B485-E14D05D39E44}"/>
                </a:ext>
              </a:extLst>
            </p:cNvPr>
            <p:cNvSpPr>
              <a:spLocks/>
            </p:cNvSpPr>
            <p:nvPr/>
          </p:nvSpPr>
          <p:spPr bwMode="auto">
            <a:xfrm>
              <a:off x="1362075" y="4105275"/>
              <a:ext cx="293688" cy="212725"/>
            </a:xfrm>
            <a:custGeom>
              <a:avLst/>
              <a:gdLst>
                <a:gd name="T0" fmla="*/ 303 w 403"/>
                <a:gd name="T1" fmla="*/ 13 h 291"/>
                <a:gd name="T2" fmla="*/ 340 w 403"/>
                <a:gd name="T3" fmla="*/ 0 h 291"/>
                <a:gd name="T4" fmla="*/ 403 w 403"/>
                <a:gd name="T5" fmla="*/ 168 h 291"/>
                <a:gd name="T6" fmla="*/ 356 w 403"/>
                <a:gd name="T7" fmla="*/ 180 h 291"/>
                <a:gd name="T8" fmla="*/ 52 w 403"/>
                <a:gd name="T9" fmla="*/ 133 h 291"/>
                <a:gd name="T10" fmla="*/ 106 w 403"/>
                <a:gd name="T11" fmla="*/ 278 h 291"/>
                <a:gd name="T12" fmla="*/ 69 w 403"/>
                <a:gd name="T13" fmla="*/ 291 h 291"/>
                <a:gd name="T14" fmla="*/ 0 w 403"/>
                <a:gd name="T15" fmla="*/ 107 h 291"/>
                <a:gd name="T16" fmla="*/ 50 w 403"/>
                <a:gd name="T17" fmla="*/ 96 h 291"/>
                <a:gd name="T18" fmla="*/ 351 w 403"/>
                <a:gd name="T19" fmla="*/ 142 h 291"/>
                <a:gd name="T20" fmla="*/ 303 w 403"/>
                <a:gd name="T21" fmla="*/ 13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91">
                  <a:moveTo>
                    <a:pt x="303" y="13"/>
                  </a:moveTo>
                  <a:cubicBezTo>
                    <a:pt x="315" y="9"/>
                    <a:pt x="328" y="4"/>
                    <a:pt x="340" y="0"/>
                  </a:cubicBezTo>
                  <a:cubicBezTo>
                    <a:pt x="361" y="56"/>
                    <a:pt x="382" y="112"/>
                    <a:pt x="403" y="168"/>
                  </a:cubicBezTo>
                  <a:cubicBezTo>
                    <a:pt x="388" y="172"/>
                    <a:pt x="373" y="183"/>
                    <a:pt x="356" y="180"/>
                  </a:cubicBezTo>
                  <a:cubicBezTo>
                    <a:pt x="255" y="164"/>
                    <a:pt x="153" y="149"/>
                    <a:pt x="52" y="133"/>
                  </a:cubicBezTo>
                  <a:cubicBezTo>
                    <a:pt x="70" y="181"/>
                    <a:pt x="88" y="230"/>
                    <a:pt x="106" y="278"/>
                  </a:cubicBezTo>
                  <a:cubicBezTo>
                    <a:pt x="93" y="282"/>
                    <a:pt x="81" y="286"/>
                    <a:pt x="69" y="291"/>
                  </a:cubicBezTo>
                  <a:cubicBezTo>
                    <a:pt x="46" y="229"/>
                    <a:pt x="23" y="168"/>
                    <a:pt x="0" y="107"/>
                  </a:cubicBezTo>
                  <a:cubicBezTo>
                    <a:pt x="16" y="103"/>
                    <a:pt x="32" y="92"/>
                    <a:pt x="50" y="96"/>
                  </a:cubicBezTo>
                  <a:cubicBezTo>
                    <a:pt x="150" y="111"/>
                    <a:pt x="250" y="126"/>
                    <a:pt x="351" y="142"/>
                  </a:cubicBezTo>
                  <a:cubicBezTo>
                    <a:pt x="335" y="99"/>
                    <a:pt x="319" y="56"/>
                    <a:pt x="30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3">
              <a:extLst>
                <a:ext uri="{FF2B5EF4-FFF2-40B4-BE49-F238E27FC236}">
                  <a16:creationId xmlns:a16="http://schemas.microsoft.com/office/drawing/2014/main" id="{6A67AFC3-B70C-428C-9C9C-BA29C9875EB3}"/>
                </a:ext>
              </a:extLst>
            </p:cNvPr>
            <p:cNvSpPr>
              <a:spLocks/>
            </p:cNvSpPr>
            <p:nvPr/>
          </p:nvSpPr>
          <p:spPr bwMode="auto">
            <a:xfrm>
              <a:off x="3365500" y="4238625"/>
              <a:ext cx="268288" cy="206375"/>
            </a:xfrm>
            <a:custGeom>
              <a:avLst/>
              <a:gdLst>
                <a:gd name="T0" fmla="*/ 85 w 369"/>
                <a:gd name="T1" fmla="*/ 0 h 283"/>
                <a:gd name="T2" fmla="*/ 120 w 369"/>
                <a:gd name="T3" fmla="*/ 21 h 283"/>
                <a:gd name="T4" fmla="*/ 87 w 369"/>
                <a:gd name="T5" fmla="*/ 82 h 283"/>
                <a:gd name="T6" fmla="*/ 369 w 369"/>
                <a:gd name="T7" fmla="*/ 248 h 283"/>
                <a:gd name="T8" fmla="*/ 350 w 369"/>
                <a:gd name="T9" fmla="*/ 283 h 283"/>
                <a:gd name="T10" fmla="*/ 68 w 369"/>
                <a:gd name="T11" fmla="*/ 117 h 283"/>
                <a:gd name="T12" fmla="*/ 35 w 369"/>
                <a:gd name="T13" fmla="*/ 179 h 283"/>
                <a:gd name="T14" fmla="*/ 0 w 369"/>
                <a:gd name="T15" fmla="*/ 158 h 283"/>
                <a:gd name="T16" fmla="*/ 85 w 369"/>
                <a:gd name="T1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283">
                  <a:moveTo>
                    <a:pt x="85" y="0"/>
                  </a:moveTo>
                  <a:cubicBezTo>
                    <a:pt x="96" y="7"/>
                    <a:pt x="108" y="14"/>
                    <a:pt x="120" y="21"/>
                  </a:cubicBezTo>
                  <a:cubicBezTo>
                    <a:pt x="109" y="41"/>
                    <a:pt x="98" y="62"/>
                    <a:pt x="87" y="82"/>
                  </a:cubicBezTo>
                  <a:cubicBezTo>
                    <a:pt x="181" y="137"/>
                    <a:pt x="275" y="193"/>
                    <a:pt x="369" y="248"/>
                  </a:cubicBezTo>
                  <a:cubicBezTo>
                    <a:pt x="363" y="260"/>
                    <a:pt x="356" y="272"/>
                    <a:pt x="350" y="283"/>
                  </a:cubicBezTo>
                  <a:cubicBezTo>
                    <a:pt x="256" y="228"/>
                    <a:pt x="162" y="173"/>
                    <a:pt x="68" y="117"/>
                  </a:cubicBezTo>
                  <a:cubicBezTo>
                    <a:pt x="57" y="138"/>
                    <a:pt x="46" y="158"/>
                    <a:pt x="35" y="179"/>
                  </a:cubicBezTo>
                  <a:cubicBezTo>
                    <a:pt x="23" y="172"/>
                    <a:pt x="11" y="165"/>
                    <a:pt x="0" y="158"/>
                  </a:cubicBezTo>
                  <a:cubicBezTo>
                    <a:pt x="28" y="105"/>
                    <a:pt x="56" y="53"/>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94">
              <a:extLst>
                <a:ext uri="{FF2B5EF4-FFF2-40B4-BE49-F238E27FC236}">
                  <a16:creationId xmlns:a16="http://schemas.microsoft.com/office/drawing/2014/main" id="{937E86D7-8EED-4FB8-A3EB-B5861E981397}"/>
                </a:ext>
              </a:extLst>
            </p:cNvPr>
            <p:cNvSpPr>
              <a:spLocks/>
            </p:cNvSpPr>
            <p:nvPr/>
          </p:nvSpPr>
          <p:spPr bwMode="auto">
            <a:xfrm>
              <a:off x="1436688" y="4262438"/>
              <a:ext cx="292100" cy="238125"/>
            </a:xfrm>
            <a:custGeom>
              <a:avLst/>
              <a:gdLst>
                <a:gd name="T0" fmla="*/ 0 w 400"/>
                <a:gd name="T1" fmla="*/ 163 h 327"/>
                <a:gd name="T2" fmla="*/ 316 w 400"/>
                <a:gd name="T3" fmla="*/ 0 h 327"/>
                <a:gd name="T4" fmla="*/ 334 w 400"/>
                <a:gd name="T5" fmla="*/ 37 h 327"/>
                <a:gd name="T6" fmla="*/ 202 w 400"/>
                <a:gd name="T7" fmla="*/ 105 h 327"/>
                <a:gd name="T8" fmla="*/ 248 w 400"/>
                <a:gd name="T9" fmla="*/ 196 h 327"/>
                <a:gd name="T10" fmla="*/ 381 w 400"/>
                <a:gd name="T11" fmla="*/ 128 h 327"/>
                <a:gd name="T12" fmla="*/ 400 w 400"/>
                <a:gd name="T13" fmla="*/ 165 h 327"/>
                <a:gd name="T14" fmla="*/ 85 w 400"/>
                <a:gd name="T15" fmla="*/ 327 h 327"/>
                <a:gd name="T16" fmla="*/ 66 w 400"/>
                <a:gd name="T17" fmla="*/ 290 h 327"/>
                <a:gd name="T18" fmla="*/ 213 w 400"/>
                <a:gd name="T19" fmla="*/ 214 h 327"/>
                <a:gd name="T20" fmla="*/ 167 w 400"/>
                <a:gd name="T21" fmla="*/ 123 h 327"/>
                <a:gd name="T22" fmla="*/ 19 w 400"/>
                <a:gd name="T23" fmla="*/ 199 h 327"/>
                <a:gd name="T24" fmla="*/ 0 w 400"/>
                <a:gd name="T25"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327">
                  <a:moveTo>
                    <a:pt x="0" y="163"/>
                  </a:moveTo>
                  <a:cubicBezTo>
                    <a:pt x="105" y="108"/>
                    <a:pt x="210" y="54"/>
                    <a:pt x="316" y="0"/>
                  </a:cubicBezTo>
                  <a:cubicBezTo>
                    <a:pt x="322" y="13"/>
                    <a:pt x="328" y="25"/>
                    <a:pt x="334" y="37"/>
                  </a:cubicBezTo>
                  <a:cubicBezTo>
                    <a:pt x="290" y="60"/>
                    <a:pt x="246" y="83"/>
                    <a:pt x="202" y="105"/>
                  </a:cubicBezTo>
                  <a:cubicBezTo>
                    <a:pt x="217" y="136"/>
                    <a:pt x="233" y="166"/>
                    <a:pt x="248" y="196"/>
                  </a:cubicBezTo>
                  <a:cubicBezTo>
                    <a:pt x="293" y="174"/>
                    <a:pt x="337" y="151"/>
                    <a:pt x="381" y="128"/>
                  </a:cubicBezTo>
                  <a:cubicBezTo>
                    <a:pt x="388" y="140"/>
                    <a:pt x="394" y="152"/>
                    <a:pt x="400" y="165"/>
                  </a:cubicBezTo>
                  <a:cubicBezTo>
                    <a:pt x="295" y="219"/>
                    <a:pt x="190" y="273"/>
                    <a:pt x="85" y="327"/>
                  </a:cubicBezTo>
                  <a:cubicBezTo>
                    <a:pt x="79" y="315"/>
                    <a:pt x="72" y="302"/>
                    <a:pt x="66" y="290"/>
                  </a:cubicBezTo>
                  <a:cubicBezTo>
                    <a:pt x="115" y="265"/>
                    <a:pt x="164" y="240"/>
                    <a:pt x="213" y="214"/>
                  </a:cubicBezTo>
                  <a:cubicBezTo>
                    <a:pt x="198" y="184"/>
                    <a:pt x="182" y="154"/>
                    <a:pt x="167" y="123"/>
                  </a:cubicBezTo>
                  <a:cubicBezTo>
                    <a:pt x="118" y="149"/>
                    <a:pt x="68" y="174"/>
                    <a:pt x="19" y="199"/>
                  </a:cubicBezTo>
                  <a:cubicBezTo>
                    <a:pt x="13" y="187"/>
                    <a:pt x="7" y="175"/>
                    <a:pt x="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5">
              <a:extLst>
                <a:ext uri="{FF2B5EF4-FFF2-40B4-BE49-F238E27FC236}">
                  <a16:creationId xmlns:a16="http://schemas.microsoft.com/office/drawing/2014/main" id="{A7BD62AC-B6DB-441B-9510-E2EA64896DC1}"/>
                </a:ext>
              </a:extLst>
            </p:cNvPr>
            <p:cNvSpPr>
              <a:spLocks/>
            </p:cNvSpPr>
            <p:nvPr/>
          </p:nvSpPr>
          <p:spPr bwMode="auto">
            <a:xfrm>
              <a:off x="3325813" y="4392613"/>
              <a:ext cx="236538" cy="160338"/>
            </a:xfrm>
            <a:custGeom>
              <a:avLst/>
              <a:gdLst>
                <a:gd name="T0" fmla="*/ 0 w 325"/>
                <a:gd name="T1" fmla="*/ 32 h 220"/>
                <a:gd name="T2" fmla="*/ 26 w 325"/>
                <a:gd name="T3" fmla="*/ 0 h 220"/>
                <a:gd name="T4" fmla="*/ 325 w 325"/>
                <a:gd name="T5" fmla="*/ 188 h 220"/>
                <a:gd name="T6" fmla="*/ 299 w 325"/>
                <a:gd name="T7" fmla="*/ 220 h 220"/>
                <a:gd name="T8" fmla="*/ 0 w 325"/>
                <a:gd name="T9" fmla="*/ 32 h 220"/>
              </a:gdLst>
              <a:ahLst/>
              <a:cxnLst>
                <a:cxn ang="0">
                  <a:pos x="T0" y="T1"/>
                </a:cxn>
                <a:cxn ang="0">
                  <a:pos x="T2" y="T3"/>
                </a:cxn>
                <a:cxn ang="0">
                  <a:pos x="T4" y="T5"/>
                </a:cxn>
                <a:cxn ang="0">
                  <a:pos x="T6" y="T7"/>
                </a:cxn>
                <a:cxn ang="0">
                  <a:pos x="T8" y="T9"/>
                </a:cxn>
              </a:cxnLst>
              <a:rect l="0" t="0" r="r" b="b"/>
              <a:pathLst>
                <a:path w="325" h="220">
                  <a:moveTo>
                    <a:pt x="0" y="32"/>
                  </a:moveTo>
                  <a:cubicBezTo>
                    <a:pt x="9" y="22"/>
                    <a:pt x="17" y="11"/>
                    <a:pt x="26" y="0"/>
                  </a:cubicBezTo>
                  <a:cubicBezTo>
                    <a:pt x="126" y="63"/>
                    <a:pt x="225" y="125"/>
                    <a:pt x="325" y="188"/>
                  </a:cubicBezTo>
                  <a:cubicBezTo>
                    <a:pt x="316" y="198"/>
                    <a:pt x="307" y="209"/>
                    <a:pt x="299" y="220"/>
                  </a:cubicBezTo>
                  <a:cubicBezTo>
                    <a:pt x="199" y="157"/>
                    <a:pt x="99" y="95"/>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6">
              <a:extLst>
                <a:ext uri="{FF2B5EF4-FFF2-40B4-BE49-F238E27FC236}">
                  <a16:creationId xmlns:a16="http://schemas.microsoft.com/office/drawing/2014/main" id="{FE45AEA6-A94A-4B3C-8EC0-7294C8E39467}"/>
                </a:ext>
              </a:extLst>
            </p:cNvPr>
            <p:cNvSpPr>
              <a:spLocks/>
            </p:cNvSpPr>
            <p:nvPr/>
          </p:nvSpPr>
          <p:spPr bwMode="auto">
            <a:xfrm>
              <a:off x="1525588" y="4397375"/>
              <a:ext cx="293688" cy="247650"/>
            </a:xfrm>
            <a:custGeom>
              <a:avLst/>
              <a:gdLst>
                <a:gd name="T0" fmla="*/ 0 w 403"/>
                <a:gd name="T1" fmla="*/ 183 h 340"/>
                <a:gd name="T2" fmla="*/ 296 w 403"/>
                <a:gd name="T3" fmla="*/ 0 h 340"/>
                <a:gd name="T4" fmla="*/ 403 w 403"/>
                <a:gd name="T5" fmla="*/ 148 h 340"/>
                <a:gd name="T6" fmla="*/ 370 w 403"/>
                <a:gd name="T7" fmla="*/ 169 h 340"/>
                <a:gd name="T8" fmla="*/ 288 w 403"/>
                <a:gd name="T9" fmla="*/ 55 h 340"/>
                <a:gd name="T10" fmla="*/ 197 w 403"/>
                <a:gd name="T11" fmla="*/ 112 h 340"/>
                <a:gd name="T12" fmla="*/ 271 w 403"/>
                <a:gd name="T13" fmla="*/ 216 h 340"/>
                <a:gd name="T14" fmla="*/ 239 w 403"/>
                <a:gd name="T15" fmla="*/ 237 h 340"/>
                <a:gd name="T16" fmla="*/ 164 w 403"/>
                <a:gd name="T17" fmla="*/ 133 h 340"/>
                <a:gd name="T18" fmla="*/ 58 w 403"/>
                <a:gd name="T19" fmla="*/ 198 h 340"/>
                <a:gd name="T20" fmla="*/ 145 w 403"/>
                <a:gd name="T21" fmla="*/ 319 h 340"/>
                <a:gd name="T22" fmla="*/ 112 w 403"/>
                <a:gd name="T23" fmla="*/ 340 h 340"/>
                <a:gd name="T24" fmla="*/ 0 w 403"/>
                <a:gd name="T25" fmla="*/ 18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340">
                  <a:moveTo>
                    <a:pt x="0" y="183"/>
                  </a:moveTo>
                  <a:cubicBezTo>
                    <a:pt x="99" y="122"/>
                    <a:pt x="198" y="61"/>
                    <a:pt x="296" y="0"/>
                  </a:cubicBezTo>
                  <a:cubicBezTo>
                    <a:pt x="332" y="49"/>
                    <a:pt x="367" y="99"/>
                    <a:pt x="403" y="148"/>
                  </a:cubicBezTo>
                  <a:cubicBezTo>
                    <a:pt x="392" y="155"/>
                    <a:pt x="381" y="162"/>
                    <a:pt x="370" y="169"/>
                  </a:cubicBezTo>
                  <a:cubicBezTo>
                    <a:pt x="343" y="131"/>
                    <a:pt x="316" y="93"/>
                    <a:pt x="288" y="55"/>
                  </a:cubicBezTo>
                  <a:cubicBezTo>
                    <a:pt x="258" y="74"/>
                    <a:pt x="227" y="93"/>
                    <a:pt x="197" y="112"/>
                  </a:cubicBezTo>
                  <a:cubicBezTo>
                    <a:pt x="222" y="147"/>
                    <a:pt x="247" y="182"/>
                    <a:pt x="271" y="216"/>
                  </a:cubicBezTo>
                  <a:cubicBezTo>
                    <a:pt x="261" y="223"/>
                    <a:pt x="250" y="230"/>
                    <a:pt x="239" y="237"/>
                  </a:cubicBezTo>
                  <a:cubicBezTo>
                    <a:pt x="214" y="202"/>
                    <a:pt x="189" y="167"/>
                    <a:pt x="164" y="133"/>
                  </a:cubicBezTo>
                  <a:cubicBezTo>
                    <a:pt x="129" y="154"/>
                    <a:pt x="94" y="176"/>
                    <a:pt x="58" y="198"/>
                  </a:cubicBezTo>
                  <a:cubicBezTo>
                    <a:pt x="87" y="238"/>
                    <a:pt x="116" y="279"/>
                    <a:pt x="145" y="319"/>
                  </a:cubicBezTo>
                  <a:cubicBezTo>
                    <a:pt x="134" y="326"/>
                    <a:pt x="123" y="333"/>
                    <a:pt x="112" y="340"/>
                  </a:cubicBezTo>
                  <a:cubicBezTo>
                    <a:pt x="75" y="287"/>
                    <a:pt x="38" y="235"/>
                    <a:pt x="0"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7">
              <a:extLst>
                <a:ext uri="{FF2B5EF4-FFF2-40B4-BE49-F238E27FC236}">
                  <a16:creationId xmlns:a16="http://schemas.microsoft.com/office/drawing/2014/main" id="{99C06448-F7D3-4344-8818-A3AA37ABE6CE}"/>
                </a:ext>
              </a:extLst>
            </p:cNvPr>
            <p:cNvSpPr>
              <a:spLocks/>
            </p:cNvSpPr>
            <p:nvPr/>
          </p:nvSpPr>
          <p:spPr bwMode="auto">
            <a:xfrm>
              <a:off x="2790825" y="4475163"/>
              <a:ext cx="131763" cy="188913"/>
            </a:xfrm>
            <a:custGeom>
              <a:avLst/>
              <a:gdLst>
                <a:gd name="T0" fmla="*/ 0 w 182"/>
                <a:gd name="T1" fmla="*/ 86 h 259"/>
                <a:gd name="T2" fmla="*/ 164 w 182"/>
                <a:gd name="T3" fmla="*/ 0 h 259"/>
                <a:gd name="T4" fmla="*/ 182 w 182"/>
                <a:gd name="T5" fmla="*/ 14 h 259"/>
                <a:gd name="T6" fmla="*/ 174 w 182"/>
                <a:gd name="T7" fmla="*/ 238 h 259"/>
                <a:gd name="T8" fmla="*/ 139 w 182"/>
                <a:gd name="T9" fmla="*/ 259 h 259"/>
                <a:gd name="T10" fmla="*/ 142 w 182"/>
                <a:gd name="T11" fmla="*/ 48 h 259"/>
                <a:gd name="T12" fmla="*/ 11 w 182"/>
                <a:gd name="T13" fmla="*/ 111 h 259"/>
                <a:gd name="T14" fmla="*/ 0 w 182"/>
                <a:gd name="T15" fmla="*/ 86 h 2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259">
                  <a:moveTo>
                    <a:pt x="0" y="86"/>
                  </a:moveTo>
                  <a:cubicBezTo>
                    <a:pt x="55" y="57"/>
                    <a:pt x="110" y="29"/>
                    <a:pt x="164" y="0"/>
                  </a:cubicBezTo>
                  <a:cubicBezTo>
                    <a:pt x="170" y="5"/>
                    <a:pt x="176" y="9"/>
                    <a:pt x="182" y="14"/>
                  </a:cubicBezTo>
                  <a:cubicBezTo>
                    <a:pt x="179" y="88"/>
                    <a:pt x="176" y="163"/>
                    <a:pt x="174" y="238"/>
                  </a:cubicBezTo>
                  <a:cubicBezTo>
                    <a:pt x="162" y="245"/>
                    <a:pt x="151" y="252"/>
                    <a:pt x="139" y="259"/>
                  </a:cubicBezTo>
                  <a:cubicBezTo>
                    <a:pt x="140" y="189"/>
                    <a:pt x="141" y="118"/>
                    <a:pt x="142" y="48"/>
                  </a:cubicBezTo>
                  <a:cubicBezTo>
                    <a:pt x="99" y="69"/>
                    <a:pt x="55" y="90"/>
                    <a:pt x="11" y="111"/>
                  </a:cubicBezTo>
                  <a:cubicBezTo>
                    <a:pt x="8" y="102"/>
                    <a:pt x="4" y="94"/>
                    <a:pt x="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98">
              <a:extLst>
                <a:ext uri="{FF2B5EF4-FFF2-40B4-BE49-F238E27FC236}">
                  <a16:creationId xmlns:a16="http://schemas.microsoft.com/office/drawing/2014/main" id="{A75E1DDA-B341-477B-B849-8F014AA7E93A}"/>
                </a:ext>
              </a:extLst>
            </p:cNvPr>
            <p:cNvSpPr>
              <a:spLocks/>
            </p:cNvSpPr>
            <p:nvPr/>
          </p:nvSpPr>
          <p:spPr bwMode="auto">
            <a:xfrm>
              <a:off x="3240088" y="4470400"/>
              <a:ext cx="252413" cy="228600"/>
            </a:xfrm>
            <a:custGeom>
              <a:avLst/>
              <a:gdLst>
                <a:gd name="T0" fmla="*/ 47 w 348"/>
                <a:gd name="T1" fmla="*/ 24 h 315"/>
                <a:gd name="T2" fmla="*/ 153 w 348"/>
                <a:gd name="T3" fmla="*/ 21 h 315"/>
                <a:gd name="T4" fmla="*/ 137 w 348"/>
                <a:gd name="T5" fmla="*/ 59 h 315"/>
                <a:gd name="T6" fmla="*/ 68 w 348"/>
                <a:gd name="T7" fmla="*/ 61 h 315"/>
                <a:gd name="T8" fmla="*/ 74 w 348"/>
                <a:gd name="T9" fmla="*/ 143 h 315"/>
                <a:gd name="T10" fmla="*/ 127 w 348"/>
                <a:gd name="T11" fmla="*/ 143 h 315"/>
                <a:gd name="T12" fmla="*/ 220 w 348"/>
                <a:gd name="T13" fmla="*/ 108 h 315"/>
                <a:gd name="T14" fmla="*/ 319 w 348"/>
                <a:gd name="T15" fmla="*/ 155 h 315"/>
                <a:gd name="T16" fmla="*/ 292 w 348"/>
                <a:gd name="T17" fmla="*/ 293 h 315"/>
                <a:gd name="T18" fmla="*/ 181 w 348"/>
                <a:gd name="T19" fmla="*/ 297 h 315"/>
                <a:gd name="T20" fmla="*/ 198 w 348"/>
                <a:gd name="T21" fmla="*/ 259 h 315"/>
                <a:gd name="T22" fmla="*/ 260 w 348"/>
                <a:gd name="T23" fmla="*/ 261 h 315"/>
                <a:gd name="T24" fmla="*/ 291 w 348"/>
                <a:gd name="T25" fmla="*/ 201 h 315"/>
                <a:gd name="T26" fmla="*/ 241 w 348"/>
                <a:gd name="T27" fmla="*/ 154 h 315"/>
                <a:gd name="T28" fmla="*/ 144 w 348"/>
                <a:gd name="T29" fmla="*/ 185 h 315"/>
                <a:gd name="T30" fmla="*/ 46 w 348"/>
                <a:gd name="T31" fmla="*/ 175 h 315"/>
                <a:gd name="T32" fmla="*/ 47 w 348"/>
                <a:gd name="T33"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8" h="315">
                  <a:moveTo>
                    <a:pt x="47" y="24"/>
                  </a:moveTo>
                  <a:cubicBezTo>
                    <a:pt x="77" y="0"/>
                    <a:pt x="121" y="3"/>
                    <a:pt x="153" y="21"/>
                  </a:cubicBezTo>
                  <a:cubicBezTo>
                    <a:pt x="148" y="33"/>
                    <a:pt x="143" y="46"/>
                    <a:pt x="137" y="59"/>
                  </a:cubicBezTo>
                  <a:cubicBezTo>
                    <a:pt x="115" y="50"/>
                    <a:pt x="89" y="47"/>
                    <a:pt x="68" y="61"/>
                  </a:cubicBezTo>
                  <a:cubicBezTo>
                    <a:pt x="43" y="82"/>
                    <a:pt x="46" y="126"/>
                    <a:pt x="74" y="143"/>
                  </a:cubicBezTo>
                  <a:cubicBezTo>
                    <a:pt x="90" y="153"/>
                    <a:pt x="110" y="149"/>
                    <a:pt x="127" y="143"/>
                  </a:cubicBezTo>
                  <a:cubicBezTo>
                    <a:pt x="158" y="132"/>
                    <a:pt x="185" y="108"/>
                    <a:pt x="220" y="108"/>
                  </a:cubicBezTo>
                  <a:cubicBezTo>
                    <a:pt x="257" y="109"/>
                    <a:pt x="298" y="122"/>
                    <a:pt x="319" y="155"/>
                  </a:cubicBezTo>
                  <a:cubicBezTo>
                    <a:pt x="348" y="198"/>
                    <a:pt x="336" y="264"/>
                    <a:pt x="292" y="293"/>
                  </a:cubicBezTo>
                  <a:cubicBezTo>
                    <a:pt x="259" y="315"/>
                    <a:pt x="216" y="313"/>
                    <a:pt x="181" y="297"/>
                  </a:cubicBezTo>
                  <a:cubicBezTo>
                    <a:pt x="187" y="284"/>
                    <a:pt x="192" y="272"/>
                    <a:pt x="198" y="259"/>
                  </a:cubicBezTo>
                  <a:cubicBezTo>
                    <a:pt x="218" y="265"/>
                    <a:pt x="240" y="271"/>
                    <a:pt x="260" y="261"/>
                  </a:cubicBezTo>
                  <a:cubicBezTo>
                    <a:pt x="284" y="252"/>
                    <a:pt x="298" y="225"/>
                    <a:pt x="291" y="201"/>
                  </a:cubicBezTo>
                  <a:cubicBezTo>
                    <a:pt x="286" y="177"/>
                    <a:pt x="266" y="155"/>
                    <a:pt x="241" y="154"/>
                  </a:cubicBezTo>
                  <a:cubicBezTo>
                    <a:pt x="205" y="150"/>
                    <a:pt x="175" y="172"/>
                    <a:pt x="144" y="185"/>
                  </a:cubicBezTo>
                  <a:cubicBezTo>
                    <a:pt x="112" y="197"/>
                    <a:pt x="73" y="197"/>
                    <a:pt x="46" y="175"/>
                  </a:cubicBezTo>
                  <a:cubicBezTo>
                    <a:pt x="0" y="138"/>
                    <a:pt x="1" y="60"/>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9">
              <a:extLst>
                <a:ext uri="{FF2B5EF4-FFF2-40B4-BE49-F238E27FC236}">
                  <a16:creationId xmlns:a16="http://schemas.microsoft.com/office/drawing/2014/main" id="{F1C218A3-891D-4D44-8CD1-16732BBBE0F4}"/>
                </a:ext>
              </a:extLst>
            </p:cNvPr>
            <p:cNvSpPr>
              <a:spLocks/>
            </p:cNvSpPr>
            <p:nvPr/>
          </p:nvSpPr>
          <p:spPr bwMode="auto">
            <a:xfrm>
              <a:off x="2111375" y="4497388"/>
              <a:ext cx="133350" cy="171450"/>
            </a:xfrm>
            <a:custGeom>
              <a:avLst/>
              <a:gdLst>
                <a:gd name="T0" fmla="*/ 92 w 184"/>
                <a:gd name="T1" fmla="*/ 0 h 235"/>
                <a:gd name="T2" fmla="*/ 138 w 184"/>
                <a:gd name="T3" fmla="*/ 17 h 235"/>
                <a:gd name="T4" fmla="*/ 159 w 184"/>
                <a:gd name="T5" fmla="*/ 5 h 235"/>
                <a:gd name="T6" fmla="*/ 184 w 184"/>
                <a:gd name="T7" fmla="*/ 21 h 235"/>
                <a:gd name="T8" fmla="*/ 88 w 184"/>
                <a:gd name="T9" fmla="*/ 189 h 235"/>
                <a:gd name="T10" fmla="*/ 132 w 184"/>
                <a:gd name="T11" fmla="*/ 216 h 235"/>
                <a:gd name="T12" fmla="*/ 121 w 184"/>
                <a:gd name="T13" fmla="*/ 235 h 235"/>
                <a:gd name="T14" fmla="*/ 0 w 184"/>
                <a:gd name="T15" fmla="*/ 160 h 235"/>
                <a:gd name="T16" fmla="*/ 11 w 184"/>
                <a:gd name="T17" fmla="*/ 141 h 235"/>
                <a:gd name="T18" fmla="*/ 56 w 184"/>
                <a:gd name="T19" fmla="*/ 169 h 235"/>
                <a:gd name="T20" fmla="*/ 127 w 184"/>
                <a:gd name="T21" fmla="*/ 44 h 235"/>
                <a:gd name="T22" fmla="*/ 83 w 184"/>
                <a:gd name="T23" fmla="*/ 16 h 235"/>
                <a:gd name="T24" fmla="*/ 92 w 184"/>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35">
                  <a:moveTo>
                    <a:pt x="92" y="0"/>
                  </a:moveTo>
                  <a:cubicBezTo>
                    <a:pt x="107" y="7"/>
                    <a:pt x="121" y="17"/>
                    <a:pt x="138" y="17"/>
                  </a:cubicBezTo>
                  <a:cubicBezTo>
                    <a:pt x="147" y="17"/>
                    <a:pt x="153" y="10"/>
                    <a:pt x="159" y="5"/>
                  </a:cubicBezTo>
                  <a:cubicBezTo>
                    <a:pt x="168" y="11"/>
                    <a:pt x="176" y="16"/>
                    <a:pt x="184" y="21"/>
                  </a:cubicBezTo>
                  <a:cubicBezTo>
                    <a:pt x="152" y="77"/>
                    <a:pt x="120" y="133"/>
                    <a:pt x="88" y="189"/>
                  </a:cubicBezTo>
                  <a:cubicBezTo>
                    <a:pt x="102" y="198"/>
                    <a:pt x="117" y="207"/>
                    <a:pt x="132" y="216"/>
                  </a:cubicBezTo>
                  <a:cubicBezTo>
                    <a:pt x="128" y="223"/>
                    <a:pt x="124" y="229"/>
                    <a:pt x="121" y="235"/>
                  </a:cubicBezTo>
                  <a:cubicBezTo>
                    <a:pt x="80" y="210"/>
                    <a:pt x="40" y="185"/>
                    <a:pt x="0" y="160"/>
                  </a:cubicBezTo>
                  <a:cubicBezTo>
                    <a:pt x="3" y="154"/>
                    <a:pt x="7" y="148"/>
                    <a:pt x="11" y="141"/>
                  </a:cubicBezTo>
                  <a:cubicBezTo>
                    <a:pt x="26" y="151"/>
                    <a:pt x="41" y="160"/>
                    <a:pt x="56" y="169"/>
                  </a:cubicBezTo>
                  <a:cubicBezTo>
                    <a:pt x="80" y="128"/>
                    <a:pt x="104" y="86"/>
                    <a:pt x="127" y="44"/>
                  </a:cubicBezTo>
                  <a:cubicBezTo>
                    <a:pt x="113" y="35"/>
                    <a:pt x="98" y="26"/>
                    <a:pt x="83" y="16"/>
                  </a:cubicBezTo>
                  <a:cubicBezTo>
                    <a:pt x="86" y="11"/>
                    <a:pt x="89" y="5"/>
                    <a:pt x="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0">
              <a:extLst>
                <a:ext uri="{FF2B5EF4-FFF2-40B4-BE49-F238E27FC236}">
                  <a16:creationId xmlns:a16="http://schemas.microsoft.com/office/drawing/2014/main" id="{CB39CA80-D63E-4C47-BBFC-FF562D394C12}"/>
                </a:ext>
              </a:extLst>
            </p:cNvPr>
            <p:cNvSpPr>
              <a:spLocks/>
            </p:cNvSpPr>
            <p:nvPr/>
          </p:nvSpPr>
          <p:spPr bwMode="auto">
            <a:xfrm>
              <a:off x="1631950" y="4564063"/>
              <a:ext cx="263525" cy="182563"/>
            </a:xfrm>
            <a:custGeom>
              <a:avLst/>
              <a:gdLst>
                <a:gd name="T0" fmla="*/ 159 w 363"/>
                <a:gd name="T1" fmla="*/ 170 h 249"/>
                <a:gd name="T2" fmla="*/ 331 w 363"/>
                <a:gd name="T3" fmla="*/ 0 h 249"/>
                <a:gd name="T4" fmla="*/ 363 w 363"/>
                <a:gd name="T5" fmla="*/ 33 h 249"/>
                <a:gd name="T6" fmla="*/ 188 w 363"/>
                <a:gd name="T7" fmla="*/ 207 h 249"/>
                <a:gd name="T8" fmla="*/ 104 w 363"/>
                <a:gd name="T9" fmla="*/ 249 h 249"/>
                <a:gd name="T10" fmla="*/ 7 w 363"/>
                <a:gd name="T11" fmla="*/ 139 h 249"/>
                <a:gd name="T12" fmla="*/ 18 w 363"/>
                <a:gd name="T13" fmla="*/ 106 h 249"/>
                <a:gd name="T14" fmla="*/ 56 w 363"/>
                <a:gd name="T15" fmla="*/ 130 h 249"/>
                <a:gd name="T16" fmla="*/ 59 w 363"/>
                <a:gd name="T17" fmla="*/ 177 h 249"/>
                <a:gd name="T18" fmla="*/ 112 w 363"/>
                <a:gd name="T19" fmla="*/ 202 h 249"/>
                <a:gd name="T20" fmla="*/ 159 w 363"/>
                <a:gd name="T21" fmla="*/ 17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249">
                  <a:moveTo>
                    <a:pt x="159" y="170"/>
                  </a:moveTo>
                  <a:cubicBezTo>
                    <a:pt x="216" y="114"/>
                    <a:pt x="274" y="57"/>
                    <a:pt x="331" y="0"/>
                  </a:cubicBezTo>
                  <a:cubicBezTo>
                    <a:pt x="342" y="11"/>
                    <a:pt x="353" y="22"/>
                    <a:pt x="363" y="33"/>
                  </a:cubicBezTo>
                  <a:cubicBezTo>
                    <a:pt x="304" y="91"/>
                    <a:pt x="246" y="149"/>
                    <a:pt x="188" y="207"/>
                  </a:cubicBezTo>
                  <a:cubicBezTo>
                    <a:pt x="165" y="228"/>
                    <a:pt x="137" y="249"/>
                    <a:pt x="104" y="249"/>
                  </a:cubicBezTo>
                  <a:cubicBezTo>
                    <a:pt x="49" y="248"/>
                    <a:pt x="0" y="194"/>
                    <a:pt x="7" y="139"/>
                  </a:cubicBezTo>
                  <a:cubicBezTo>
                    <a:pt x="8" y="128"/>
                    <a:pt x="13" y="117"/>
                    <a:pt x="18" y="106"/>
                  </a:cubicBezTo>
                  <a:cubicBezTo>
                    <a:pt x="31" y="114"/>
                    <a:pt x="43" y="122"/>
                    <a:pt x="56" y="130"/>
                  </a:cubicBezTo>
                  <a:cubicBezTo>
                    <a:pt x="51" y="145"/>
                    <a:pt x="49" y="163"/>
                    <a:pt x="59" y="177"/>
                  </a:cubicBezTo>
                  <a:cubicBezTo>
                    <a:pt x="70" y="194"/>
                    <a:pt x="91" y="208"/>
                    <a:pt x="112" y="202"/>
                  </a:cubicBezTo>
                  <a:cubicBezTo>
                    <a:pt x="131" y="197"/>
                    <a:pt x="145" y="183"/>
                    <a:pt x="159"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1">
              <a:extLst>
                <a:ext uri="{FF2B5EF4-FFF2-40B4-BE49-F238E27FC236}">
                  <a16:creationId xmlns:a16="http://schemas.microsoft.com/office/drawing/2014/main" id="{978441E1-404F-4137-AE73-F7244FDBC397}"/>
                </a:ext>
              </a:extLst>
            </p:cNvPr>
            <p:cNvSpPr>
              <a:spLocks noEditPoints="1"/>
            </p:cNvSpPr>
            <p:nvPr/>
          </p:nvSpPr>
          <p:spPr bwMode="auto">
            <a:xfrm>
              <a:off x="2322513" y="4564063"/>
              <a:ext cx="173038" cy="169863"/>
            </a:xfrm>
            <a:custGeom>
              <a:avLst/>
              <a:gdLst>
                <a:gd name="T0" fmla="*/ 52 w 239"/>
                <a:gd name="T1" fmla="*/ 20 h 233"/>
                <a:gd name="T2" fmla="*/ 147 w 239"/>
                <a:gd name="T3" fmla="*/ 5 h 233"/>
                <a:gd name="T4" fmla="*/ 225 w 239"/>
                <a:gd name="T5" fmla="*/ 39 h 233"/>
                <a:gd name="T6" fmla="*/ 229 w 239"/>
                <a:gd name="T7" fmla="*/ 85 h 233"/>
                <a:gd name="T8" fmla="*/ 173 w 239"/>
                <a:gd name="T9" fmla="*/ 117 h 233"/>
                <a:gd name="T10" fmla="*/ 218 w 239"/>
                <a:gd name="T11" fmla="*/ 153 h 233"/>
                <a:gd name="T12" fmla="*/ 201 w 239"/>
                <a:gd name="T13" fmla="*/ 209 h 233"/>
                <a:gd name="T14" fmla="*/ 96 w 239"/>
                <a:gd name="T15" fmla="*/ 228 h 233"/>
                <a:gd name="T16" fmla="*/ 17 w 239"/>
                <a:gd name="T17" fmla="*/ 191 h 233"/>
                <a:gd name="T18" fmla="*/ 13 w 239"/>
                <a:gd name="T19" fmla="*/ 133 h 233"/>
                <a:gd name="T20" fmla="*/ 73 w 239"/>
                <a:gd name="T21" fmla="*/ 101 h 233"/>
                <a:gd name="T22" fmla="*/ 37 w 239"/>
                <a:gd name="T23" fmla="*/ 71 h 233"/>
                <a:gd name="T24" fmla="*/ 52 w 239"/>
                <a:gd name="T25" fmla="*/ 20 h 233"/>
                <a:gd name="T26" fmla="*/ 80 w 239"/>
                <a:gd name="T27" fmla="*/ 48 h 233"/>
                <a:gd name="T28" fmla="*/ 92 w 239"/>
                <a:gd name="T29" fmla="*/ 76 h 233"/>
                <a:gd name="T30" fmla="*/ 149 w 239"/>
                <a:gd name="T31" fmla="*/ 106 h 233"/>
                <a:gd name="T32" fmla="*/ 190 w 239"/>
                <a:gd name="T33" fmla="*/ 71 h 233"/>
                <a:gd name="T34" fmla="*/ 173 w 239"/>
                <a:gd name="T35" fmla="*/ 35 h 233"/>
                <a:gd name="T36" fmla="*/ 112 w 239"/>
                <a:gd name="T37" fmla="*/ 25 h 233"/>
                <a:gd name="T38" fmla="*/ 80 w 239"/>
                <a:gd name="T39" fmla="*/ 48 h 233"/>
                <a:gd name="T40" fmla="*/ 94 w 239"/>
                <a:gd name="T41" fmla="*/ 114 h 233"/>
                <a:gd name="T42" fmla="*/ 61 w 239"/>
                <a:gd name="T43" fmla="*/ 133 h 233"/>
                <a:gd name="T44" fmla="*/ 54 w 239"/>
                <a:gd name="T45" fmla="*/ 178 h 233"/>
                <a:gd name="T46" fmla="*/ 106 w 239"/>
                <a:gd name="T47" fmla="*/ 207 h 233"/>
                <a:gd name="T48" fmla="*/ 163 w 239"/>
                <a:gd name="T49" fmla="*/ 195 h 233"/>
                <a:gd name="T50" fmla="*/ 168 w 239"/>
                <a:gd name="T51" fmla="*/ 149 h 233"/>
                <a:gd name="T52" fmla="*/ 110 w 239"/>
                <a:gd name="T53" fmla="*/ 118 h 233"/>
                <a:gd name="T54" fmla="*/ 94 w 239"/>
                <a:gd name="T55" fmla="*/ 11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9" h="233">
                  <a:moveTo>
                    <a:pt x="52" y="20"/>
                  </a:moveTo>
                  <a:cubicBezTo>
                    <a:pt x="80" y="1"/>
                    <a:pt x="115" y="0"/>
                    <a:pt x="147" y="5"/>
                  </a:cubicBezTo>
                  <a:cubicBezTo>
                    <a:pt x="176" y="9"/>
                    <a:pt x="206" y="17"/>
                    <a:pt x="225" y="39"/>
                  </a:cubicBezTo>
                  <a:cubicBezTo>
                    <a:pt x="236" y="52"/>
                    <a:pt x="239" y="71"/>
                    <a:pt x="229" y="85"/>
                  </a:cubicBezTo>
                  <a:cubicBezTo>
                    <a:pt x="217" y="104"/>
                    <a:pt x="194" y="112"/>
                    <a:pt x="173" y="117"/>
                  </a:cubicBezTo>
                  <a:cubicBezTo>
                    <a:pt x="190" y="126"/>
                    <a:pt x="209" y="135"/>
                    <a:pt x="218" y="153"/>
                  </a:cubicBezTo>
                  <a:cubicBezTo>
                    <a:pt x="228" y="173"/>
                    <a:pt x="218" y="197"/>
                    <a:pt x="201" y="209"/>
                  </a:cubicBezTo>
                  <a:cubicBezTo>
                    <a:pt x="171" y="231"/>
                    <a:pt x="131" y="233"/>
                    <a:pt x="96" y="228"/>
                  </a:cubicBezTo>
                  <a:cubicBezTo>
                    <a:pt x="67" y="223"/>
                    <a:pt x="37" y="214"/>
                    <a:pt x="17" y="191"/>
                  </a:cubicBezTo>
                  <a:cubicBezTo>
                    <a:pt x="3" y="175"/>
                    <a:pt x="0" y="150"/>
                    <a:pt x="13" y="133"/>
                  </a:cubicBezTo>
                  <a:cubicBezTo>
                    <a:pt x="27" y="113"/>
                    <a:pt x="51" y="106"/>
                    <a:pt x="73" y="101"/>
                  </a:cubicBezTo>
                  <a:cubicBezTo>
                    <a:pt x="60" y="93"/>
                    <a:pt x="45" y="85"/>
                    <a:pt x="37" y="71"/>
                  </a:cubicBezTo>
                  <a:cubicBezTo>
                    <a:pt x="28" y="53"/>
                    <a:pt x="36" y="31"/>
                    <a:pt x="52" y="20"/>
                  </a:cubicBezTo>
                  <a:close/>
                  <a:moveTo>
                    <a:pt x="80" y="48"/>
                  </a:moveTo>
                  <a:cubicBezTo>
                    <a:pt x="76" y="59"/>
                    <a:pt x="83" y="70"/>
                    <a:pt x="92" y="76"/>
                  </a:cubicBezTo>
                  <a:cubicBezTo>
                    <a:pt x="109" y="89"/>
                    <a:pt x="129" y="97"/>
                    <a:pt x="149" y="106"/>
                  </a:cubicBezTo>
                  <a:cubicBezTo>
                    <a:pt x="166" y="99"/>
                    <a:pt x="185" y="90"/>
                    <a:pt x="190" y="71"/>
                  </a:cubicBezTo>
                  <a:cubicBezTo>
                    <a:pt x="195" y="56"/>
                    <a:pt x="185" y="42"/>
                    <a:pt x="173" y="35"/>
                  </a:cubicBezTo>
                  <a:cubicBezTo>
                    <a:pt x="154" y="25"/>
                    <a:pt x="132" y="23"/>
                    <a:pt x="112" y="25"/>
                  </a:cubicBezTo>
                  <a:cubicBezTo>
                    <a:pt x="99" y="28"/>
                    <a:pt x="84" y="34"/>
                    <a:pt x="80" y="48"/>
                  </a:cubicBezTo>
                  <a:close/>
                  <a:moveTo>
                    <a:pt x="94" y="114"/>
                  </a:moveTo>
                  <a:cubicBezTo>
                    <a:pt x="82" y="118"/>
                    <a:pt x="70" y="124"/>
                    <a:pt x="61" y="133"/>
                  </a:cubicBezTo>
                  <a:cubicBezTo>
                    <a:pt x="50" y="145"/>
                    <a:pt x="46" y="164"/>
                    <a:pt x="54" y="178"/>
                  </a:cubicBezTo>
                  <a:cubicBezTo>
                    <a:pt x="65" y="196"/>
                    <a:pt x="86" y="204"/>
                    <a:pt x="106" y="207"/>
                  </a:cubicBezTo>
                  <a:cubicBezTo>
                    <a:pt x="125" y="209"/>
                    <a:pt x="147" y="208"/>
                    <a:pt x="163" y="195"/>
                  </a:cubicBezTo>
                  <a:cubicBezTo>
                    <a:pt x="176" y="184"/>
                    <a:pt x="182" y="161"/>
                    <a:pt x="168" y="149"/>
                  </a:cubicBezTo>
                  <a:cubicBezTo>
                    <a:pt x="151" y="134"/>
                    <a:pt x="130" y="127"/>
                    <a:pt x="110" y="118"/>
                  </a:cubicBezTo>
                  <a:cubicBezTo>
                    <a:pt x="105" y="116"/>
                    <a:pt x="100" y="112"/>
                    <a:pt x="94"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2">
              <a:extLst>
                <a:ext uri="{FF2B5EF4-FFF2-40B4-BE49-F238E27FC236}">
                  <a16:creationId xmlns:a16="http://schemas.microsoft.com/office/drawing/2014/main" id="{BCFF5CCE-7C62-40EA-A4DB-00099B9DB8FD}"/>
                </a:ext>
              </a:extLst>
            </p:cNvPr>
            <p:cNvSpPr>
              <a:spLocks noEditPoints="1"/>
            </p:cNvSpPr>
            <p:nvPr/>
          </p:nvSpPr>
          <p:spPr bwMode="auto">
            <a:xfrm>
              <a:off x="2573338" y="4565650"/>
              <a:ext cx="158750" cy="166688"/>
            </a:xfrm>
            <a:custGeom>
              <a:avLst/>
              <a:gdLst>
                <a:gd name="T0" fmla="*/ 19 w 218"/>
                <a:gd name="T1" fmla="*/ 36 h 229"/>
                <a:gd name="T2" fmla="*/ 106 w 218"/>
                <a:gd name="T3" fmla="*/ 0 h 229"/>
                <a:gd name="T4" fmla="*/ 195 w 218"/>
                <a:gd name="T5" fmla="*/ 33 h 229"/>
                <a:gd name="T6" fmla="*/ 215 w 218"/>
                <a:gd name="T7" fmla="*/ 118 h 229"/>
                <a:gd name="T8" fmla="*/ 171 w 218"/>
                <a:gd name="T9" fmla="*/ 199 h 229"/>
                <a:gd name="T10" fmla="*/ 33 w 218"/>
                <a:gd name="T11" fmla="*/ 223 h 229"/>
                <a:gd name="T12" fmla="*/ 33 w 218"/>
                <a:gd name="T13" fmla="*/ 195 h 229"/>
                <a:gd name="T14" fmla="*/ 140 w 218"/>
                <a:gd name="T15" fmla="*/ 184 h 229"/>
                <a:gd name="T16" fmla="*/ 172 w 218"/>
                <a:gd name="T17" fmla="*/ 128 h 229"/>
                <a:gd name="T18" fmla="*/ 62 w 218"/>
                <a:gd name="T19" fmla="*/ 139 h 229"/>
                <a:gd name="T20" fmla="*/ 13 w 218"/>
                <a:gd name="T21" fmla="*/ 107 h 229"/>
                <a:gd name="T22" fmla="*/ 19 w 218"/>
                <a:gd name="T23" fmla="*/ 36 h 229"/>
                <a:gd name="T24" fmla="*/ 75 w 218"/>
                <a:gd name="T25" fmla="*/ 31 h 229"/>
                <a:gd name="T26" fmla="*/ 71 w 218"/>
                <a:gd name="T27" fmla="*/ 112 h 229"/>
                <a:gd name="T28" fmla="*/ 172 w 218"/>
                <a:gd name="T29" fmla="*/ 108 h 229"/>
                <a:gd name="T30" fmla="*/ 159 w 218"/>
                <a:gd name="T31" fmla="*/ 45 h 229"/>
                <a:gd name="T32" fmla="*/ 75 w 218"/>
                <a:gd name="T33" fmla="*/ 3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229">
                  <a:moveTo>
                    <a:pt x="19" y="36"/>
                  </a:moveTo>
                  <a:cubicBezTo>
                    <a:pt x="40" y="10"/>
                    <a:pt x="74" y="1"/>
                    <a:pt x="106" y="0"/>
                  </a:cubicBezTo>
                  <a:cubicBezTo>
                    <a:pt x="138" y="0"/>
                    <a:pt x="173" y="7"/>
                    <a:pt x="195" y="33"/>
                  </a:cubicBezTo>
                  <a:cubicBezTo>
                    <a:pt x="215" y="56"/>
                    <a:pt x="218" y="89"/>
                    <a:pt x="215" y="118"/>
                  </a:cubicBezTo>
                  <a:cubicBezTo>
                    <a:pt x="212" y="149"/>
                    <a:pt x="197" y="181"/>
                    <a:pt x="171" y="199"/>
                  </a:cubicBezTo>
                  <a:cubicBezTo>
                    <a:pt x="131" y="227"/>
                    <a:pt x="80" y="229"/>
                    <a:pt x="33" y="223"/>
                  </a:cubicBezTo>
                  <a:cubicBezTo>
                    <a:pt x="33" y="214"/>
                    <a:pt x="33" y="204"/>
                    <a:pt x="33" y="195"/>
                  </a:cubicBezTo>
                  <a:cubicBezTo>
                    <a:pt x="68" y="204"/>
                    <a:pt x="109" y="205"/>
                    <a:pt x="140" y="184"/>
                  </a:cubicBezTo>
                  <a:cubicBezTo>
                    <a:pt x="159" y="172"/>
                    <a:pt x="169" y="150"/>
                    <a:pt x="172" y="128"/>
                  </a:cubicBezTo>
                  <a:cubicBezTo>
                    <a:pt x="137" y="144"/>
                    <a:pt x="98" y="148"/>
                    <a:pt x="62" y="139"/>
                  </a:cubicBezTo>
                  <a:cubicBezTo>
                    <a:pt x="43" y="134"/>
                    <a:pt x="24" y="124"/>
                    <a:pt x="13" y="107"/>
                  </a:cubicBezTo>
                  <a:cubicBezTo>
                    <a:pt x="0" y="85"/>
                    <a:pt x="3" y="55"/>
                    <a:pt x="19" y="36"/>
                  </a:cubicBezTo>
                  <a:close/>
                  <a:moveTo>
                    <a:pt x="75" y="31"/>
                  </a:moveTo>
                  <a:cubicBezTo>
                    <a:pt x="43" y="44"/>
                    <a:pt x="39" y="97"/>
                    <a:pt x="71" y="112"/>
                  </a:cubicBezTo>
                  <a:cubicBezTo>
                    <a:pt x="103" y="126"/>
                    <a:pt x="140" y="119"/>
                    <a:pt x="172" y="108"/>
                  </a:cubicBezTo>
                  <a:cubicBezTo>
                    <a:pt x="172" y="86"/>
                    <a:pt x="173" y="63"/>
                    <a:pt x="159" y="45"/>
                  </a:cubicBezTo>
                  <a:cubicBezTo>
                    <a:pt x="139" y="21"/>
                    <a:pt x="102" y="19"/>
                    <a:pt x="7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3">
              <a:extLst>
                <a:ext uri="{FF2B5EF4-FFF2-40B4-BE49-F238E27FC236}">
                  <a16:creationId xmlns:a16="http://schemas.microsoft.com/office/drawing/2014/main" id="{FF868849-674B-4508-8709-0E1AF7EE2170}"/>
                </a:ext>
              </a:extLst>
            </p:cNvPr>
            <p:cNvSpPr>
              <a:spLocks noEditPoints="1"/>
            </p:cNvSpPr>
            <p:nvPr/>
          </p:nvSpPr>
          <p:spPr bwMode="auto">
            <a:xfrm>
              <a:off x="3113088" y="4579938"/>
              <a:ext cx="255588" cy="266700"/>
            </a:xfrm>
            <a:custGeom>
              <a:avLst/>
              <a:gdLst>
                <a:gd name="T0" fmla="*/ 67 w 353"/>
                <a:gd name="T1" fmla="*/ 26 h 366"/>
                <a:gd name="T2" fmla="*/ 147 w 353"/>
                <a:gd name="T3" fmla="*/ 5 h 366"/>
                <a:gd name="T4" fmla="*/ 218 w 353"/>
                <a:gd name="T5" fmla="*/ 50 h 366"/>
                <a:gd name="T6" fmla="*/ 222 w 353"/>
                <a:gd name="T7" fmla="*/ 154 h 366"/>
                <a:gd name="T8" fmla="*/ 353 w 353"/>
                <a:gd name="T9" fmla="*/ 258 h 366"/>
                <a:gd name="T10" fmla="*/ 317 w 353"/>
                <a:gd name="T11" fmla="*/ 288 h 366"/>
                <a:gd name="T12" fmla="*/ 191 w 353"/>
                <a:gd name="T13" fmla="*/ 184 h 366"/>
                <a:gd name="T14" fmla="*/ 159 w 353"/>
                <a:gd name="T15" fmla="*/ 213 h 366"/>
                <a:gd name="T16" fmla="*/ 244 w 353"/>
                <a:gd name="T17" fmla="*/ 329 h 366"/>
                <a:gd name="T18" fmla="*/ 209 w 353"/>
                <a:gd name="T19" fmla="*/ 366 h 366"/>
                <a:gd name="T20" fmla="*/ 0 w 353"/>
                <a:gd name="T21" fmla="*/ 74 h 366"/>
                <a:gd name="T22" fmla="*/ 67 w 353"/>
                <a:gd name="T23" fmla="*/ 26 h 366"/>
                <a:gd name="T24" fmla="*/ 62 w 353"/>
                <a:gd name="T25" fmla="*/ 80 h 366"/>
                <a:gd name="T26" fmla="*/ 132 w 353"/>
                <a:gd name="T27" fmla="*/ 171 h 366"/>
                <a:gd name="T28" fmla="*/ 178 w 353"/>
                <a:gd name="T29" fmla="*/ 125 h 366"/>
                <a:gd name="T30" fmla="*/ 159 w 353"/>
                <a:gd name="T31" fmla="*/ 66 h 366"/>
                <a:gd name="T32" fmla="*/ 115 w 353"/>
                <a:gd name="T33" fmla="*/ 51 h 366"/>
                <a:gd name="T34" fmla="*/ 62 w 353"/>
                <a:gd name="T35" fmla="*/ 8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366">
                  <a:moveTo>
                    <a:pt x="67" y="26"/>
                  </a:moveTo>
                  <a:cubicBezTo>
                    <a:pt x="90" y="10"/>
                    <a:pt x="119" y="0"/>
                    <a:pt x="147" y="5"/>
                  </a:cubicBezTo>
                  <a:cubicBezTo>
                    <a:pt x="176" y="9"/>
                    <a:pt x="204" y="24"/>
                    <a:pt x="218" y="50"/>
                  </a:cubicBezTo>
                  <a:cubicBezTo>
                    <a:pt x="236" y="82"/>
                    <a:pt x="232" y="120"/>
                    <a:pt x="222" y="154"/>
                  </a:cubicBezTo>
                  <a:cubicBezTo>
                    <a:pt x="266" y="188"/>
                    <a:pt x="309" y="223"/>
                    <a:pt x="353" y="258"/>
                  </a:cubicBezTo>
                  <a:cubicBezTo>
                    <a:pt x="341" y="268"/>
                    <a:pt x="329" y="278"/>
                    <a:pt x="317" y="288"/>
                  </a:cubicBezTo>
                  <a:cubicBezTo>
                    <a:pt x="275" y="254"/>
                    <a:pt x="233" y="219"/>
                    <a:pt x="191" y="184"/>
                  </a:cubicBezTo>
                  <a:cubicBezTo>
                    <a:pt x="181" y="194"/>
                    <a:pt x="170" y="204"/>
                    <a:pt x="159" y="213"/>
                  </a:cubicBezTo>
                  <a:cubicBezTo>
                    <a:pt x="187" y="252"/>
                    <a:pt x="216" y="290"/>
                    <a:pt x="244" y="329"/>
                  </a:cubicBezTo>
                  <a:cubicBezTo>
                    <a:pt x="232" y="341"/>
                    <a:pt x="220" y="354"/>
                    <a:pt x="209" y="366"/>
                  </a:cubicBezTo>
                  <a:cubicBezTo>
                    <a:pt x="139" y="269"/>
                    <a:pt x="70" y="172"/>
                    <a:pt x="0" y="74"/>
                  </a:cubicBezTo>
                  <a:cubicBezTo>
                    <a:pt x="23" y="58"/>
                    <a:pt x="45" y="42"/>
                    <a:pt x="67" y="26"/>
                  </a:cubicBezTo>
                  <a:close/>
                  <a:moveTo>
                    <a:pt x="62" y="80"/>
                  </a:moveTo>
                  <a:cubicBezTo>
                    <a:pt x="85" y="111"/>
                    <a:pt x="109" y="141"/>
                    <a:pt x="132" y="171"/>
                  </a:cubicBezTo>
                  <a:cubicBezTo>
                    <a:pt x="150" y="159"/>
                    <a:pt x="169" y="146"/>
                    <a:pt x="178" y="125"/>
                  </a:cubicBezTo>
                  <a:cubicBezTo>
                    <a:pt x="184" y="104"/>
                    <a:pt x="177" y="79"/>
                    <a:pt x="159" y="66"/>
                  </a:cubicBezTo>
                  <a:cubicBezTo>
                    <a:pt x="146" y="57"/>
                    <a:pt x="131" y="50"/>
                    <a:pt x="115" y="51"/>
                  </a:cubicBezTo>
                  <a:cubicBezTo>
                    <a:pt x="94" y="52"/>
                    <a:pt x="78" y="68"/>
                    <a:pt x="62"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04">
              <a:extLst>
                <a:ext uri="{FF2B5EF4-FFF2-40B4-BE49-F238E27FC236}">
                  <a16:creationId xmlns:a16="http://schemas.microsoft.com/office/drawing/2014/main" id="{971F851D-5C3F-4D88-9419-B64D8CD1C582}"/>
                </a:ext>
              </a:extLst>
            </p:cNvPr>
            <p:cNvSpPr>
              <a:spLocks/>
            </p:cNvSpPr>
            <p:nvPr/>
          </p:nvSpPr>
          <p:spPr bwMode="auto">
            <a:xfrm>
              <a:off x="1763713" y="4606925"/>
              <a:ext cx="185738" cy="217488"/>
            </a:xfrm>
            <a:custGeom>
              <a:avLst/>
              <a:gdLst>
                <a:gd name="T0" fmla="*/ 0 w 255"/>
                <a:gd name="T1" fmla="*/ 268 h 299"/>
                <a:gd name="T2" fmla="*/ 218 w 255"/>
                <a:gd name="T3" fmla="*/ 0 h 299"/>
                <a:gd name="T4" fmla="*/ 255 w 255"/>
                <a:gd name="T5" fmla="*/ 32 h 299"/>
                <a:gd name="T6" fmla="*/ 38 w 255"/>
                <a:gd name="T7" fmla="*/ 299 h 299"/>
                <a:gd name="T8" fmla="*/ 0 w 255"/>
                <a:gd name="T9" fmla="*/ 268 h 299"/>
              </a:gdLst>
              <a:ahLst/>
              <a:cxnLst>
                <a:cxn ang="0">
                  <a:pos x="T0" y="T1"/>
                </a:cxn>
                <a:cxn ang="0">
                  <a:pos x="T2" y="T3"/>
                </a:cxn>
                <a:cxn ang="0">
                  <a:pos x="T4" y="T5"/>
                </a:cxn>
                <a:cxn ang="0">
                  <a:pos x="T6" y="T7"/>
                </a:cxn>
                <a:cxn ang="0">
                  <a:pos x="T8" y="T9"/>
                </a:cxn>
              </a:cxnLst>
              <a:rect l="0" t="0" r="r" b="b"/>
              <a:pathLst>
                <a:path w="255" h="299">
                  <a:moveTo>
                    <a:pt x="0" y="268"/>
                  </a:moveTo>
                  <a:cubicBezTo>
                    <a:pt x="73" y="179"/>
                    <a:pt x="145" y="89"/>
                    <a:pt x="218" y="0"/>
                  </a:cubicBezTo>
                  <a:cubicBezTo>
                    <a:pt x="230" y="11"/>
                    <a:pt x="243" y="22"/>
                    <a:pt x="255" y="32"/>
                  </a:cubicBezTo>
                  <a:cubicBezTo>
                    <a:pt x="183" y="121"/>
                    <a:pt x="110" y="210"/>
                    <a:pt x="38" y="299"/>
                  </a:cubicBezTo>
                  <a:cubicBezTo>
                    <a:pt x="25" y="289"/>
                    <a:pt x="13" y="27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05">
              <a:extLst>
                <a:ext uri="{FF2B5EF4-FFF2-40B4-BE49-F238E27FC236}">
                  <a16:creationId xmlns:a16="http://schemas.microsoft.com/office/drawing/2014/main" id="{1F9782FF-D8F5-4328-8A72-1592218A5221}"/>
                </a:ext>
              </a:extLst>
            </p:cNvPr>
            <p:cNvSpPr>
              <a:spLocks/>
            </p:cNvSpPr>
            <p:nvPr/>
          </p:nvSpPr>
          <p:spPr bwMode="auto">
            <a:xfrm>
              <a:off x="2987675" y="4643438"/>
              <a:ext cx="247650" cy="282575"/>
            </a:xfrm>
            <a:custGeom>
              <a:avLst/>
              <a:gdLst>
                <a:gd name="T0" fmla="*/ 0 w 339"/>
                <a:gd name="T1" fmla="*/ 84 h 387"/>
                <a:gd name="T2" fmla="*/ 155 w 339"/>
                <a:gd name="T3" fmla="*/ 0 h 387"/>
                <a:gd name="T4" fmla="*/ 174 w 339"/>
                <a:gd name="T5" fmla="*/ 34 h 387"/>
                <a:gd name="T6" fmla="*/ 57 w 339"/>
                <a:gd name="T7" fmla="*/ 98 h 387"/>
                <a:gd name="T8" fmla="*/ 111 w 339"/>
                <a:gd name="T9" fmla="*/ 192 h 387"/>
                <a:gd name="T10" fmla="*/ 219 w 339"/>
                <a:gd name="T11" fmla="*/ 133 h 387"/>
                <a:gd name="T12" fmla="*/ 239 w 339"/>
                <a:gd name="T13" fmla="*/ 167 h 387"/>
                <a:gd name="T14" fmla="*/ 131 w 339"/>
                <a:gd name="T15" fmla="*/ 225 h 387"/>
                <a:gd name="T16" fmla="*/ 194 w 339"/>
                <a:gd name="T17" fmla="*/ 333 h 387"/>
                <a:gd name="T18" fmla="*/ 320 w 339"/>
                <a:gd name="T19" fmla="*/ 266 h 387"/>
                <a:gd name="T20" fmla="*/ 339 w 339"/>
                <a:gd name="T21" fmla="*/ 299 h 387"/>
                <a:gd name="T22" fmla="*/ 177 w 339"/>
                <a:gd name="T23" fmla="*/ 387 h 387"/>
                <a:gd name="T24" fmla="*/ 0 w 339"/>
                <a:gd name="T25" fmla="*/ 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387">
                  <a:moveTo>
                    <a:pt x="0" y="84"/>
                  </a:moveTo>
                  <a:cubicBezTo>
                    <a:pt x="52" y="56"/>
                    <a:pt x="103" y="28"/>
                    <a:pt x="155" y="0"/>
                  </a:cubicBezTo>
                  <a:cubicBezTo>
                    <a:pt x="161" y="12"/>
                    <a:pt x="168" y="23"/>
                    <a:pt x="174" y="34"/>
                  </a:cubicBezTo>
                  <a:cubicBezTo>
                    <a:pt x="135" y="55"/>
                    <a:pt x="96" y="76"/>
                    <a:pt x="57" y="98"/>
                  </a:cubicBezTo>
                  <a:cubicBezTo>
                    <a:pt x="75" y="129"/>
                    <a:pt x="93" y="160"/>
                    <a:pt x="111" y="192"/>
                  </a:cubicBezTo>
                  <a:cubicBezTo>
                    <a:pt x="147" y="172"/>
                    <a:pt x="183" y="153"/>
                    <a:pt x="219" y="133"/>
                  </a:cubicBezTo>
                  <a:cubicBezTo>
                    <a:pt x="226" y="144"/>
                    <a:pt x="232" y="156"/>
                    <a:pt x="239" y="167"/>
                  </a:cubicBezTo>
                  <a:cubicBezTo>
                    <a:pt x="203" y="186"/>
                    <a:pt x="167" y="206"/>
                    <a:pt x="131" y="225"/>
                  </a:cubicBezTo>
                  <a:cubicBezTo>
                    <a:pt x="152" y="261"/>
                    <a:pt x="173" y="297"/>
                    <a:pt x="194" y="333"/>
                  </a:cubicBezTo>
                  <a:cubicBezTo>
                    <a:pt x="236" y="311"/>
                    <a:pt x="278" y="288"/>
                    <a:pt x="320" y="266"/>
                  </a:cubicBezTo>
                  <a:cubicBezTo>
                    <a:pt x="326" y="277"/>
                    <a:pt x="332" y="288"/>
                    <a:pt x="339" y="299"/>
                  </a:cubicBezTo>
                  <a:cubicBezTo>
                    <a:pt x="285" y="328"/>
                    <a:pt x="231" y="358"/>
                    <a:pt x="177" y="387"/>
                  </a:cubicBezTo>
                  <a:cubicBezTo>
                    <a:pt x="118" y="286"/>
                    <a:pt x="59" y="185"/>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06">
              <a:extLst>
                <a:ext uri="{FF2B5EF4-FFF2-40B4-BE49-F238E27FC236}">
                  <a16:creationId xmlns:a16="http://schemas.microsoft.com/office/drawing/2014/main" id="{2CED992F-5983-4FF3-9FE2-5838005450B0}"/>
                </a:ext>
              </a:extLst>
            </p:cNvPr>
            <p:cNvSpPr>
              <a:spLocks noEditPoints="1"/>
            </p:cNvSpPr>
            <p:nvPr/>
          </p:nvSpPr>
          <p:spPr bwMode="auto">
            <a:xfrm>
              <a:off x="1822450" y="4665663"/>
              <a:ext cx="222250" cy="261938"/>
            </a:xfrm>
            <a:custGeom>
              <a:avLst/>
              <a:gdLst>
                <a:gd name="T0" fmla="*/ 0 w 306"/>
                <a:gd name="T1" fmla="*/ 252 h 361"/>
                <a:gd name="T2" fmla="*/ 255 w 306"/>
                <a:gd name="T3" fmla="*/ 0 h 361"/>
                <a:gd name="T4" fmla="*/ 306 w 306"/>
                <a:gd name="T5" fmla="*/ 31 h 361"/>
                <a:gd name="T6" fmla="*/ 170 w 306"/>
                <a:gd name="T7" fmla="*/ 361 h 361"/>
                <a:gd name="T8" fmla="*/ 126 w 306"/>
                <a:gd name="T9" fmla="*/ 336 h 361"/>
                <a:gd name="T10" fmla="*/ 171 w 306"/>
                <a:gd name="T11" fmla="*/ 241 h 361"/>
                <a:gd name="T12" fmla="*/ 116 w 306"/>
                <a:gd name="T13" fmla="*/ 202 h 361"/>
                <a:gd name="T14" fmla="*/ 36 w 306"/>
                <a:gd name="T15" fmla="*/ 281 h 361"/>
                <a:gd name="T16" fmla="*/ 0 w 306"/>
                <a:gd name="T17" fmla="*/ 252 h 361"/>
                <a:gd name="T18" fmla="*/ 227 w 306"/>
                <a:gd name="T19" fmla="*/ 81 h 361"/>
                <a:gd name="T20" fmla="*/ 148 w 306"/>
                <a:gd name="T21" fmla="*/ 163 h 361"/>
                <a:gd name="T22" fmla="*/ 191 w 306"/>
                <a:gd name="T23" fmla="*/ 195 h 361"/>
                <a:gd name="T24" fmla="*/ 238 w 306"/>
                <a:gd name="T25" fmla="*/ 88 h 361"/>
                <a:gd name="T26" fmla="*/ 244 w 306"/>
                <a:gd name="T27" fmla="*/ 68 h 361"/>
                <a:gd name="T28" fmla="*/ 227 w 306"/>
                <a:gd name="T29" fmla="*/ 8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61">
                  <a:moveTo>
                    <a:pt x="0" y="252"/>
                  </a:moveTo>
                  <a:cubicBezTo>
                    <a:pt x="85" y="168"/>
                    <a:pt x="170" y="84"/>
                    <a:pt x="255" y="0"/>
                  </a:cubicBezTo>
                  <a:cubicBezTo>
                    <a:pt x="272" y="11"/>
                    <a:pt x="289" y="21"/>
                    <a:pt x="306" y="31"/>
                  </a:cubicBezTo>
                  <a:cubicBezTo>
                    <a:pt x="261" y="141"/>
                    <a:pt x="215" y="251"/>
                    <a:pt x="170" y="361"/>
                  </a:cubicBezTo>
                  <a:cubicBezTo>
                    <a:pt x="155" y="353"/>
                    <a:pt x="141" y="344"/>
                    <a:pt x="126" y="336"/>
                  </a:cubicBezTo>
                  <a:cubicBezTo>
                    <a:pt x="141" y="305"/>
                    <a:pt x="156" y="273"/>
                    <a:pt x="171" y="241"/>
                  </a:cubicBezTo>
                  <a:cubicBezTo>
                    <a:pt x="153" y="228"/>
                    <a:pt x="135" y="215"/>
                    <a:pt x="116" y="202"/>
                  </a:cubicBezTo>
                  <a:cubicBezTo>
                    <a:pt x="90" y="229"/>
                    <a:pt x="63" y="255"/>
                    <a:pt x="36" y="281"/>
                  </a:cubicBezTo>
                  <a:cubicBezTo>
                    <a:pt x="24" y="271"/>
                    <a:pt x="12" y="262"/>
                    <a:pt x="0" y="252"/>
                  </a:cubicBezTo>
                  <a:close/>
                  <a:moveTo>
                    <a:pt x="227" y="81"/>
                  </a:moveTo>
                  <a:cubicBezTo>
                    <a:pt x="201" y="109"/>
                    <a:pt x="174" y="135"/>
                    <a:pt x="148" y="163"/>
                  </a:cubicBezTo>
                  <a:cubicBezTo>
                    <a:pt x="162" y="173"/>
                    <a:pt x="177" y="184"/>
                    <a:pt x="191" y="195"/>
                  </a:cubicBezTo>
                  <a:cubicBezTo>
                    <a:pt x="207" y="159"/>
                    <a:pt x="222" y="124"/>
                    <a:pt x="238" y="88"/>
                  </a:cubicBezTo>
                  <a:cubicBezTo>
                    <a:pt x="241" y="82"/>
                    <a:pt x="243" y="75"/>
                    <a:pt x="244" y="68"/>
                  </a:cubicBezTo>
                  <a:cubicBezTo>
                    <a:pt x="238" y="72"/>
                    <a:pt x="232" y="76"/>
                    <a:pt x="227"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7">
              <a:extLst>
                <a:ext uri="{FF2B5EF4-FFF2-40B4-BE49-F238E27FC236}">
                  <a16:creationId xmlns:a16="http://schemas.microsoft.com/office/drawing/2014/main" id="{59D9BE49-3D1F-45A3-A4A1-5E1A6A9A13CC}"/>
                </a:ext>
              </a:extLst>
            </p:cNvPr>
            <p:cNvSpPr>
              <a:spLocks/>
            </p:cNvSpPr>
            <p:nvPr/>
          </p:nvSpPr>
          <p:spPr bwMode="auto">
            <a:xfrm>
              <a:off x="1979613" y="4710113"/>
              <a:ext cx="236538" cy="290513"/>
            </a:xfrm>
            <a:custGeom>
              <a:avLst/>
              <a:gdLst>
                <a:gd name="T0" fmla="*/ 0 w 325"/>
                <a:gd name="T1" fmla="*/ 317 h 399"/>
                <a:gd name="T2" fmla="*/ 160 w 325"/>
                <a:gd name="T3" fmla="*/ 0 h 399"/>
                <a:gd name="T4" fmla="*/ 201 w 325"/>
                <a:gd name="T5" fmla="*/ 20 h 399"/>
                <a:gd name="T6" fmla="*/ 182 w 325"/>
                <a:gd name="T7" fmla="*/ 253 h 399"/>
                <a:gd name="T8" fmla="*/ 286 w 325"/>
                <a:gd name="T9" fmla="*/ 60 h 399"/>
                <a:gd name="T10" fmla="*/ 325 w 325"/>
                <a:gd name="T11" fmla="*/ 76 h 399"/>
                <a:gd name="T12" fmla="*/ 166 w 325"/>
                <a:gd name="T13" fmla="*/ 399 h 399"/>
                <a:gd name="T14" fmla="*/ 120 w 325"/>
                <a:gd name="T15" fmla="*/ 377 h 399"/>
                <a:gd name="T16" fmla="*/ 147 w 325"/>
                <a:gd name="T17" fmla="*/ 132 h 399"/>
                <a:gd name="T18" fmla="*/ 46 w 325"/>
                <a:gd name="T19" fmla="*/ 338 h 399"/>
                <a:gd name="T20" fmla="*/ 0 w 325"/>
                <a:gd name="T21" fmla="*/ 31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5" h="399">
                  <a:moveTo>
                    <a:pt x="0" y="317"/>
                  </a:moveTo>
                  <a:cubicBezTo>
                    <a:pt x="53" y="211"/>
                    <a:pt x="107" y="106"/>
                    <a:pt x="160" y="0"/>
                  </a:cubicBezTo>
                  <a:cubicBezTo>
                    <a:pt x="174" y="7"/>
                    <a:pt x="188" y="13"/>
                    <a:pt x="201" y="20"/>
                  </a:cubicBezTo>
                  <a:cubicBezTo>
                    <a:pt x="195" y="97"/>
                    <a:pt x="188" y="175"/>
                    <a:pt x="182" y="253"/>
                  </a:cubicBezTo>
                  <a:cubicBezTo>
                    <a:pt x="217" y="189"/>
                    <a:pt x="251" y="125"/>
                    <a:pt x="286" y="60"/>
                  </a:cubicBezTo>
                  <a:cubicBezTo>
                    <a:pt x="299" y="66"/>
                    <a:pt x="312" y="71"/>
                    <a:pt x="325" y="76"/>
                  </a:cubicBezTo>
                  <a:cubicBezTo>
                    <a:pt x="272" y="184"/>
                    <a:pt x="219" y="291"/>
                    <a:pt x="166" y="399"/>
                  </a:cubicBezTo>
                  <a:cubicBezTo>
                    <a:pt x="151" y="392"/>
                    <a:pt x="135" y="384"/>
                    <a:pt x="120" y="377"/>
                  </a:cubicBezTo>
                  <a:cubicBezTo>
                    <a:pt x="129" y="295"/>
                    <a:pt x="138" y="214"/>
                    <a:pt x="147" y="132"/>
                  </a:cubicBezTo>
                  <a:cubicBezTo>
                    <a:pt x="113" y="200"/>
                    <a:pt x="80" y="269"/>
                    <a:pt x="46" y="338"/>
                  </a:cubicBezTo>
                  <a:cubicBezTo>
                    <a:pt x="31" y="331"/>
                    <a:pt x="15" y="324"/>
                    <a:pt x="0"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08">
              <a:extLst>
                <a:ext uri="{FF2B5EF4-FFF2-40B4-BE49-F238E27FC236}">
                  <a16:creationId xmlns:a16="http://schemas.microsoft.com/office/drawing/2014/main" id="{EC487C43-EBA3-41A2-87E2-D61D45733B70}"/>
                </a:ext>
              </a:extLst>
            </p:cNvPr>
            <p:cNvSpPr>
              <a:spLocks/>
            </p:cNvSpPr>
            <p:nvPr/>
          </p:nvSpPr>
          <p:spPr bwMode="auto">
            <a:xfrm>
              <a:off x="2844800" y="4713288"/>
              <a:ext cx="171450" cy="279400"/>
            </a:xfrm>
            <a:custGeom>
              <a:avLst/>
              <a:gdLst>
                <a:gd name="T0" fmla="*/ 138 w 235"/>
                <a:gd name="T1" fmla="*/ 17 h 384"/>
                <a:gd name="T2" fmla="*/ 179 w 235"/>
                <a:gd name="T3" fmla="*/ 0 h 384"/>
                <a:gd name="T4" fmla="*/ 235 w 235"/>
                <a:gd name="T5" fmla="*/ 363 h 384"/>
                <a:gd name="T6" fmla="*/ 192 w 235"/>
                <a:gd name="T7" fmla="*/ 384 h 384"/>
                <a:gd name="T8" fmla="*/ 0 w 235"/>
                <a:gd name="T9" fmla="*/ 76 h 384"/>
                <a:gd name="T10" fmla="*/ 42 w 235"/>
                <a:gd name="T11" fmla="*/ 58 h 384"/>
                <a:gd name="T12" fmla="*/ 175 w 235"/>
                <a:gd name="T13" fmla="*/ 268 h 384"/>
                <a:gd name="T14" fmla="*/ 138 w 235"/>
                <a:gd name="T15" fmla="*/ 17 h 3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384">
                  <a:moveTo>
                    <a:pt x="138" y="17"/>
                  </a:moveTo>
                  <a:cubicBezTo>
                    <a:pt x="152" y="11"/>
                    <a:pt x="166" y="6"/>
                    <a:pt x="179" y="0"/>
                  </a:cubicBezTo>
                  <a:cubicBezTo>
                    <a:pt x="198" y="121"/>
                    <a:pt x="217" y="242"/>
                    <a:pt x="235" y="363"/>
                  </a:cubicBezTo>
                  <a:cubicBezTo>
                    <a:pt x="221" y="369"/>
                    <a:pt x="206" y="377"/>
                    <a:pt x="192" y="384"/>
                  </a:cubicBezTo>
                  <a:cubicBezTo>
                    <a:pt x="128" y="281"/>
                    <a:pt x="64" y="179"/>
                    <a:pt x="0" y="76"/>
                  </a:cubicBezTo>
                  <a:cubicBezTo>
                    <a:pt x="14" y="70"/>
                    <a:pt x="28" y="64"/>
                    <a:pt x="42" y="58"/>
                  </a:cubicBezTo>
                  <a:cubicBezTo>
                    <a:pt x="86" y="128"/>
                    <a:pt x="131" y="198"/>
                    <a:pt x="175" y="268"/>
                  </a:cubicBezTo>
                  <a:cubicBezTo>
                    <a:pt x="163" y="184"/>
                    <a:pt x="150" y="101"/>
                    <a:pt x="1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09">
              <a:extLst>
                <a:ext uri="{FF2B5EF4-FFF2-40B4-BE49-F238E27FC236}">
                  <a16:creationId xmlns:a16="http://schemas.microsoft.com/office/drawing/2014/main" id="{05F6A1D7-039A-47D9-98FF-AB6F8BA57EC3}"/>
                </a:ext>
              </a:extLst>
            </p:cNvPr>
            <p:cNvSpPr>
              <a:spLocks/>
            </p:cNvSpPr>
            <p:nvPr/>
          </p:nvSpPr>
          <p:spPr bwMode="auto">
            <a:xfrm>
              <a:off x="2787650" y="4775200"/>
              <a:ext cx="100013" cy="249238"/>
            </a:xfrm>
            <a:custGeom>
              <a:avLst/>
              <a:gdLst>
                <a:gd name="T0" fmla="*/ 0 w 137"/>
                <a:gd name="T1" fmla="*/ 14 h 342"/>
                <a:gd name="T2" fmla="*/ 45 w 137"/>
                <a:gd name="T3" fmla="*/ 0 h 342"/>
                <a:gd name="T4" fmla="*/ 137 w 137"/>
                <a:gd name="T5" fmla="*/ 329 h 342"/>
                <a:gd name="T6" fmla="*/ 93 w 137"/>
                <a:gd name="T7" fmla="*/ 342 h 342"/>
                <a:gd name="T8" fmla="*/ 0 w 137"/>
                <a:gd name="T9" fmla="*/ 14 h 342"/>
              </a:gdLst>
              <a:ahLst/>
              <a:cxnLst>
                <a:cxn ang="0">
                  <a:pos x="T0" y="T1"/>
                </a:cxn>
                <a:cxn ang="0">
                  <a:pos x="T2" y="T3"/>
                </a:cxn>
                <a:cxn ang="0">
                  <a:pos x="T4" y="T5"/>
                </a:cxn>
                <a:cxn ang="0">
                  <a:pos x="T6" y="T7"/>
                </a:cxn>
                <a:cxn ang="0">
                  <a:pos x="T8" y="T9"/>
                </a:cxn>
              </a:cxnLst>
              <a:rect l="0" t="0" r="r" b="b"/>
              <a:pathLst>
                <a:path w="137" h="342">
                  <a:moveTo>
                    <a:pt x="0" y="14"/>
                  </a:moveTo>
                  <a:cubicBezTo>
                    <a:pt x="15" y="9"/>
                    <a:pt x="30" y="5"/>
                    <a:pt x="45" y="0"/>
                  </a:cubicBezTo>
                  <a:cubicBezTo>
                    <a:pt x="76" y="110"/>
                    <a:pt x="106" y="219"/>
                    <a:pt x="137" y="329"/>
                  </a:cubicBezTo>
                  <a:cubicBezTo>
                    <a:pt x="122" y="333"/>
                    <a:pt x="108" y="338"/>
                    <a:pt x="93" y="342"/>
                  </a:cubicBezTo>
                  <a:cubicBezTo>
                    <a:pt x="62" y="233"/>
                    <a:pt x="31" y="123"/>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0">
              <a:extLst>
                <a:ext uri="{FF2B5EF4-FFF2-40B4-BE49-F238E27FC236}">
                  <a16:creationId xmlns:a16="http://schemas.microsoft.com/office/drawing/2014/main" id="{69CC92C0-BBFF-4D3D-A22A-3BDBEDDD0819}"/>
                </a:ext>
              </a:extLst>
            </p:cNvPr>
            <p:cNvSpPr>
              <a:spLocks/>
            </p:cNvSpPr>
            <p:nvPr/>
          </p:nvSpPr>
          <p:spPr bwMode="auto">
            <a:xfrm>
              <a:off x="2162175" y="4783138"/>
              <a:ext cx="174625" cy="268288"/>
            </a:xfrm>
            <a:custGeom>
              <a:avLst/>
              <a:gdLst>
                <a:gd name="T0" fmla="*/ 91 w 240"/>
                <a:gd name="T1" fmla="*/ 28 h 370"/>
                <a:gd name="T2" fmla="*/ 184 w 240"/>
                <a:gd name="T3" fmla="*/ 10 h 370"/>
                <a:gd name="T4" fmla="*/ 231 w 240"/>
                <a:gd name="T5" fmla="*/ 60 h 370"/>
                <a:gd name="T6" fmla="*/ 236 w 240"/>
                <a:gd name="T7" fmla="*/ 134 h 370"/>
                <a:gd name="T8" fmla="*/ 190 w 240"/>
                <a:gd name="T9" fmla="*/ 130 h 370"/>
                <a:gd name="T10" fmla="*/ 176 w 240"/>
                <a:gd name="T11" fmla="*/ 55 h 370"/>
                <a:gd name="T12" fmla="*/ 100 w 240"/>
                <a:gd name="T13" fmla="*/ 73 h 370"/>
                <a:gd name="T14" fmla="*/ 54 w 240"/>
                <a:gd name="T15" fmla="*/ 183 h 370"/>
                <a:gd name="T16" fmla="*/ 55 w 240"/>
                <a:gd name="T17" fmla="*/ 288 h 370"/>
                <a:gd name="T18" fmla="*/ 120 w 240"/>
                <a:gd name="T19" fmla="*/ 301 h 370"/>
                <a:gd name="T20" fmla="*/ 157 w 240"/>
                <a:gd name="T21" fmla="*/ 230 h 370"/>
                <a:gd name="T22" fmla="*/ 102 w 240"/>
                <a:gd name="T23" fmla="*/ 212 h 370"/>
                <a:gd name="T24" fmla="*/ 113 w 240"/>
                <a:gd name="T25" fmla="*/ 176 h 370"/>
                <a:gd name="T26" fmla="*/ 203 w 240"/>
                <a:gd name="T27" fmla="*/ 205 h 370"/>
                <a:gd name="T28" fmla="*/ 152 w 240"/>
                <a:gd name="T29" fmla="*/ 370 h 370"/>
                <a:gd name="T30" fmla="*/ 122 w 240"/>
                <a:gd name="T31" fmla="*/ 360 h 370"/>
                <a:gd name="T32" fmla="*/ 125 w 240"/>
                <a:gd name="T33" fmla="*/ 333 h 370"/>
                <a:gd name="T34" fmla="*/ 37 w 240"/>
                <a:gd name="T35" fmla="*/ 326 h 370"/>
                <a:gd name="T36" fmla="*/ 1 w 240"/>
                <a:gd name="T37" fmla="*/ 236 h 370"/>
                <a:gd name="T38" fmla="*/ 30 w 240"/>
                <a:gd name="T39" fmla="*/ 115 h 370"/>
                <a:gd name="T40" fmla="*/ 91 w 240"/>
                <a:gd name="T41"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370">
                  <a:moveTo>
                    <a:pt x="91" y="28"/>
                  </a:moveTo>
                  <a:cubicBezTo>
                    <a:pt x="117" y="9"/>
                    <a:pt x="152" y="0"/>
                    <a:pt x="184" y="10"/>
                  </a:cubicBezTo>
                  <a:cubicBezTo>
                    <a:pt x="207" y="17"/>
                    <a:pt x="223" y="38"/>
                    <a:pt x="231" y="60"/>
                  </a:cubicBezTo>
                  <a:cubicBezTo>
                    <a:pt x="240" y="84"/>
                    <a:pt x="239" y="109"/>
                    <a:pt x="236" y="134"/>
                  </a:cubicBezTo>
                  <a:cubicBezTo>
                    <a:pt x="221" y="133"/>
                    <a:pt x="206" y="132"/>
                    <a:pt x="190" y="130"/>
                  </a:cubicBezTo>
                  <a:cubicBezTo>
                    <a:pt x="195" y="105"/>
                    <a:pt x="197" y="74"/>
                    <a:pt x="176" y="55"/>
                  </a:cubicBezTo>
                  <a:cubicBezTo>
                    <a:pt x="151" y="39"/>
                    <a:pt x="116" y="50"/>
                    <a:pt x="100" y="73"/>
                  </a:cubicBezTo>
                  <a:cubicBezTo>
                    <a:pt x="77" y="106"/>
                    <a:pt x="65" y="145"/>
                    <a:pt x="54" y="183"/>
                  </a:cubicBezTo>
                  <a:cubicBezTo>
                    <a:pt x="45" y="217"/>
                    <a:pt x="36" y="256"/>
                    <a:pt x="55" y="288"/>
                  </a:cubicBezTo>
                  <a:cubicBezTo>
                    <a:pt x="68" y="310"/>
                    <a:pt x="100" y="317"/>
                    <a:pt x="120" y="301"/>
                  </a:cubicBezTo>
                  <a:cubicBezTo>
                    <a:pt x="142" y="284"/>
                    <a:pt x="148" y="255"/>
                    <a:pt x="157" y="230"/>
                  </a:cubicBezTo>
                  <a:cubicBezTo>
                    <a:pt x="139" y="224"/>
                    <a:pt x="121" y="218"/>
                    <a:pt x="102" y="212"/>
                  </a:cubicBezTo>
                  <a:cubicBezTo>
                    <a:pt x="106" y="200"/>
                    <a:pt x="110" y="188"/>
                    <a:pt x="113" y="176"/>
                  </a:cubicBezTo>
                  <a:cubicBezTo>
                    <a:pt x="143" y="186"/>
                    <a:pt x="173" y="196"/>
                    <a:pt x="203" y="205"/>
                  </a:cubicBezTo>
                  <a:cubicBezTo>
                    <a:pt x="186" y="260"/>
                    <a:pt x="169" y="315"/>
                    <a:pt x="152" y="370"/>
                  </a:cubicBezTo>
                  <a:cubicBezTo>
                    <a:pt x="142" y="367"/>
                    <a:pt x="132" y="363"/>
                    <a:pt x="122" y="360"/>
                  </a:cubicBezTo>
                  <a:cubicBezTo>
                    <a:pt x="123" y="351"/>
                    <a:pt x="124" y="342"/>
                    <a:pt x="125" y="333"/>
                  </a:cubicBezTo>
                  <a:cubicBezTo>
                    <a:pt x="98" y="351"/>
                    <a:pt x="61" y="347"/>
                    <a:pt x="37" y="326"/>
                  </a:cubicBezTo>
                  <a:cubicBezTo>
                    <a:pt x="12" y="304"/>
                    <a:pt x="0" y="269"/>
                    <a:pt x="1" y="236"/>
                  </a:cubicBezTo>
                  <a:cubicBezTo>
                    <a:pt x="2" y="194"/>
                    <a:pt x="15" y="154"/>
                    <a:pt x="30" y="115"/>
                  </a:cubicBezTo>
                  <a:cubicBezTo>
                    <a:pt x="44" y="82"/>
                    <a:pt x="61" y="49"/>
                    <a:pt x="9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1">
              <a:extLst>
                <a:ext uri="{FF2B5EF4-FFF2-40B4-BE49-F238E27FC236}">
                  <a16:creationId xmlns:a16="http://schemas.microsoft.com/office/drawing/2014/main" id="{67543463-9F44-43E2-AE51-4DFBA7E597EC}"/>
                </a:ext>
              </a:extLst>
            </p:cNvPr>
            <p:cNvSpPr>
              <a:spLocks/>
            </p:cNvSpPr>
            <p:nvPr/>
          </p:nvSpPr>
          <p:spPr bwMode="auto">
            <a:xfrm>
              <a:off x="2640013" y="4792663"/>
              <a:ext cx="153988" cy="269875"/>
            </a:xfrm>
            <a:custGeom>
              <a:avLst/>
              <a:gdLst>
                <a:gd name="T0" fmla="*/ 132 w 211"/>
                <a:gd name="T1" fmla="*/ 6 h 370"/>
                <a:gd name="T2" fmla="*/ 170 w 211"/>
                <a:gd name="T3" fmla="*/ 0 h 370"/>
                <a:gd name="T4" fmla="*/ 211 w 211"/>
                <a:gd name="T5" fmla="*/ 341 h 370"/>
                <a:gd name="T6" fmla="*/ 173 w 211"/>
                <a:gd name="T7" fmla="*/ 347 h 370"/>
                <a:gd name="T8" fmla="*/ 53 w 211"/>
                <a:gd name="T9" fmla="*/ 117 h 370"/>
                <a:gd name="T10" fmla="*/ 72 w 211"/>
                <a:gd name="T11" fmla="*/ 364 h 370"/>
                <a:gd name="T12" fmla="*/ 26 w 211"/>
                <a:gd name="T13" fmla="*/ 370 h 370"/>
                <a:gd name="T14" fmla="*/ 0 w 211"/>
                <a:gd name="T15" fmla="*/ 23 h 370"/>
                <a:gd name="T16" fmla="*/ 52 w 211"/>
                <a:gd name="T17" fmla="*/ 19 h 370"/>
                <a:gd name="T18" fmla="*/ 150 w 211"/>
                <a:gd name="T19" fmla="*/ 180 h 370"/>
                <a:gd name="T20" fmla="*/ 132 w 211"/>
                <a:gd name="T21" fmla="*/ 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370">
                  <a:moveTo>
                    <a:pt x="132" y="6"/>
                  </a:moveTo>
                  <a:cubicBezTo>
                    <a:pt x="145" y="4"/>
                    <a:pt x="157" y="2"/>
                    <a:pt x="170" y="0"/>
                  </a:cubicBezTo>
                  <a:cubicBezTo>
                    <a:pt x="183" y="114"/>
                    <a:pt x="197" y="227"/>
                    <a:pt x="211" y="341"/>
                  </a:cubicBezTo>
                  <a:cubicBezTo>
                    <a:pt x="198" y="343"/>
                    <a:pt x="185" y="345"/>
                    <a:pt x="173" y="347"/>
                  </a:cubicBezTo>
                  <a:cubicBezTo>
                    <a:pt x="133" y="270"/>
                    <a:pt x="93" y="193"/>
                    <a:pt x="53" y="117"/>
                  </a:cubicBezTo>
                  <a:cubicBezTo>
                    <a:pt x="59" y="199"/>
                    <a:pt x="65" y="281"/>
                    <a:pt x="72" y="364"/>
                  </a:cubicBezTo>
                  <a:cubicBezTo>
                    <a:pt x="56" y="366"/>
                    <a:pt x="41" y="368"/>
                    <a:pt x="26" y="370"/>
                  </a:cubicBezTo>
                  <a:cubicBezTo>
                    <a:pt x="18" y="255"/>
                    <a:pt x="9" y="139"/>
                    <a:pt x="0" y="23"/>
                  </a:cubicBezTo>
                  <a:cubicBezTo>
                    <a:pt x="17" y="22"/>
                    <a:pt x="34" y="20"/>
                    <a:pt x="52" y="19"/>
                  </a:cubicBezTo>
                  <a:cubicBezTo>
                    <a:pt x="85" y="72"/>
                    <a:pt x="117" y="126"/>
                    <a:pt x="150" y="180"/>
                  </a:cubicBezTo>
                  <a:cubicBezTo>
                    <a:pt x="144" y="122"/>
                    <a:pt x="138" y="64"/>
                    <a:pt x="13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2">
              <a:extLst>
                <a:ext uri="{FF2B5EF4-FFF2-40B4-BE49-F238E27FC236}">
                  <a16:creationId xmlns:a16="http://schemas.microsoft.com/office/drawing/2014/main" id="{DCC0287D-9A40-4DD1-B3E7-280303F2A5FC}"/>
                </a:ext>
              </a:extLst>
            </p:cNvPr>
            <p:cNvSpPr>
              <a:spLocks/>
            </p:cNvSpPr>
            <p:nvPr/>
          </p:nvSpPr>
          <p:spPr bwMode="auto">
            <a:xfrm>
              <a:off x="2476500" y="4813300"/>
              <a:ext cx="146050" cy="257175"/>
            </a:xfrm>
            <a:custGeom>
              <a:avLst/>
              <a:gdLst>
                <a:gd name="T0" fmla="*/ 8 w 201"/>
                <a:gd name="T1" fmla="*/ 0 h 353"/>
                <a:gd name="T2" fmla="*/ 51 w 201"/>
                <a:gd name="T3" fmla="*/ 2 h 353"/>
                <a:gd name="T4" fmla="*/ 43 w 201"/>
                <a:gd name="T5" fmla="*/ 241 h 353"/>
                <a:gd name="T6" fmla="*/ 54 w 201"/>
                <a:gd name="T7" fmla="*/ 291 h 353"/>
                <a:gd name="T8" fmla="*/ 138 w 201"/>
                <a:gd name="T9" fmla="*/ 291 h 353"/>
                <a:gd name="T10" fmla="*/ 151 w 201"/>
                <a:gd name="T11" fmla="*/ 233 h 353"/>
                <a:gd name="T12" fmla="*/ 158 w 201"/>
                <a:gd name="T13" fmla="*/ 6 h 353"/>
                <a:gd name="T14" fmla="*/ 201 w 201"/>
                <a:gd name="T15" fmla="*/ 7 h 353"/>
                <a:gd name="T16" fmla="*/ 192 w 201"/>
                <a:gd name="T17" fmla="*/ 253 h 353"/>
                <a:gd name="T18" fmla="*/ 146 w 201"/>
                <a:gd name="T19" fmla="*/ 339 h 353"/>
                <a:gd name="T20" fmla="*/ 49 w 201"/>
                <a:gd name="T21" fmla="*/ 340 h 353"/>
                <a:gd name="T22" fmla="*/ 0 w 201"/>
                <a:gd name="T23" fmla="*/ 249 h 353"/>
                <a:gd name="T24" fmla="*/ 8 w 201"/>
                <a:gd name="T25"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353">
                  <a:moveTo>
                    <a:pt x="8" y="0"/>
                  </a:moveTo>
                  <a:cubicBezTo>
                    <a:pt x="22" y="0"/>
                    <a:pt x="36" y="1"/>
                    <a:pt x="51" y="2"/>
                  </a:cubicBezTo>
                  <a:cubicBezTo>
                    <a:pt x="48" y="81"/>
                    <a:pt x="45" y="161"/>
                    <a:pt x="43" y="241"/>
                  </a:cubicBezTo>
                  <a:cubicBezTo>
                    <a:pt x="43" y="258"/>
                    <a:pt x="44" y="277"/>
                    <a:pt x="54" y="291"/>
                  </a:cubicBezTo>
                  <a:cubicBezTo>
                    <a:pt x="74" y="317"/>
                    <a:pt x="119" y="318"/>
                    <a:pt x="138" y="291"/>
                  </a:cubicBezTo>
                  <a:cubicBezTo>
                    <a:pt x="150" y="274"/>
                    <a:pt x="150" y="253"/>
                    <a:pt x="151" y="233"/>
                  </a:cubicBezTo>
                  <a:cubicBezTo>
                    <a:pt x="153" y="157"/>
                    <a:pt x="156" y="81"/>
                    <a:pt x="158" y="6"/>
                  </a:cubicBezTo>
                  <a:cubicBezTo>
                    <a:pt x="172" y="6"/>
                    <a:pt x="186" y="7"/>
                    <a:pt x="201" y="7"/>
                  </a:cubicBezTo>
                  <a:cubicBezTo>
                    <a:pt x="198" y="89"/>
                    <a:pt x="195" y="171"/>
                    <a:pt x="192" y="253"/>
                  </a:cubicBezTo>
                  <a:cubicBezTo>
                    <a:pt x="191" y="286"/>
                    <a:pt x="178" y="324"/>
                    <a:pt x="146" y="339"/>
                  </a:cubicBezTo>
                  <a:cubicBezTo>
                    <a:pt x="116" y="353"/>
                    <a:pt x="80" y="352"/>
                    <a:pt x="49" y="340"/>
                  </a:cubicBezTo>
                  <a:cubicBezTo>
                    <a:pt x="14" y="325"/>
                    <a:pt x="0" y="285"/>
                    <a:pt x="0" y="249"/>
                  </a:cubicBezTo>
                  <a:cubicBezTo>
                    <a:pt x="2" y="166"/>
                    <a:pt x="6" y="8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5" name="文本框 114">
            <a:extLst>
              <a:ext uri="{FF2B5EF4-FFF2-40B4-BE49-F238E27FC236}">
                <a16:creationId xmlns:a16="http://schemas.microsoft.com/office/drawing/2014/main" id="{ADD95D3F-B755-4318-B19A-E72C59321AF1}"/>
              </a:ext>
            </a:extLst>
          </p:cNvPr>
          <p:cNvSpPr txBox="1"/>
          <p:nvPr/>
        </p:nvSpPr>
        <p:spPr>
          <a:xfrm>
            <a:off x="1626480" y="2051705"/>
            <a:ext cx="8939040" cy="1107996"/>
          </a:xfrm>
          <a:prstGeom prst="rect">
            <a:avLst/>
          </a:prstGeom>
          <a:noFill/>
        </p:spPr>
        <p:txBody>
          <a:bodyPr wrap="square" rtlCol="0">
            <a:spAutoFit/>
          </a:bodyPr>
          <a:lstStyle/>
          <a:p>
            <a:pPr algn="ctr"/>
            <a:r>
              <a:rPr lang="zh-CN" altLang="en-US" sz="6600" dirty="0">
                <a:solidFill>
                  <a:schemeClr val="bg1"/>
                </a:solidFill>
                <a:latin typeface="黑体" panose="02010609060101010101" pitchFamily="49" charset="-122"/>
                <a:ea typeface="黑体" panose="02010609060101010101" pitchFamily="49" charset="-122"/>
              </a:rPr>
              <a:t>请各位老师批评指正</a:t>
            </a:r>
          </a:p>
        </p:txBody>
      </p:sp>
      <p:cxnSp>
        <p:nvCxnSpPr>
          <p:cNvPr id="120" name="直接连接符 119">
            <a:extLst>
              <a:ext uri="{FF2B5EF4-FFF2-40B4-BE49-F238E27FC236}">
                <a16:creationId xmlns:a16="http://schemas.microsoft.com/office/drawing/2014/main" id="{0486E615-5907-4D64-98AE-03FF8D4C4676}"/>
              </a:ext>
            </a:extLst>
          </p:cNvPr>
          <p:cNvCxnSpPr>
            <a:cxnSpLocks/>
          </p:cNvCxnSpPr>
          <p:nvPr/>
        </p:nvCxnSpPr>
        <p:spPr>
          <a:xfrm>
            <a:off x="5727038" y="4787900"/>
            <a:ext cx="737925" cy="0"/>
          </a:xfrm>
          <a:prstGeom prst="line">
            <a:avLst/>
          </a:prstGeom>
          <a:ln w="12700" cap="rnd">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794E32AB-4B5B-4E4C-8855-8DB847EB406B}"/>
              </a:ext>
            </a:extLst>
          </p:cNvPr>
          <p:cNvSpPr txBox="1"/>
          <p:nvPr/>
        </p:nvSpPr>
        <p:spPr>
          <a:xfrm>
            <a:off x="4453613" y="4196561"/>
            <a:ext cx="3284774" cy="400110"/>
          </a:xfrm>
          <a:prstGeom prst="rect">
            <a:avLst/>
          </a:prstGeom>
          <a:noFill/>
        </p:spPr>
        <p:txBody>
          <a:bodyPr wrap="square" rtlCol="0">
            <a:spAutoFit/>
          </a:bodyPr>
          <a:lstStyle/>
          <a:p>
            <a:pPr algn="ctr"/>
            <a:r>
              <a:rPr lang="zh-CN" altLang="en-US" sz="2000" b="1" dirty="0">
                <a:solidFill>
                  <a:schemeClr val="bg1">
                    <a:alpha val="70000"/>
                  </a:schemeClr>
                </a:solidFill>
                <a:latin typeface="宋体" panose="02010600030101010101" pitchFamily="2" charset="-122"/>
                <a:ea typeface="宋体" panose="02010600030101010101" pitchFamily="2" charset="-122"/>
              </a:rPr>
              <a:t>浙江大学博士论文答辩</a:t>
            </a:r>
          </a:p>
        </p:txBody>
      </p:sp>
      <p:sp>
        <p:nvSpPr>
          <p:cNvPr id="118" name="文本框 117">
            <a:extLst>
              <a:ext uri="{FF2B5EF4-FFF2-40B4-BE49-F238E27FC236}">
                <a16:creationId xmlns:a16="http://schemas.microsoft.com/office/drawing/2014/main" id="{20DEA28B-EF98-44EC-AFB5-7059AAD528B8}"/>
              </a:ext>
            </a:extLst>
          </p:cNvPr>
          <p:cNvSpPr txBox="1"/>
          <p:nvPr/>
        </p:nvSpPr>
        <p:spPr>
          <a:xfrm>
            <a:off x="1429697" y="5757806"/>
            <a:ext cx="2381578"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答辩人：潘哲</a:t>
            </a:r>
          </a:p>
        </p:txBody>
      </p:sp>
      <p:sp>
        <p:nvSpPr>
          <p:cNvPr id="124" name="文本框 123">
            <a:extLst>
              <a:ext uri="{FF2B5EF4-FFF2-40B4-BE49-F238E27FC236}">
                <a16:creationId xmlns:a16="http://schemas.microsoft.com/office/drawing/2014/main" id="{E17EC641-4F54-4FA3-AAC7-CE8076520904}"/>
              </a:ext>
            </a:extLst>
          </p:cNvPr>
          <p:cNvSpPr txBox="1"/>
          <p:nvPr/>
        </p:nvSpPr>
        <p:spPr>
          <a:xfrm>
            <a:off x="4945610" y="5757806"/>
            <a:ext cx="2300780"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指导老师：何水兵</a:t>
            </a:r>
          </a:p>
        </p:txBody>
      </p:sp>
      <p:sp>
        <p:nvSpPr>
          <p:cNvPr id="125" name="文本框 124">
            <a:extLst>
              <a:ext uri="{FF2B5EF4-FFF2-40B4-BE49-F238E27FC236}">
                <a16:creationId xmlns:a16="http://schemas.microsoft.com/office/drawing/2014/main" id="{19C55F93-746E-4BD6-8DA5-62EFF368ECFD}"/>
              </a:ext>
            </a:extLst>
          </p:cNvPr>
          <p:cNvSpPr txBox="1"/>
          <p:nvPr/>
        </p:nvSpPr>
        <p:spPr>
          <a:xfrm>
            <a:off x="8380725" y="5757806"/>
            <a:ext cx="2496366"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答辩时间：</a:t>
            </a:r>
            <a:r>
              <a:rPr lang="en-US" altLang="zh-CN" sz="2000" dirty="0">
                <a:solidFill>
                  <a:schemeClr val="tx1">
                    <a:lumMod val="75000"/>
                    <a:lumOff val="25000"/>
                  </a:schemeClr>
                </a:solidFill>
                <a:latin typeface="仿宋" panose="02010609060101010101" pitchFamily="49" charset="-122"/>
                <a:ea typeface="仿宋" panose="02010609060101010101" pitchFamily="49" charset="-122"/>
              </a:rPr>
              <a:t>2024.6.4</a:t>
            </a:r>
            <a:endParaRPr lang="zh-CN" altLang="en-US" sz="2000" dirty="0">
              <a:solidFill>
                <a:schemeClr val="tx1">
                  <a:lumMod val="75000"/>
                  <a:lumOff val="25000"/>
                </a:schemeClr>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303227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86621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绪论</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研究背景与问题</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01</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en-US" altLang="zh-CN" dirty="0">
                <a:latin typeface="宋体" panose="02010600030101010101" pitchFamily="2" charset="-122"/>
                <a:ea typeface="宋体" panose="02010600030101010101" pitchFamily="2" charset="-122"/>
              </a:rPr>
              <a:t>MBE</a:t>
            </a:r>
            <a:r>
              <a:rPr lang="zh-CN" altLang="en-US" dirty="0">
                <a:latin typeface="宋体" panose="02010600030101010101" pitchFamily="2" charset="-122"/>
                <a:ea typeface="宋体" panose="02010600030101010101" pitchFamily="2" charset="-122"/>
              </a:rPr>
              <a:t>的基本求解方法 </a:t>
            </a:r>
            <a:r>
              <a:rPr lang="en-US" altLang="zh-CN" dirty="0">
                <a:solidFill>
                  <a:schemeClr val="tx1">
                    <a:alpha val="20000"/>
                  </a:schemeClr>
                </a:solidFill>
                <a:latin typeface="黑体" panose="02010609060101010101" pitchFamily="49" charset="-122"/>
                <a:ea typeface="黑体" panose="02010609060101010101" pitchFamily="49" charset="-122"/>
              </a:rPr>
              <a:t>How?</a:t>
            </a:r>
            <a:endParaRPr lang="zh-CN" altLang="en-US" dirty="0">
              <a:solidFill>
                <a:schemeClr val="tx1">
                  <a:alpha val="20000"/>
                </a:schemeClr>
              </a:solidFill>
              <a:latin typeface="黑体" panose="02010609060101010101" pitchFamily="49" charset="-122"/>
              <a:ea typeface="黑体" panose="02010609060101010101" pitchFamily="49" charset="-122"/>
            </a:endParaRPr>
          </a:p>
        </p:txBody>
      </p:sp>
      <p:pic>
        <p:nvPicPr>
          <p:cNvPr id="11" name="内容占位符 10">
            <a:extLst>
              <a:ext uri="{FF2B5EF4-FFF2-40B4-BE49-F238E27FC236}">
                <a16:creationId xmlns:a16="http://schemas.microsoft.com/office/drawing/2014/main" id="{50E92416-4617-41DD-90C3-57F34061DEB8}"/>
              </a:ext>
            </a:extLst>
          </p:cNvPr>
          <p:cNvPicPr>
            <a:picLocks noGrp="1" noChangeAspect="1"/>
          </p:cNvPicPr>
          <p:nvPr>
            <p:ph sz="half" idx="2"/>
          </p:nvPr>
        </p:nvPicPr>
        <p:blipFill>
          <a:blip r:embed="rId2"/>
          <a:stretch>
            <a:fillRect/>
          </a:stretch>
        </p:blipFill>
        <p:spPr>
          <a:xfrm>
            <a:off x="6776138" y="3170258"/>
            <a:ext cx="5102596" cy="3150650"/>
          </a:xfrm>
          <a:prstGeom prst="rect">
            <a:avLst/>
          </a:prstGeom>
        </p:spPr>
      </p:pic>
      <p:pic>
        <p:nvPicPr>
          <p:cNvPr id="113" name="内容占位符 12">
            <a:extLst>
              <a:ext uri="{FF2B5EF4-FFF2-40B4-BE49-F238E27FC236}">
                <a16:creationId xmlns:a16="http://schemas.microsoft.com/office/drawing/2014/main" id="{5684B1EA-3D1E-44E5-8C5A-A9310BB61E41}"/>
              </a:ext>
            </a:extLst>
          </p:cNvPr>
          <p:cNvPicPr>
            <a:picLocks noChangeAspect="1"/>
          </p:cNvPicPr>
          <p:nvPr/>
        </p:nvPicPr>
        <p:blipFill>
          <a:blip r:embed="rId3"/>
          <a:stretch>
            <a:fillRect/>
          </a:stretch>
        </p:blipFill>
        <p:spPr>
          <a:xfrm>
            <a:off x="8047229" y="989743"/>
            <a:ext cx="2560415" cy="1869199"/>
          </a:xfrm>
          <a:prstGeom prst="rect">
            <a:avLst/>
          </a:prstGeom>
        </p:spPr>
      </p:pic>
      <mc:AlternateContent xmlns:mc="http://schemas.openxmlformats.org/markup-compatibility/2006" xmlns:a14="http://schemas.microsoft.com/office/drawing/2010/main">
        <mc:Choice Requires="a14">
          <p:sp>
            <p:nvSpPr>
              <p:cNvPr id="116" name="内容占位符 6">
                <a:extLst>
                  <a:ext uri="{FF2B5EF4-FFF2-40B4-BE49-F238E27FC236}">
                    <a16:creationId xmlns:a16="http://schemas.microsoft.com/office/drawing/2014/main" id="{01B76126-3AFF-4D5A-A837-CA5DF7D90E25}"/>
                  </a:ext>
                </a:extLst>
              </p:cNvPr>
              <p:cNvSpPr txBox="1">
                <a:spLocks/>
              </p:cNvSpPr>
              <p:nvPr/>
            </p:nvSpPr>
            <p:spPr>
              <a:xfrm>
                <a:off x="678187" y="1933101"/>
                <a:ext cx="6024762" cy="437304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en-US" altLang="zh-CN" sz="2000" dirty="0"/>
                  <a:t> </a:t>
                </a:r>
                <a:r>
                  <a:rPr lang="zh-CN" altLang="en-US" sz="2000" b="1" dirty="0"/>
                  <a:t>集合枚举树</a:t>
                </a:r>
                <a:endParaRPr lang="en-US" altLang="zh-CN" sz="2000" b="1" dirty="0"/>
              </a:p>
              <a:p>
                <a:pPr marL="504000" lvl="1" indent="-342900">
                  <a:lnSpc>
                    <a:spcPct val="130000"/>
                  </a:lnSpc>
                  <a:spcBef>
                    <a:spcPts val="0"/>
                  </a:spcBef>
                </a:pPr>
                <a:r>
                  <a:rPr lang="zh-CN" altLang="en-US" sz="1800" dirty="0"/>
                  <a:t>集合枚举树（</a:t>
                </a:r>
                <a:r>
                  <a:rPr lang="en-US" altLang="zh-CN" sz="1800" dirty="0"/>
                  <a:t>Set Enumeration Tree</a:t>
                </a:r>
                <a:r>
                  <a:rPr lang="zh-CN" altLang="en-US" sz="1800" dirty="0"/>
                  <a:t>，</a:t>
                </a:r>
                <a:r>
                  <a:rPr lang="en-US" altLang="zh-CN" sz="1800" dirty="0"/>
                  <a:t>SE tree</a:t>
                </a:r>
                <a:r>
                  <a:rPr lang="zh-CN" altLang="en-US" sz="1800" dirty="0"/>
                  <a:t>）是一种用于有序地枚举特定集合全部子集的树状结构，即</a:t>
                </a:r>
                <a:r>
                  <a:rPr lang="zh-CN" altLang="en-US" sz="1800" dirty="0">
                    <a:solidFill>
                      <a:srgbClr val="1019FE"/>
                    </a:solidFill>
                  </a:rPr>
                  <a:t>枚举特定集合的幂集</a:t>
                </a:r>
                <a:r>
                  <a:rPr lang="zh-CN" altLang="en-US" sz="1800" dirty="0"/>
                  <a:t>。</a:t>
                </a:r>
                <a:endParaRPr lang="en-US" altLang="zh-CN" sz="1800" dirty="0"/>
              </a:p>
              <a:p>
                <a:pPr>
                  <a:lnSpc>
                    <a:spcPct val="130000"/>
                  </a:lnSpc>
                  <a:spcBef>
                    <a:spcPts val="0"/>
                  </a:spcBef>
                  <a:buFont typeface="Wingdings" panose="05000000000000000000" pitchFamily="2" charset="2"/>
                  <a:buChar char="Ø"/>
                </a:pPr>
                <a:r>
                  <a:rPr lang="en-US" altLang="zh-CN" sz="2000" b="1" dirty="0"/>
                  <a:t> </a:t>
                </a:r>
                <a:r>
                  <a:rPr lang="zh-CN" altLang="en-US" sz="2000" b="1" dirty="0"/>
                  <a:t>基于集合枚举树的</a:t>
                </a:r>
                <a:r>
                  <a:rPr lang="en-US" altLang="zh-CN" sz="2000" b="1" dirty="0"/>
                  <a:t>MBE</a:t>
                </a:r>
                <a:r>
                  <a:rPr lang="zh-CN" altLang="en-US" sz="2000" b="1" dirty="0"/>
                  <a:t>基本算法</a:t>
                </a:r>
                <a:endParaRPr lang="en-US" altLang="zh-CN" sz="2000" b="1" dirty="0"/>
              </a:p>
              <a:p>
                <a:pPr marL="504000" lvl="1" indent="-342000">
                  <a:lnSpc>
                    <a:spcPct val="130000"/>
                  </a:lnSpc>
                  <a:spcBef>
                    <a:spcPts val="0"/>
                  </a:spcBef>
                </a:pPr>
                <a:r>
                  <a:rPr lang="zh-CN" altLang="en-US" sz="1800" dirty="0"/>
                  <a:t>枚举树中每个树节点为一个三元组 </a:t>
                </a:r>
                <a14:m>
                  <m:oMath xmlns:m="http://schemas.openxmlformats.org/officeDocument/2006/math">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𝐿</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𝑅</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𝐶</m:t>
                    </m:r>
                    <m:r>
                      <a:rPr lang="en-US" altLang="zh-CN" sz="1800" b="0" i="1" smtClean="0">
                        <a:latin typeface="Cambria Math" panose="02040503050406030204" pitchFamily="18" charset="0"/>
                      </a:rPr>
                      <m:t>)</m:t>
                    </m:r>
                    <m:r>
                      <a:rPr lang="zh-CN" altLang="en-US" sz="1800" i="1">
                        <a:latin typeface="Cambria Math" panose="02040503050406030204" pitchFamily="18" charset="0"/>
                      </a:rPr>
                      <m:t>。</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𝐿</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𝑅</m:t>
                    </m:r>
                    <m:r>
                      <a:rPr lang="en-US" altLang="zh-CN" sz="1800" b="0" i="1" smtClean="0">
                        <a:latin typeface="Cambria Math" panose="02040503050406030204" pitchFamily="18" charset="0"/>
                      </a:rPr>
                      <m:t>)</m:t>
                    </m:r>
                    <m:r>
                      <a:rPr lang="zh-CN" altLang="en-US" sz="1800" i="1">
                        <a:latin typeface="Cambria Math" panose="02040503050406030204" pitchFamily="18" charset="0"/>
                      </a:rPr>
                      <m:t>表示</m:t>
                    </m:r>
                  </m:oMath>
                </a14:m>
                <a:r>
                  <a:rPr lang="zh-CN" altLang="en-US" sz="1800" dirty="0"/>
                  <a:t>节点对应的二分团。</a:t>
                </a:r>
                <a14:m>
                  <m:oMath xmlns:m="http://schemas.openxmlformats.org/officeDocument/2006/math">
                    <m:r>
                      <a:rPr lang="zh-CN" altLang="en-US" sz="1800" b="0" i="1" dirty="0">
                        <a:latin typeface="Cambria Math" panose="02040503050406030204" pitchFamily="18" charset="0"/>
                      </a:rPr>
                      <m:t>集合</m:t>
                    </m:r>
                    <m:r>
                      <a:rPr lang="en-US" altLang="zh-CN" sz="1800" b="0" i="1" smtClean="0">
                        <a:latin typeface="Cambria Math" panose="02040503050406030204" pitchFamily="18" charset="0"/>
                      </a:rPr>
                      <m:t>𝐶</m:t>
                    </m:r>
                  </m:oMath>
                </a14:m>
                <a:r>
                  <a:rPr lang="zh-CN" altLang="en-US" sz="1800" dirty="0"/>
                  <a:t>包含用于扩展集合</a:t>
                </a:r>
                <a14:m>
                  <m:oMath xmlns:m="http://schemas.openxmlformats.org/officeDocument/2006/math">
                    <m:r>
                      <a:rPr lang="en-US" altLang="zh-CN" sz="1800" i="1">
                        <a:latin typeface="Cambria Math" panose="02040503050406030204" pitchFamily="18" charset="0"/>
                      </a:rPr>
                      <m:t>𝑅</m:t>
                    </m:r>
                  </m:oMath>
                </a14:m>
                <a:r>
                  <a:rPr lang="zh-CN" altLang="en-US" sz="1800" dirty="0"/>
                  <a:t>的候选顶点。</a:t>
                </a:r>
                <a:endParaRPr lang="en-US" altLang="zh-CN" sz="1800" dirty="0"/>
              </a:p>
              <a:p>
                <a:pPr marL="504000" lvl="1" indent="-342000">
                  <a:lnSpc>
                    <a:spcPct val="130000"/>
                  </a:lnSpc>
                  <a:spcBef>
                    <a:spcPts val="0"/>
                  </a:spcBef>
                </a:pPr>
                <a:r>
                  <a:rPr lang="zh-CN" altLang="en-US" sz="1800" dirty="0"/>
                  <a:t>对于二分图𝐺</a:t>
                </a:r>
                <a:r>
                  <a:rPr lang="en-US" altLang="zh-CN" sz="1800" dirty="0"/>
                  <a:t>(</a:t>
                </a:r>
                <a:r>
                  <a:rPr lang="zh-CN" altLang="en-US" sz="1800" dirty="0"/>
                  <a:t>𝑈</a:t>
                </a:r>
                <a:r>
                  <a:rPr lang="en-US" altLang="zh-CN" sz="1800" dirty="0"/>
                  <a:t>,</a:t>
                </a:r>
                <a:r>
                  <a:rPr lang="zh-CN" altLang="en-US" sz="1800" dirty="0"/>
                  <a:t>𝑉</a:t>
                </a:r>
                <a:r>
                  <a:rPr lang="en-US" altLang="zh-CN" sz="1800" dirty="0"/>
                  <a:t>,</a:t>
                </a:r>
                <a:r>
                  <a:rPr lang="zh-CN" altLang="en-US" sz="1800" dirty="0"/>
                  <a:t>𝐸</a:t>
                </a:r>
                <a:r>
                  <a:rPr lang="en-US" altLang="zh-CN" sz="1800" dirty="0"/>
                  <a:t>)</a:t>
                </a:r>
                <a:r>
                  <a:rPr lang="zh-CN" altLang="en-US" sz="1800" dirty="0"/>
                  <a:t>，基本算法首先利用集合枚举树无重复地产生</a:t>
                </a:r>
                <a:r>
                  <a:rPr lang="zh-CN" altLang="en-US" sz="1800" dirty="0">
                    <a:solidFill>
                      <a:srgbClr val="1019FE"/>
                    </a:solidFill>
                  </a:rPr>
                  <a:t>集合𝑉的幂集</a:t>
                </a:r>
                <a:r>
                  <a:rPr lang="zh-CN" altLang="en-US" sz="1800" dirty="0"/>
                  <a:t>，构成每个枚举节点内的集合</a:t>
                </a:r>
                <a14:m>
                  <m:oMath xmlns:m="http://schemas.openxmlformats.org/officeDocument/2006/math">
                    <m:r>
                      <a:rPr lang="en-US" altLang="zh-CN" sz="1800" i="1">
                        <a:latin typeface="Cambria Math" panose="02040503050406030204" pitchFamily="18" charset="0"/>
                      </a:rPr>
                      <m:t>𝑅</m:t>
                    </m:r>
                    <m:r>
                      <a:rPr lang="en-US" altLang="zh-CN" sz="1800" i="1">
                        <a:latin typeface="Cambria Math" panose="02040503050406030204" pitchFamily="18" charset="0"/>
                      </a:rPr>
                      <m:t> </m:t>
                    </m:r>
                  </m:oMath>
                </a14:m>
                <a:r>
                  <a:rPr lang="zh-CN" altLang="en-US" sz="1800" dirty="0"/>
                  <a:t>。随后</a:t>
                </a:r>
                <a:r>
                  <a:rPr lang="zh-CN" altLang="en-US" sz="1800" dirty="0">
                    <a:solidFill>
                      <a:srgbClr val="1019FE"/>
                    </a:solidFill>
                  </a:rPr>
                  <a:t>将每个集合</a:t>
                </a:r>
                <a14:m>
                  <m:oMath xmlns:m="http://schemas.openxmlformats.org/officeDocument/2006/math">
                    <m:r>
                      <a:rPr lang="en-US" altLang="zh-CN" sz="1800" i="1">
                        <a:solidFill>
                          <a:srgbClr val="1019FE"/>
                        </a:solidFill>
                        <a:latin typeface="Cambria Math" panose="02040503050406030204" pitchFamily="18" charset="0"/>
                      </a:rPr>
                      <m:t>𝑅</m:t>
                    </m:r>
                    <m:r>
                      <a:rPr lang="en-US" altLang="zh-CN" sz="1800" i="1">
                        <a:solidFill>
                          <a:srgbClr val="1019FE"/>
                        </a:solidFill>
                        <a:latin typeface="Cambria Math" panose="02040503050406030204" pitchFamily="18" charset="0"/>
                      </a:rPr>
                      <m:t> </m:t>
                    </m:r>
                  </m:oMath>
                </a14:m>
                <a:r>
                  <a:rPr lang="zh-CN" altLang="en-US" sz="1800" dirty="0">
                    <a:solidFill>
                      <a:srgbClr val="1019FE"/>
                    </a:solidFill>
                  </a:rPr>
                  <a:t>扩展成一个二分团</a:t>
                </a:r>
                <a14:m>
                  <m:oMath xmlns:m="http://schemas.openxmlformats.org/officeDocument/2006/math">
                    <m:r>
                      <a:rPr lang="en-US" altLang="zh-CN" sz="1800" i="1">
                        <a:solidFill>
                          <a:srgbClr val="1019FE"/>
                        </a:solidFill>
                        <a:latin typeface="Cambria Math" panose="02040503050406030204" pitchFamily="18" charset="0"/>
                      </a:rPr>
                      <m:t>(</m:t>
                    </m:r>
                    <m:r>
                      <a:rPr lang="en-US" altLang="zh-CN" sz="1800" i="1">
                        <a:solidFill>
                          <a:srgbClr val="1019FE"/>
                        </a:solidFill>
                        <a:latin typeface="Cambria Math" panose="02040503050406030204" pitchFamily="18" charset="0"/>
                      </a:rPr>
                      <m:t>𝐿</m:t>
                    </m:r>
                    <m:r>
                      <a:rPr lang="en-US" altLang="zh-CN" sz="1800" i="1">
                        <a:solidFill>
                          <a:srgbClr val="1019FE"/>
                        </a:solidFill>
                        <a:latin typeface="Cambria Math" panose="02040503050406030204" pitchFamily="18" charset="0"/>
                      </a:rPr>
                      <m:t>,</m:t>
                    </m:r>
                    <m:r>
                      <a:rPr lang="en-US" altLang="zh-CN" sz="1800" i="1">
                        <a:solidFill>
                          <a:srgbClr val="1019FE"/>
                        </a:solidFill>
                        <a:latin typeface="Cambria Math" panose="02040503050406030204" pitchFamily="18" charset="0"/>
                      </a:rPr>
                      <m:t>𝑅</m:t>
                    </m:r>
                    <m:r>
                      <a:rPr lang="en-US" altLang="zh-CN" sz="1800" i="1">
                        <a:solidFill>
                          <a:srgbClr val="1019FE"/>
                        </a:solidFill>
                        <a:latin typeface="Cambria Math" panose="02040503050406030204" pitchFamily="18" charset="0"/>
                      </a:rPr>
                      <m:t>)</m:t>
                    </m:r>
                  </m:oMath>
                </a14:m>
                <a:r>
                  <a:rPr lang="zh-CN" altLang="en-US" sz="1800" dirty="0"/>
                  <a:t>，并输出全部的极大二分团。</a:t>
                </a:r>
              </a:p>
            </p:txBody>
          </p:sp>
        </mc:Choice>
        <mc:Fallback xmlns="">
          <p:sp>
            <p:nvSpPr>
              <p:cNvPr id="116" name="内容占位符 6">
                <a:extLst>
                  <a:ext uri="{FF2B5EF4-FFF2-40B4-BE49-F238E27FC236}">
                    <a16:creationId xmlns:a16="http://schemas.microsoft.com/office/drawing/2014/main" id="{01B76126-3AFF-4D5A-A837-CA5DF7D90E25}"/>
                  </a:ext>
                </a:extLst>
              </p:cNvPr>
              <p:cNvSpPr txBox="1">
                <a:spLocks noRot="1" noChangeAspect="1" noMove="1" noResize="1" noEditPoints="1" noAdjustHandles="1" noChangeArrowheads="1" noChangeShapeType="1" noTextEdit="1"/>
              </p:cNvSpPr>
              <p:nvPr/>
            </p:nvSpPr>
            <p:spPr>
              <a:xfrm>
                <a:off x="678187" y="1933101"/>
                <a:ext cx="6024762" cy="4373040"/>
              </a:xfrm>
              <a:prstGeom prst="rect">
                <a:avLst/>
              </a:prstGeom>
              <a:blipFill>
                <a:blip r:embed="rId4"/>
                <a:stretch>
                  <a:fillRect l="-910" r="-809"/>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D18893FE-0258-4E07-8149-42027214A656}"/>
              </a:ext>
            </a:extLst>
          </p:cNvPr>
          <p:cNvSpPr txBox="1"/>
          <p:nvPr/>
        </p:nvSpPr>
        <p:spPr>
          <a:xfrm>
            <a:off x="7456107" y="2845323"/>
            <a:ext cx="3742658" cy="338554"/>
          </a:xfrm>
          <a:prstGeom prst="rect">
            <a:avLst/>
          </a:prstGeom>
          <a:noFill/>
        </p:spPr>
        <p:txBody>
          <a:bodyPr wrap="square" rtlCol="0">
            <a:spAutoFit/>
          </a:bodyPr>
          <a:lstStyle/>
          <a:p>
            <a:r>
              <a:rPr lang="zh-CN" altLang="en-US" sz="1600" dirty="0">
                <a:solidFill>
                  <a:schemeClr val="bg2">
                    <a:lumMod val="25000"/>
                  </a:schemeClr>
                </a:solidFill>
                <a:latin typeface="仿宋" panose="02010609060101010101" pitchFamily="49" charset="-122"/>
                <a:ea typeface="仿宋" panose="02010609060101010101" pitchFamily="49" charset="-122"/>
              </a:rPr>
              <a:t>对于集合</a:t>
            </a:r>
            <a:r>
              <a:rPr lang="en-US" altLang="zh-CN" sz="1600" dirty="0">
                <a:solidFill>
                  <a:schemeClr val="bg2">
                    <a:lumMod val="25000"/>
                  </a:schemeClr>
                </a:solidFill>
                <a:latin typeface="仿宋" panose="02010609060101010101" pitchFamily="49" charset="-122"/>
                <a:ea typeface="仿宋" panose="02010609060101010101" pitchFamily="49" charset="-122"/>
              </a:rPr>
              <a:t>P{1,2,3,4}</a:t>
            </a:r>
            <a:r>
              <a:rPr lang="zh-CN" altLang="en-US" sz="1600" dirty="0">
                <a:solidFill>
                  <a:schemeClr val="bg2">
                    <a:lumMod val="25000"/>
                  </a:schemeClr>
                </a:solidFill>
                <a:latin typeface="仿宋" panose="02010609060101010101" pitchFamily="49" charset="-122"/>
                <a:ea typeface="仿宋" panose="02010609060101010101" pitchFamily="49" charset="-122"/>
              </a:rPr>
              <a:t>的集合枚举树</a:t>
            </a:r>
          </a:p>
        </p:txBody>
      </p:sp>
      <p:sp>
        <p:nvSpPr>
          <p:cNvPr id="118" name="文本框 117">
            <a:extLst>
              <a:ext uri="{FF2B5EF4-FFF2-40B4-BE49-F238E27FC236}">
                <a16:creationId xmlns:a16="http://schemas.microsoft.com/office/drawing/2014/main" id="{BAED741C-F0E9-4C24-93A8-4FC128EE1EDC}"/>
              </a:ext>
            </a:extLst>
          </p:cNvPr>
          <p:cNvSpPr txBox="1"/>
          <p:nvPr/>
        </p:nvSpPr>
        <p:spPr>
          <a:xfrm>
            <a:off x="7626063" y="6307288"/>
            <a:ext cx="3402746" cy="338554"/>
          </a:xfrm>
          <a:prstGeom prst="rect">
            <a:avLst/>
          </a:prstGeom>
          <a:noFill/>
        </p:spPr>
        <p:txBody>
          <a:bodyPr wrap="square" rtlCol="0">
            <a:spAutoFit/>
          </a:bodyPr>
          <a:lstStyle/>
          <a:p>
            <a:r>
              <a:rPr lang="zh-CN" altLang="en-US" sz="1600" dirty="0">
                <a:solidFill>
                  <a:schemeClr val="bg2">
                    <a:lumMod val="25000"/>
                  </a:schemeClr>
                </a:solidFill>
                <a:latin typeface="仿宋" panose="02010609060101010101" pitchFamily="49" charset="-122"/>
                <a:ea typeface="仿宋" panose="02010609060101010101" pitchFamily="49" charset="-122"/>
              </a:rPr>
              <a:t>二分图</a:t>
            </a:r>
            <a:r>
              <a:rPr lang="en-US" altLang="zh-CN" sz="1600" dirty="0">
                <a:solidFill>
                  <a:schemeClr val="bg2">
                    <a:lumMod val="25000"/>
                  </a:schemeClr>
                </a:solidFill>
                <a:latin typeface="仿宋" panose="02010609060101010101" pitchFamily="49" charset="-122"/>
                <a:ea typeface="仿宋" panose="02010609060101010101" pitchFamily="49" charset="-122"/>
              </a:rPr>
              <a:t>G</a:t>
            </a:r>
            <a:r>
              <a:rPr lang="en-US" altLang="zh-CN" sz="1600" baseline="-25000" dirty="0">
                <a:solidFill>
                  <a:schemeClr val="bg2">
                    <a:lumMod val="25000"/>
                  </a:schemeClr>
                </a:solidFill>
                <a:latin typeface="仿宋" panose="02010609060101010101" pitchFamily="49" charset="-122"/>
                <a:ea typeface="仿宋" panose="02010609060101010101" pitchFamily="49" charset="-122"/>
              </a:rPr>
              <a:t>3</a:t>
            </a:r>
            <a:r>
              <a:rPr lang="zh-CN" altLang="en-US" sz="1600" dirty="0">
                <a:solidFill>
                  <a:schemeClr val="bg2">
                    <a:lumMod val="25000"/>
                  </a:schemeClr>
                </a:solidFill>
                <a:latin typeface="仿宋" panose="02010609060101010101" pitchFamily="49" charset="-122"/>
                <a:ea typeface="仿宋" panose="02010609060101010101" pitchFamily="49" charset="-122"/>
              </a:rPr>
              <a:t>上的集合枚举树示例</a:t>
            </a:r>
          </a:p>
        </p:txBody>
      </p:sp>
      <p:sp>
        <p:nvSpPr>
          <p:cNvPr id="8" name="灯片编号占位符 7">
            <a:extLst>
              <a:ext uri="{FF2B5EF4-FFF2-40B4-BE49-F238E27FC236}">
                <a16:creationId xmlns:a16="http://schemas.microsoft.com/office/drawing/2014/main" id="{39B172E2-AA53-447D-9539-845823E41C89}"/>
              </a:ext>
            </a:extLst>
          </p:cNvPr>
          <p:cNvSpPr>
            <a:spLocks noGrp="1"/>
          </p:cNvSpPr>
          <p:nvPr>
            <p:ph type="sldNum" sz="quarter" idx="12"/>
          </p:nvPr>
        </p:nvSpPr>
        <p:spPr/>
        <p:txBody>
          <a:bodyPr/>
          <a:lstStyle/>
          <a:p>
            <a:fld id="{FBACCE8E-693F-4A26-8C07-7C954F1ED21F}" type="slidenum">
              <a:rPr lang="zh-CN" altLang="en-US" smtClean="0"/>
              <a:t>5</a:t>
            </a:fld>
            <a:endParaRPr lang="zh-CN" altLang="en-US"/>
          </a:p>
        </p:txBody>
      </p:sp>
    </p:spTree>
    <p:extLst>
      <p:ext uri="{BB962C8B-B14F-4D97-AF65-F5344CB8AC3E}">
        <p14:creationId xmlns:p14="http://schemas.microsoft.com/office/powerpoint/2010/main" val="3254126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86621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绪论</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国内外研究现状</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01</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8CA8F3F9-772A-4BDE-9D96-2817F1EBF982}"/>
              </a:ext>
            </a:extLst>
          </p:cNvPr>
          <p:cNvGrpSpPr/>
          <p:nvPr/>
        </p:nvGrpSpPr>
        <p:grpSpPr>
          <a:xfrm>
            <a:off x="868475" y="1970853"/>
            <a:ext cx="2458678" cy="3388550"/>
            <a:chOff x="563675" y="1877717"/>
            <a:chExt cx="2458678" cy="3388550"/>
          </a:xfrm>
        </p:grpSpPr>
        <p:sp>
          <p:nvSpPr>
            <p:cNvPr id="10" name="矩形 9">
              <a:extLst>
                <a:ext uri="{FF2B5EF4-FFF2-40B4-BE49-F238E27FC236}">
                  <a16:creationId xmlns:a16="http://schemas.microsoft.com/office/drawing/2014/main" id="{1EF0FCC6-0117-43AF-B19A-5B0BC0F940C4}"/>
                </a:ext>
              </a:extLst>
            </p:cNvPr>
            <p:cNvSpPr/>
            <p:nvPr/>
          </p:nvSpPr>
          <p:spPr>
            <a:xfrm>
              <a:off x="563675" y="1877717"/>
              <a:ext cx="2458678" cy="3388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A58176C-B837-4917-A43B-5786FAFF8785}"/>
                </a:ext>
              </a:extLst>
            </p:cNvPr>
            <p:cNvSpPr/>
            <p:nvPr/>
          </p:nvSpPr>
          <p:spPr>
            <a:xfrm>
              <a:off x="717007" y="1953066"/>
              <a:ext cx="1539445" cy="461665"/>
            </a:xfrm>
            <a:prstGeom prst="rect">
              <a:avLst/>
            </a:prstGeom>
          </p:spPr>
          <p:txBody>
            <a:bodyPr wrap="square">
              <a:spAutoFit/>
            </a:bodyPr>
            <a:lstStyle/>
            <a:p>
              <a:pPr>
                <a:defRPr/>
              </a:pPr>
              <a:r>
                <a:rPr lang="zh-CN" altLang="en-US" sz="2400" dirty="0">
                  <a:solidFill>
                    <a:schemeClr val="tx1">
                      <a:lumMod val="65000"/>
                      <a:lumOff val="35000"/>
                    </a:schemeClr>
                  </a:solidFill>
                  <a:latin typeface="黑体" panose="02010609060101010101" pitchFamily="49" charset="-122"/>
                  <a:ea typeface="黑体" panose="02010609060101010101" pitchFamily="49" charset="-122"/>
                </a:rPr>
                <a:t>穷举方法</a:t>
              </a:r>
              <a:endParaRPr lang="en-US" altLang="zh-CN" sz="24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36C18E87-80A4-4E3A-BBDA-534B8BDECBDD}"/>
                </a:ext>
              </a:extLst>
            </p:cNvPr>
            <p:cNvSpPr txBox="1"/>
            <p:nvPr/>
          </p:nvSpPr>
          <p:spPr>
            <a:xfrm>
              <a:off x="717007" y="2670101"/>
              <a:ext cx="2068395" cy="2583721"/>
            </a:xfrm>
            <a:prstGeom prst="rect">
              <a:avLst/>
            </a:prstGeom>
            <a:noFill/>
          </p:spPr>
          <p:txBody>
            <a:bodyPr wrap="square" rtlCol="0">
              <a:spAutoFit/>
            </a:bodyPr>
            <a:lstStyle/>
            <a:p>
              <a:pPr algn="just">
                <a:lnSpc>
                  <a:spcPct val="13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使用穷举法生成并存储所有可能的二分团，然后对这些二分团进行极大性检测。</a:t>
              </a:r>
              <a:r>
                <a:rPr lang="zh-CN" altLang="en-US" dirty="0">
                  <a:solidFill>
                    <a:srgbClr val="9E0000"/>
                  </a:solidFill>
                  <a:latin typeface="微软雅黑" panose="020B0503020204020204" pitchFamily="34" charset="-122"/>
                  <a:ea typeface="微软雅黑" panose="020B0503020204020204" pitchFamily="34" charset="-122"/>
                </a:rPr>
                <a:t>但此类方法产生大量无效二分团，计算开销大。</a:t>
              </a:r>
            </a:p>
          </p:txBody>
        </p:sp>
      </p:grpSp>
      <p:grpSp>
        <p:nvGrpSpPr>
          <p:cNvPr id="3" name="组合 2">
            <a:extLst>
              <a:ext uri="{FF2B5EF4-FFF2-40B4-BE49-F238E27FC236}">
                <a16:creationId xmlns:a16="http://schemas.microsoft.com/office/drawing/2014/main" id="{EBABCF0D-E844-49DD-BB4B-9F937C1FDA8A}"/>
              </a:ext>
            </a:extLst>
          </p:cNvPr>
          <p:cNvGrpSpPr/>
          <p:nvPr/>
        </p:nvGrpSpPr>
        <p:grpSpPr>
          <a:xfrm>
            <a:off x="3533932" y="1970853"/>
            <a:ext cx="2458678" cy="3388550"/>
            <a:chOff x="3501608" y="1903118"/>
            <a:chExt cx="2458678" cy="3388550"/>
          </a:xfrm>
        </p:grpSpPr>
        <p:sp>
          <p:nvSpPr>
            <p:cNvPr id="18" name="矩形 17">
              <a:extLst>
                <a:ext uri="{FF2B5EF4-FFF2-40B4-BE49-F238E27FC236}">
                  <a16:creationId xmlns:a16="http://schemas.microsoft.com/office/drawing/2014/main" id="{49C115E6-0000-4558-8615-38BE3BB56C88}"/>
                </a:ext>
              </a:extLst>
            </p:cNvPr>
            <p:cNvSpPr/>
            <p:nvPr/>
          </p:nvSpPr>
          <p:spPr>
            <a:xfrm>
              <a:off x="3501608" y="1903118"/>
              <a:ext cx="2458678" cy="3388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9E3C473-D814-4D65-912E-A24618DCA189}"/>
                </a:ext>
              </a:extLst>
            </p:cNvPr>
            <p:cNvSpPr/>
            <p:nvPr/>
          </p:nvSpPr>
          <p:spPr>
            <a:xfrm>
              <a:off x="3654940" y="1953066"/>
              <a:ext cx="1539445" cy="461665"/>
            </a:xfrm>
            <a:prstGeom prst="rect">
              <a:avLst/>
            </a:prstGeom>
          </p:spPr>
          <p:txBody>
            <a:bodyPr wrap="square">
              <a:spAutoFit/>
            </a:bodyPr>
            <a:lstStyle/>
            <a:p>
              <a:pPr>
                <a:defRPr/>
              </a:pPr>
              <a:r>
                <a:rPr lang="zh-CN" altLang="en-US" sz="2400" dirty="0">
                  <a:solidFill>
                    <a:schemeClr val="tx1">
                      <a:lumMod val="65000"/>
                      <a:lumOff val="35000"/>
                    </a:schemeClr>
                  </a:solidFill>
                  <a:latin typeface="黑体" panose="02010609060101010101" pitchFamily="49" charset="-122"/>
                  <a:ea typeface="黑体" panose="02010609060101010101" pitchFamily="49" charset="-122"/>
                </a:rPr>
                <a:t>规约方法</a:t>
              </a:r>
              <a:endParaRPr lang="en-US" altLang="zh-CN" sz="24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7242C36F-15D1-4197-A56F-A819C68F3FCE}"/>
                </a:ext>
              </a:extLst>
            </p:cNvPr>
            <p:cNvSpPr txBox="1"/>
            <p:nvPr/>
          </p:nvSpPr>
          <p:spPr>
            <a:xfrm>
              <a:off x="3654940" y="2670101"/>
              <a:ext cx="2068395" cy="2583721"/>
            </a:xfrm>
            <a:prstGeom prst="rect">
              <a:avLst/>
            </a:prstGeom>
            <a:noFill/>
          </p:spPr>
          <p:txBody>
            <a:bodyPr wrap="square" rtlCol="0">
              <a:spAutoFit/>
            </a:bodyPr>
            <a:lstStyle/>
            <a:p>
              <a:pPr algn="just">
                <a:lnSpc>
                  <a:spcPct val="13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将</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MBE</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问题规约到其他等价问题（如极大团枚举问题），并用其他问题中的已有方法求解。</a:t>
              </a:r>
              <a:r>
                <a:rPr lang="zh-CN" altLang="en-US" dirty="0">
                  <a:solidFill>
                    <a:srgbClr val="9E0000"/>
                  </a:solidFill>
                  <a:latin typeface="微软雅黑" panose="020B0503020204020204" pitchFamily="34" charset="-122"/>
                  <a:ea typeface="微软雅黑" panose="020B0503020204020204" pitchFamily="34" charset="-122"/>
                </a:rPr>
                <a:t>但此类方法会引入规约开销</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p>
          </p:txBody>
        </p:sp>
      </p:grpSp>
      <p:grpSp>
        <p:nvGrpSpPr>
          <p:cNvPr id="4" name="组合 3">
            <a:extLst>
              <a:ext uri="{FF2B5EF4-FFF2-40B4-BE49-F238E27FC236}">
                <a16:creationId xmlns:a16="http://schemas.microsoft.com/office/drawing/2014/main" id="{12940AFD-8C0C-4E51-A695-25ED22BE1FA1}"/>
              </a:ext>
            </a:extLst>
          </p:cNvPr>
          <p:cNvGrpSpPr/>
          <p:nvPr/>
        </p:nvGrpSpPr>
        <p:grpSpPr>
          <a:xfrm>
            <a:off x="6199389" y="1970853"/>
            <a:ext cx="2458678" cy="3388550"/>
            <a:chOff x="6538611" y="1877717"/>
            <a:chExt cx="2458678" cy="3388550"/>
          </a:xfrm>
        </p:grpSpPr>
        <p:sp>
          <p:nvSpPr>
            <p:cNvPr id="24" name="矩形 23">
              <a:extLst>
                <a:ext uri="{FF2B5EF4-FFF2-40B4-BE49-F238E27FC236}">
                  <a16:creationId xmlns:a16="http://schemas.microsoft.com/office/drawing/2014/main" id="{487007FE-7BF0-46DB-BDF2-5D8EBDA6B0E2}"/>
                </a:ext>
              </a:extLst>
            </p:cNvPr>
            <p:cNvSpPr/>
            <p:nvPr/>
          </p:nvSpPr>
          <p:spPr>
            <a:xfrm>
              <a:off x="6538611" y="1877717"/>
              <a:ext cx="2458678" cy="3388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C7252D24-0E72-495B-A5B5-6BBBA7DA882B}"/>
                </a:ext>
              </a:extLst>
            </p:cNvPr>
            <p:cNvSpPr/>
            <p:nvPr/>
          </p:nvSpPr>
          <p:spPr>
            <a:xfrm>
              <a:off x="6691943" y="1953066"/>
              <a:ext cx="2212460" cy="830997"/>
            </a:xfrm>
            <a:prstGeom prst="rect">
              <a:avLst/>
            </a:prstGeom>
          </p:spPr>
          <p:txBody>
            <a:bodyPr wrap="square">
              <a:spAutoFit/>
            </a:bodyPr>
            <a:lstStyle/>
            <a:p>
              <a:pPr>
                <a:defRPr/>
              </a:pPr>
              <a:r>
                <a:rPr lang="zh-CN" altLang="en-US" sz="2400" dirty="0">
                  <a:solidFill>
                    <a:schemeClr val="tx1">
                      <a:lumMod val="65000"/>
                      <a:lumOff val="35000"/>
                    </a:schemeClr>
                  </a:solidFill>
                  <a:latin typeface="黑体" panose="02010609060101010101" pitchFamily="49" charset="-122"/>
                  <a:ea typeface="黑体" panose="02010609060101010101" pitchFamily="49" charset="-122"/>
                </a:rPr>
                <a:t>特定约束下的枚举方法</a:t>
              </a:r>
              <a:endParaRPr lang="en-US" altLang="zh-CN" sz="24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6" name="文本框 25">
              <a:extLst>
                <a:ext uri="{FF2B5EF4-FFF2-40B4-BE49-F238E27FC236}">
                  <a16:creationId xmlns:a16="http://schemas.microsoft.com/office/drawing/2014/main" id="{F4F44235-9A9D-47D6-B4B7-88D5131EFC74}"/>
                </a:ext>
              </a:extLst>
            </p:cNvPr>
            <p:cNvSpPr txBox="1"/>
            <p:nvPr/>
          </p:nvSpPr>
          <p:spPr>
            <a:xfrm>
              <a:off x="6691943" y="2670101"/>
              <a:ext cx="2068395" cy="2223622"/>
            </a:xfrm>
            <a:prstGeom prst="rect">
              <a:avLst/>
            </a:prstGeom>
            <a:noFill/>
          </p:spPr>
          <p:txBody>
            <a:bodyPr wrap="square" rtlCol="0">
              <a:spAutoFit/>
            </a:bodyPr>
            <a:lstStyle/>
            <a:p>
              <a:pPr algn="just">
                <a:lnSpc>
                  <a:spcPct val="13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对输入的二分图以及输出的极大二分团进行特定的约束，并提升求解效率。</a:t>
              </a:r>
              <a:r>
                <a:rPr lang="zh-CN" altLang="en-US" dirty="0">
                  <a:solidFill>
                    <a:srgbClr val="9E0000"/>
                  </a:solidFill>
                  <a:latin typeface="微软雅黑" panose="020B0503020204020204" pitchFamily="34" charset="-122"/>
                  <a:ea typeface="微软雅黑" panose="020B0503020204020204" pitchFamily="34" charset="-122"/>
                </a:rPr>
                <a:t>但此类方法不具有通用性。</a:t>
              </a:r>
            </a:p>
          </p:txBody>
        </p:sp>
      </p:grpSp>
      <p:sp>
        <p:nvSpPr>
          <p:cNvPr id="27" name="文本框 26">
            <a:extLst>
              <a:ext uri="{FF2B5EF4-FFF2-40B4-BE49-F238E27FC236}">
                <a16:creationId xmlns:a16="http://schemas.microsoft.com/office/drawing/2014/main" id="{929DC696-68B4-40E2-9C0A-1235F81BF4ED}"/>
              </a:ext>
            </a:extLst>
          </p:cNvPr>
          <p:cNvSpPr txBox="1"/>
          <p:nvPr/>
        </p:nvSpPr>
        <p:spPr>
          <a:xfrm>
            <a:off x="792000" y="1296000"/>
            <a:ext cx="6732840"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现有工作的求解方法分类</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9" name="椭圆 28">
            <a:extLst>
              <a:ext uri="{FF2B5EF4-FFF2-40B4-BE49-F238E27FC236}">
                <a16:creationId xmlns:a16="http://schemas.microsoft.com/office/drawing/2014/main" id="{00959866-F569-4B68-A1EB-7E53492C73C9}"/>
              </a:ext>
            </a:extLst>
          </p:cNvPr>
          <p:cNvSpPr/>
          <p:nvPr/>
        </p:nvSpPr>
        <p:spPr>
          <a:xfrm>
            <a:off x="4937658" y="5432040"/>
            <a:ext cx="749552" cy="319277"/>
          </a:xfrm>
          <a:prstGeom prst="ellipse">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rPr>
              <a:t>MCE</a:t>
            </a:r>
            <a:endParaRPr lang="zh-CN" altLang="en-US" dirty="0">
              <a:solidFill>
                <a:schemeClr val="tx1"/>
              </a:solidFill>
            </a:endParaRPr>
          </a:p>
        </p:txBody>
      </p:sp>
      <p:sp>
        <p:nvSpPr>
          <p:cNvPr id="36" name="椭圆 35">
            <a:extLst>
              <a:ext uri="{FF2B5EF4-FFF2-40B4-BE49-F238E27FC236}">
                <a16:creationId xmlns:a16="http://schemas.microsoft.com/office/drawing/2014/main" id="{C03C2B5E-0CFE-41B4-BF5A-09FB39E869A5}"/>
              </a:ext>
            </a:extLst>
          </p:cNvPr>
          <p:cNvSpPr/>
          <p:nvPr/>
        </p:nvSpPr>
        <p:spPr>
          <a:xfrm>
            <a:off x="4937658" y="5827558"/>
            <a:ext cx="749552" cy="319277"/>
          </a:xfrm>
          <a:prstGeom prst="ellipse">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rPr>
              <a:t>FCIM</a:t>
            </a:r>
            <a:endParaRPr lang="zh-CN" altLang="en-US" dirty="0">
              <a:solidFill>
                <a:schemeClr val="tx1"/>
              </a:solidFill>
            </a:endParaRPr>
          </a:p>
        </p:txBody>
      </p:sp>
      <p:sp>
        <p:nvSpPr>
          <p:cNvPr id="37" name="椭圆 36">
            <a:extLst>
              <a:ext uri="{FF2B5EF4-FFF2-40B4-BE49-F238E27FC236}">
                <a16:creationId xmlns:a16="http://schemas.microsoft.com/office/drawing/2014/main" id="{161011EA-B7D5-4984-B0B6-1BB32F1E904F}"/>
              </a:ext>
            </a:extLst>
          </p:cNvPr>
          <p:cNvSpPr/>
          <p:nvPr/>
        </p:nvSpPr>
        <p:spPr>
          <a:xfrm>
            <a:off x="4937658" y="6226588"/>
            <a:ext cx="749552" cy="319277"/>
          </a:xfrm>
          <a:prstGeom prst="ellipse">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rPr>
              <a:t>FCA</a:t>
            </a:r>
            <a:endParaRPr lang="zh-CN" altLang="en-US" dirty="0">
              <a:solidFill>
                <a:schemeClr val="tx1"/>
              </a:solidFill>
            </a:endParaRPr>
          </a:p>
        </p:txBody>
      </p:sp>
      <p:sp>
        <p:nvSpPr>
          <p:cNvPr id="38" name="椭圆 37">
            <a:extLst>
              <a:ext uri="{FF2B5EF4-FFF2-40B4-BE49-F238E27FC236}">
                <a16:creationId xmlns:a16="http://schemas.microsoft.com/office/drawing/2014/main" id="{4E4BE501-8AD9-4A73-992C-C8449A19306F}"/>
              </a:ext>
            </a:extLst>
          </p:cNvPr>
          <p:cNvSpPr/>
          <p:nvPr/>
        </p:nvSpPr>
        <p:spPr>
          <a:xfrm>
            <a:off x="3642258" y="5827558"/>
            <a:ext cx="749552" cy="319277"/>
          </a:xfrm>
          <a:prstGeom prst="ellipse">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rPr>
              <a:t>MBE</a:t>
            </a:r>
            <a:endParaRPr lang="zh-CN" altLang="en-US" dirty="0">
              <a:solidFill>
                <a:schemeClr val="tx1"/>
              </a:solidFill>
            </a:endParaRPr>
          </a:p>
        </p:txBody>
      </p:sp>
      <p:cxnSp>
        <p:nvCxnSpPr>
          <p:cNvPr id="39" name="直接箭头连接符 38">
            <a:extLst>
              <a:ext uri="{FF2B5EF4-FFF2-40B4-BE49-F238E27FC236}">
                <a16:creationId xmlns:a16="http://schemas.microsoft.com/office/drawing/2014/main" id="{2B410F73-6689-4D69-BB02-789AA2D858D5}"/>
              </a:ext>
            </a:extLst>
          </p:cNvPr>
          <p:cNvCxnSpPr>
            <a:stCxn id="38" idx="7"/>
            <a:endCxn id="29" idx="2"/>
          </p:cNvCxnSpPr>
          <p:nvPr/>
        </p:nvCxnSpPr>
        <p:spPr>
          <a:xfrm flipV="1">
            <a:off x="4282041" y="5591679"/>
            <a:ext cx="655617" cy="282636"/>
          </a:xfrm>
          <a:prstGeom prst="straightConnector1">
            <a:avLst/>
          </a:prstGeom>
          <a:ln>
            <a:solidFill>
              <a:srgbClr val="9E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7793FB44-1357-4A7D-8F7A-3BD0BF613CFE}"/>
              </a:ext>
            </a:extLst>
          </p:cNvPr>
          <p:cNvCxnSpPr>
            <a:cxnSpLocks/>
            <a:stCxn id="38" idx="6"/>
            <a:endCxn id="36" idx="2"/>
          </p:cNvCxnSpPr>
          <p:nvPr/>
        </p:nvCxnSpPr>
        <p:spPr>
          <a:xfrm>
            <a:off x="4391810" y="5987197"/>
            <a:ext cx="545848" cy="0"/>
          </a:xfrm>
          <a:prstGeom prst="straightConnector1">
            <a:avLst/>
          </a:prstGeom>
          <a:ln>
            <a:solidFill>
              <a:srgbClr val="9E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55ABA22B-5617-477F-B602-29984E36153D}"/>
              </a:ext>
            </a:extLst>
          </p:cNvPr>
          <p:cNvCxnSpPr>
            <a:cxnSpLocks/>
            <a:stCxn id="38" idx="5"/>
            <a:endCxn id="37" idx="2"/>
          </p:cNvCxnSpPr>
          <p:nvPr/>
        </p:nvCxnSpPr>
        <p:spPr>
          <a:xfrm>
            <a:off x="4282041" y="6100078"/>
            <a:ext cx="655617" cy="286149"/>
          </a:xfrm>
          <a:prstGeom prst="straightConnector1">
            <a:avLst/>
          </a:prstGeom>
          <a:ln>
            <a:solidFill>
              <a:srgbClr val="9E0000"/>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2C23552A-4CE9-4C88-A445-D712B72D8A45}"/>
              </a:ext>
            </a:extLst>
          </p:cNvPr>
          <p:cNvSpPr/>
          <p:nvPr/>
        </p:nvSpPr>
        <p:spPr>
          <a:xfrm>
            <a:off x="1018726" y="5548623"/>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64E24F15-06E6-46EC-853F-EA81D7F90859}"/>
              </a:ext>
            </a:extLst>
          </p:cNvPr>
          <p:cNvSpPr/>
          <p:nvPr/>
        </p:nvSpPr>
        <p:spPr>
          <a:xfrm>
            <a:off x="1596658" y="5548622"/>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7CF213FC-A5EC-44CD-9A5D-5014498276EC}"/>
              </a:ext>
            </a:extLst>
          </p:cNvPr>
          <p:cNvSpPr/>
          <p:nvPr/>
        </p:nvSpPr>
        <p:spPr>
          <a:xfrm>
            <a:off x="2174590" y="5548622"/>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a:extLst>
              <a:ext uri="{FF2B5EF4-FFF2-40B4-BE49-F238E27FC236}">
                <a16:creationId xmlns:a16="http://schemas.microsoft.com/office/drawing/2014/main" id="{0A33ED40-E0EC-4C4F-84DD-392DE40D082E}"/>
              </a:ext>
            </a:extLst>
          </p:cNvPr>
          <p:cNvSpPr/>
          <p:nvPr/>
        </p:nvSpPr>
        <p:spPr>
          <a:xfrm>
            <a:off x="2752522" y="5548622"/>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圆角 58">
            <a:extLst>
              <a:ext uri="{FF2B5EF4-FFF2-40B4-BE49-F238E27FC236}">
                <a16:creationId xmlns:a16="http://schemas.microsoft.com/office/drawing/2014/main" id="{92E16530-F141-49A1-9274-3C808ADE4EDA}"/>
              </a:ext>
            </a:extLst>
          </p:cNvPr>
          <p:cNvSpPr/>
          <p:nvPr/>
        </p:nvSpPr>
        <p:spPr>
          <a:xfrm>
            <a:off x="1009932" y="5895533"/>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圆角 59">
            <a:extLst>
              <a:ext uri="{FF2B5EF4-FFF2-40B4-BE49-F238E27FC236}">
                <a16:creationId xmlns:a16="http://schemas.microsoft.com/office/drawing/2014/main" id="{3B99EB1A-E711-40E2-986D-A138917C47AA}"/>
              </a:ext>
            </a:extLst>
          </p:cNvPr>
          <p:cNvSpPr/>
          <p:nvPr/>
        </p:nvSpPr>
        <p:spPr>
          <a:xfrm>
            <a:off x="1587864" y="5895532"/>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圆角 60">
            <a:extLst>
              <a:ext uri="{FF2B5EF4-FFF2-40B4-BE49-F238E27FC236}">
                <a16:creationId xmlns:a16="http://schemas.microsoft.com/office/drawing/2014/main" id="{1A0670FF-EC05-4814-A73F-49991E88A10C}"/>
              </a:ext>
            </a:extLst>
          </p:cNvPr>
          <p:cNvSpPr/>
          <p:nvPr/>
        </p:nvSpPr>
        <p:spPr>
          <a:xfrm>
            <a:off x="2165796" y="5895532"/>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圆角 61">
            <a:extLst>
              <a:ext uri="{FF2B5EF4-FFF2-40B4-BE49-F238E27FC236}">
                <a16:creationId xmlns:a16="http://schemas.microsoft.com/office/drawing/2014/main" id="{A857AFEB-FCFF-40A0-9439-428208811D6E}"/>
              </a:ext>
            </a:extLst>
          </p:cNvPr>
          <p:cNvSpPr/>
          <p:nvPr/>
        </p:nvSpPr>
        <p:spPr>
          <a:xfrm>
            <a:off x="2743728" y="5895532"/>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圆角 62">
            <a:extLst>
              <a:ext uri="{FF2B5EF4-FFF2-40B4-BE49-F238E27FC236}">
                <a16:creationId xmlns:a16="http://schemas.microsoft.com/office/drawing/2014/main" id="{66A32246-076C-4AAF-80AD-97ECAD57E689}"/>
              </a:ext>
            </a:extLst>
          </p:cNvPr>
          <p:cNvSpPr/>
          <p:nvPr/>
        </p:nvSpPr>
        <p:spPr>
          <a:xfrm>
            <a:off x="1009932" y="6210632"/>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圆角 63">
            <a:extLst>
              <a:ext uri="{FF2B5EF4-FFF2-40B4-BE49-F238E27FC236}">
                <a16:creationId xmlns:a16="http://schemas.microsoft.com/office/drawing/2014/main" id="{38A22994-6320-4B72-82DE-09DA20C22229}"/>
              </a:ext>
            </a:extLst>
          </p:cNvPr>
          <p:cNvSpPr/>
          <p:nvPr/>
        </p:nvSpPr>
        <p:spPr>
          <a:xfrm>
            <a:off x="1587864" y="6210631"/>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圆角 64">
            <a:extLst>
              <a:ext uri="{FF2B5EF4-FFF2-40B4-BE49-F238E27FC236}">
                <a16:creationId xmlns:a16="http://schemas.microsoft.com/office/drawing/2014/main" id="{C42CCFD3-515F-420B-A143-078F921E2B57}"/>
              </a:ext>
            </a:extLst>
          </p:cNvPr>
          <p:cNvSpPr/>
          <p:nvPr/>
        </p:nvSpPr>
        <p:spPr>
          <a:xfrm>
            <a:off x="2165796" y="6210631"/>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5E5A7201-D54A-4E9F-AA6A-4427DC5D898D}"/>
              </a:ext>
            </a:extLst>
          </p:cNvPr>
          <p:cNvSpPr txBox="1"/>
          <p:nvPr/>
        </p:nvSpPr>
        <p:spPr>
          <a:xfrm>
            <a:off x="2708895" y="6184462"/>
            <a:ext cx="450355" cy="369332"/>
          </a:xfrm>
          <a:prstGeom prst="rect">
            <a:avLst/>
          </a:prstGeom>
          <a:noFill/>
        </p:spPr>
        <p:txBody>
          <a:bodyPr wrap="square" rtlCol="0">
            <a:spAutoFit/>
          </a:bodyPr>
          <a:lstStyle/>
          <a:p>
            <a:r>
              <a:rPr lang="en-US" altLang="zh-CN" dirty="0"/>
              <a:t>…</a:t>
            </a:r>
            <a:endParaRPr lang="zh-CN" altLang="en-US" dirty="0"/>
          </a:p>
        </p:txBody>
      </p:sp>
      <p:grpSp>
        <p:nvGrpSpPr>
          <p:cNvPr id="75" name="组合 74">
            <a:extLst>
              <a:ext uri="{FF2B5EF4-FFF2-40B4-BE49-F238E27FC236}">
                <a16:creationId xmlns:a16="http://schemas.microsoft.com/office/drawing/2014/main" id="{DF727B1F-B105-4810-A77F-EB38CB916842}"/>
              </a:ext>
            </a:extLst>
          </p:cNvPr>
          <p:cNvGrpSpPr/>
          <p:nvPr/>
        </p:nvGrpSpPr>
        <p:grpSpPr>
          <a:xfrm>
            <a:off x="1009932" y="5540682"/>
            <a:ext cx="432000" cy="252000"/>
            <a:chOff x="705130" y="5557616"/>
            <a:chExt cx="432000" cy="252000"/>
          </a:xfrm>
        </p:grpSpPr>
        <p:cxnSp>
          <p:nvCxnSpPr>
            <p:cNvPr id="69" name="直接连接符 68">
              <a:extLst>
                <a:ext uri="{FF2B5EF4-FFF2-40B4-BE49-F238E27FC236}">
                  <a16:creationId xmlns:a16="http://schemas.microsoft.com/office/drawing/2014/main" id="{3FA8E05A-4AAA-427D-A012-F0C2417B8CDF}"/>
                </a:ext>
              </a:extLst>
            </p:cNvPr>
            <p:cNvCxnSpPr>
              <a:cxnSpLocks/>
            </p:cNvCxnSpPr>
            <p:nvPr/>
          </p:nvCxnSpPr>
          <p:spPr>
            <a:xfrm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cxnSp>
          <p:nvCxnSpPr>
            <p:cNvPr id="72" name="直接连接符 71">
              <a:extLst>
                <a:ext uri="{FF2B5EF4-FFF2-40B4-BE49-F238E27FC236}">
                  <a16:creationId xmlns:a16="http://schemas.microsoft.com/office/drawing/2014/main" id="{D3AD1AD5-083F-456D-AAB8-91727C988EC1}"/>
                </a:ext>
              </a:extLst>
            </p:cNvPr>
            <p:cNvCxnSpPr>
              <a:cxnSpLocks/>
            </p:cNvCxnSpPr>
            <p:nvPr/>
          </p:nvCxnSpPr>
          <p:spPr>
            <a:xfrm flipH="1"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grpSp>
      <p:grpSp>
        <p:nvGrpSpPr>
          <p:cNvPr id="76" name="组合 75">
            <a:extLst>
              <a:ext uri="{FF2B5EF4-FFF2-40B4-BE49-F238E27FC236}">
                <a16:creationId xmlns:a16="http://schemas.microsoft.com/office/drawing/2014/main" id="{96112DF0-5D73-42CE-BEA3-5BAEB3A2D557}"/>
              </a:ext>
            </a:extLst>
          </p:cNvPr>
          <p:cNvGrpSpPr/>
          <p:nvPr/>
        </p:nvGrpSpPr>
        <p:grpSpPr>
          <a:xfrm>
            <a:off x="2175694" y="5540682"/>
            <a:ext cx="432000" cy="252000"/>
            <a:chOff x="705130" y="5557616"/>
            <a:chExt cx="432000" cy="252000"/>
          </a:xfrm>
        </p:grpSpPr>
        <p:cxnSp>
          <p:nvCxnSpPr>
            <p:cNvPr id="77" name="直接连接符 76">
              <a:extLst>
                <a:ext uri="{FF2B5EF4-FFF2-40B4-BE49-F238E27FC236}">
                  <a16:creationId xmlns:a16="http://schemas.microsoft.com/office/drawing/2014/main" id="{2C9213DA-D9C8-472D-B020-BB02968BE437}"/>
                </a:ext>
              </a:extLst>
            </p:cNvPr>
            <p:cNvCxnSpPr>
              <a:cxnSpLocks/>
            </p:cNvCxnSpPr>
            <p:nvPr/>
          </p:nvCxnSpPr>
          <p:spPr>
            <a:xfrm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cxnSp>
          <p:nvCxnSpPr>
            <p:cNvPr id="78" name="直接连接符 77">
              <a:extLst>
                <a:ext uri="{FF2B5EF4-FFF2-40B4-BE49-F238E27FC236}">
                  <a16:creationId xmlns:a16="http://schemas.microsoft.com/office/drawing/2014/main" id="{15B1AB0F-1E19-4CEC-9D12-4B26B79E60B2}"/>
                </a:ext>
              </a:extLst>
            </p:cNvPr>
            <p:cNvCxnSpPr>
              <a:cxnSpLocks/>
            </p:cNvCxnSpPr>
            <p:nvPr/>
          </p:nvCxnSpPr>
          <p:spPr>
            <a:xfrm flipH="1"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grpSp>
      <p:grpSp>
        <p:nvGrpSpPr>
          <p:cNvPr id="79" name="组合 78">
            <a:extLst>
              <a:ext uri="{FF2B5EF4-FFF2-40B4-BE49-F238E27FC236}">
                <a16:creationId xmlns:a16="http://schemas.microsoft.com/office/drawing/2014/main" id="{F7C74DAA-8834-4C37-B8A0-ED260E6463F7}"/>
              </a:ext>
            </a:extLst>
          </p:cNvPr>
          <p:cNvGrpSpPr/>
          <p:nvPr/>
        </p:nvGrpSpPr>
        <p:grpSpPr>
          <a:xfrm>
            <a:off x="2175694" y="5896164"/>
            <a:ext cx="432000" cy="252000"/>
            <a:chOff x="705130" y="5557616"/>
            <a:chExt cx="432000" cy="252000"/>
          </a:xfrm>
        </p:grpSpPr>
        <p:cxnSp>
          <p:nvCxnSpPr>
            <p:cNvPr id="80" name="直接连接符 79">
              <a:extLst>
                <a:ext uri="{FF2B5EF4-FFF2-40B4-BE49-F238E27FC236}">
                  <a16:creationId xmlns:a16="http://schemas.microsoft.com/office/drawing/2014/main" id="{E19A443F-4F38-457E-9B58-2C6DB8175BFF}"/>
                </a:ext>
              </a:extLst>
            </p:cNvPr>
            <p:cNvCxnSpPr>
              <a:cxnSpLocks/>
            </p:cNvCxnSpPr>
            <p:nvPr/>
          </p:nvCxnSpPr>
          <p:spPr>
            <a:xfrm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cxnSp>
          <p:nvCxnSpPr>
            <p:cNvPr id="81" name="直接连接符 80">
              <a:extLst>
                <a:ext uri="{FF2B5EF4-FFF2-40B4-BE49-F238E27FC236}">
                  <a16:creationId xmlns:a16="http://schemas.microsoft.com/office/drawing/2014/main" id="{915660A0-DED5-461D-8166-D8A24CBF6874}"/>
                </a:ext>
              </a:extLst>
            </p:cNvPr>
            <p:cNvCxnSpPr>
              <a:cxnSpLocks/>
            </p:cNvCxnSpPr>
            <p:nvPr/>
          </p:nvCxnSpPr>
          <p:spPr>
            <a:xfrm flipH="1"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grpSp>
      <p:grpSp>
        <p:nvGrpSpPr>
          <p:cNvPr id="82" name="组合 81">
            <a:extLst>
              <a:ext uri="{FF2B5EF4-FFF2-40B4-BE49-F238E27FC236}">
                <a16:creationId xmlns:a16="http://schemas.microsoft.com/office/drawing/2014/main" id="{37498392-8FE6-46F5-8E2F-791B153C7BE5}"/>
              </a:ext>
            </a:extLst>
          </p:cNvPr>
          <p:cNvGrpSpPr/>
          <p:nvPr/>
        </p:nvGrpSpPr>
        <p:grpSpPr>
          <a:xfrm>
            <a:off x="1591731" y="5896164"/>
            <a:ext cx="432000" cy="252000"/>
            <a:chOff x="705130" y="5557616"/>
            <a:chExt cx="432000" cy="252000"/>
          </a:xfrm>
        </p:grpSpPr>
        <p:cxnSp>
          <p:nvCxnSpPr>
            <p:cNvPr id="83" name="直接连接符 82">
              <a:extLst>
                <a:ext uri="{FF2B5EF4-FFF2-40B4-BE49-F238E27FC236}">
                  <a16:creationId xmlns:a16="http://schemas.microsoft.com/office/drawing/2014/main" id="{1F5BE635-34E5-431D-96DB-2BE2DD8F8566}"/>
                </a:ext>
              </a:extLst>
            </p:cNvPr>
            <p:cNvCxnSpPr>
              <a:cxnSpLocks/>
            </p:cNvCxnSpPr>
            <p:nvPr/>
          </p:nvCxnSpPr>
          <p:spPr>
            <a:xfrm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cxnSp>
          <p:nvCxnSpPr>
            <p:cNvPr id="84" name="直接连接符 83">
              <a:extLst>
                <a:ext uri="{FF2B5EF4-FFF2-40B4-BE49-F238E27FC236}">
                  <a16:creationId xmlns:a16="http://schemas.microsoft.com/office/drawing/2014/main" id="{CC5C2098-11EF-4C9F-920F-2580C5A4DF1E}"/>
                </a:ext>
              </a:extLst>
            </p:cNvPr>
            <p:cNvCxnSpPr>
              <a:cxnSpLocks/>
            </p:cNvCxnSpPr>
            <p:nvPr/>
          </p:nvCxnSpPr>
          <p:spPr>
            <a:xfrm flipH="1"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grpSp>
      <p:grpSp>
        <p:nvGrpSpPr>
          <p:cNvPr id="85" name="组合 84">
            <a:extLst>
              <a:ext uri="{FF2B5EF4-FFF2-40B4-BE49-F238E27FC236}">
                <a16:creationId xmlns:a16="http://schemas.microsoft.com/office/drawing/2014/main" id="{4FD68262-C74A-4A25-8AEF-EAAEE863E87A}"/>
              </a:ext>
            </a:extLst>
          </p:cNvPr>
          <p:cNvGrpSpPr/>
          <p:nvPr/>
        </p:nvGrpSpPr>
        <p:grpSpPr>
          <a:xfrm>
            <a:off x="1591731" y="6205285"/>
            <a:ext cx="432000" cy="252000"/>
            <a:chOff x="705130" y="5557616"/>
            <a:chExt cx="432000" cy="252000"/>
          </a:xfrm>
        </p:grpSpPr>
        <p:cxnSp>
          <p:nvCxnSpPr>
            <p:cNvPr id="86" name="直接连接符 85">
              <a:extLst>
                <a:ext uri="{FF2B5EF4-FFF2-40B4-BE49-F238E27FC236}">
                  <a16:creationId xmlns:a16="http://schemas.microsoft.com/office/drawing/2014/main" id="{0482512B-DB44-4C28-91D8-FDDBC1A87D26}"/>
                </a:ext>
              </a:extLst>
            </p:cNvPr>
            <p:cNvCxnSpPr>
              <a:cxnSpLocks/>
            </p:cNvCxnSpPr>
            <p:nvPr/>
          </p:nvCxnSpPr>
          <p:spPr>
            <a:xfrm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cxnSp>
          <p:nvCxnSpPr>
            <p:cNvPr id="87" name="直接连接符 86">
              <a:extLst>
                <a:ext uri="{FF2B5EF4-FFF2-40B4-BE49-F238E27FC236}">
                  <a16:creationId xmlns:a16="http://schemas.microsoft.com/office/drawing/2014/main" id="{1577319C-E1BE-48E8-A35A-1F7CBADBA5F5}"/>
                </a:ext>
              </a:extLst>
            </p:cNvPr>
            <p:cNvCxnSpPr>
              <a:cxnSpLocks/>
            </p:cNvCxnSpPr>
            <p:nvPr/>
          </p:nvCxnSpPr>
          <p:spPr>
            <a:xfrm flipH="1"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grpSp>
      <p:grpSp>
        <p:nvGrpSpPr>
          <p:cNvPr id="88" name="组合 87">
            <a:extLst>
              <a:ext uri="{FF2B5EF4-FFF2-40B4-BE49-F238E27FC236}">
                <a16:creationId xmlns:a16="http://schemas.microsoft.com/office/drawing/2014/main" id="{AD869D38-9A96-4AF7-9C0B-4D7BDBC5B6AF}"/>
              </a:ext>
            </a:extLst>
          </p:cNvPr>
          <p:cNvGrpSpPr/>
          <p:nvPr/>
        </p:nvGrpSpPr>
        <p:grpSpPr>
          <a:xfrm>
            <a:off x="1009932" y="6205285"/>
            <a:ext cx="432000" cy="252000"/>
            <a:chOff x="705130" y="5557616"/>
            <a:chExt cx="432000" cy="252000"/>
          </a:xfrm>
        </p:grpSpPr>
        <p:cxnSp>
          <p:nvCxnSpPr>
            <p:cNvPr id="89" name="直接连接符 88">
              <a:extLst>
                <a:ext uri="{FF2B5EF4-FFF2-40B4-BE49-F238E27FC236}">
                  <a16:creationId xmlns:a16="http://schemas.microsoft.com/office/drawing/2014/main" id="{A5F9CAC5-749C-4891-B573-6CC51EAC51A0}"/>
                </a:ext>
              </a:extLst>
            </p:cNvPr>
            <p:cNvCxnSpPr>
              <a:cxnSpLocks/>
            </p:cNvCxnSpPr>
            <p:nvPr/>
          </p:nvCxnSpPr>
          <p:spPr>
            <a:xfrm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cxnSp>
          <p:nvCxnSpPr>
            <p:cNvPr id="90" name="直接连接符 89">
              <a:extLst>
                <a:ext uri="{FF2B5EF4-FFF2-40B4-BE49-F238E27FC236}">
                  <a16:creationId xmlns:a16="http://schemas.microsoft.com/office/drawing/2014/main" id="{ABC27727-2679-4BC0-B1D8-2C95179D66C4}"/>
                </a:ext>
              </a:extLst>
            </p:cNvPr>
            <p:cNvCxnSpPr>
              <a:cxnSpLocks/>
            </p:cNvCxnSpPr>
            <p:nvPr/>
          </p:nvCxnSpPr>
          <p:spPr>
            <a:xfrm flipH="1"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grpSp>
      <p:sp>
        <p:nvSpPr>
          <p:cNvPr id="112" name="文本框 111">
            <a:extLst>
              <a:ext uri="{FF2B5EF4-FFF2-40B4-BE49-F238E27FC236}">
                <a16:creationId xmlns:a16="http://schemas.microsoft.com/office/drawing/2014/main" id="{19D3B481-979F-4F5C-90C4-BCA8F26B3C1D}"/>
              </a:ext>
            </a:extLst>
          </p:cNvPr>
          <p:cNvSpPr txBox="1"/>
          <p:nvPr/>
        </p:nvSpPr>
        <p:spPr>
          <a:xfrm>
            <a:off x="6225541" y="5438441"/>
            <a:ext cx="2416142" cy="1128001"/>
          </a:xfrm>
          <a:prstGeom prst="rect">
            <a:avLst/>
          </a:prstGeom>
          <a:noFill/>
          <a:ln>
            <a:solidFill>
              <a:srgbClr val="9E0000"/>
            </a:solidFill>
          </a:ln>
        </p:spPr>
        <p:txBody>
          <a:bodyPr wrap="square" rtlCol="0">
            <a:spAutoFit/>
          </a:bodyPr>
          <a:lstStyle/>
          <a:p>
            <a:pPr>
              <a:lnSpc>
                <a:spcPct val="90000"/>
              </a:lnSpc>
              <a:spcAft>
                <a:spcPts val="300"/>
              </a:spcAft>
            </a:pPr>
            <a:r>
              <a:rPr lang="zh-CN" altLang="en-US" dirty="0">
                <a:solidFill>
                  <a:srgbClr val="9E0000"/>
                </a:solidFill>
              </a:rPr>
              <a:t>约束</a:t>
            </a:r>
            <a:r>
              <a:rPr lang="en-US" altLang="zh-CN" dirty="0">
                <a:solidFill>
                  <a:srgbClr val="9E0000"/>
                </a:solidFill>
              </a:rPr>
              <a:t>1</a:t>
            </a:r>
            <a:r>
              <a:rPr lang="zh-CN" altLang="en-US" dirty="0"/>
              <a:t>：二分图顶点度数严格符合倾斜分布。</a:t>
            </a:r>
            <a:endParaRPr lang="en-US" altLang="zh-CN" dirty="0"/>
          </a:p>
          <a:p>
            <a:pPr>
              <a:lnSpc>
                <a:spcPct val="90000"/>
              </a:lnSpc>
              <a:spcAft>
                <a:spcPts val="300"/>
              </a:spcAft>
            </a:pPr>
            <a:r>
              <a:rPr lang="zh-CN" altLang="en-US" dirty="0">
                <a:solidFill>
                  <a:srgbClr val="9E0000"/>
                </a:solidFill>
              </a:rPr>
              <a:t>约束</a:t>
            </a:r>
            <a:r>
              <a:rPr lang="en-US" altLang="zh-CN" dirty="0">
                <a:solidFill>
                  <a:srgbClr val="9E0000"/>
                </a:solidFill>
              </a:rPr>
              <a:t>2</a:t>
            </a:r>
            <a:r>
              <a:rPr lang="zh-CN" altLang="en-US" dirty="0"/>
              <a:t>：限制输出二分团的顶点数量 </a:t>
            </a:r>
            <a:r>
              <a:rPr lang="en-US" altLang="zh-CN" dirty="0">
                <a:solidFill>
                  <a:srgbClr val="9E0000"/>
                </a:solidFill>
              </a:rPr>
              <a:t>…</a:t>
            </a:r>
          </a:p>
        </p:txBody>
      </p:sp>
      <p:grpSp>
        <p:nvGrpSpPr>
          <p:cNvPr id="14" name="组合 13">
            <a:extLst>
              <a:ext uri="{FF2B5EF4-FFF2-40B4-BE49-F238E27FC236}">
                <a16:creationId xmlns:a16="http://schemas.microsoft.com/office/drawing/2014/main" id="{1ED9D9F4-1413-47B0-869C-5B72055182A0}"/>
              </a:ext>
            </a:extLst>
          </p:cNvPr>
          <p:cNvGrpSpPr/>
          <p:nvPr/>
        </p:nvGrpSpPr>
        <p:grpSpPr>
          <a:xfrm>
            <a:off x="8864847" y="1970853"/>
            <a:ext cx="2458678" cy="3388550"/>
            <a:chOff x="9278156" y="1877717"/>
            <a:chExt cx="2458678" cy="3388550"/>
          </a:xfrm>
        </p:grpSpPr>
        <p:sp>
          <p:nvSpPr>
            <p:cNvPr id="71" name="矩形 70">
              <a:extLst>
                <a:ext uri="{FF2B5EF4-FFF2-40B4-BE49-F238E27FC236}">
                  <a16:creationId xmlns:a16="http://schemas.microsoft.com/office/drawing/2014/main" id="{DD7E4DC6-BD96-4D49-BE43-0B17752B890C}"/>
                </a:ext>
              </a:extLst>
            </p:cNvPr>
            <p:cNvSpPr/>
            <p:nvPr/>
          </p:nvSpPr>
          <p:spPr>
            <a:xfrm>
              <a:off x="9278156" y="1877717"/>
              <a:ext cx="2458678" cy="33885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7BB95BA9-D03C-4F36-9B98-A47F4A77095E}"/>
                </a:ext>
              </a:extLst>
            </p:cNvPr>
            <p:cNvSpPr/>
            <p:nvPr/>
          </p:nvSpPr>
          <p:spPr>
            <a:xfrm>
              <a:off x="9431488" y="1953066"/>
              <a:ext cx="2212460" cy="830997"/>
            </a:xfrm>
            <a:prstGeom prst="rect">
              <a:avLst/>
            </a:prstGeom>
          </p:spPr>
          <p:txBody>
            <a:bodyPr wrap="square">
              <a:spAutoFit/>
            </a:bodyPr>
            <a:lstStyle/>
            <a:p>
              <a:pPr>
                <a:defRPr/>
              </a:pPr>
              <a:r>
                <a:rPr lang="zh-CN" altLang="en-US" sz="2400" dirty="0">
                  <a:solidFill>
                    <a:srgbClr val="034C9C"/>
                  </a:solidFill>
                  <a:latin typeface="黑体" panose="02010609060101010101" pitchFamily="49" charset="-122"/>
                  <a:ea typeface="黑体" panose="02010609060101010101" pitchFamily="49" charset="-122"/>
                </a:rPr>
                <a:t>基于集合枚举树的枚举方法</a:t>
              </a:r>
              <a:endParaRPr lang="en-US" altLang="zh-CN" sz="2400" dirty="0">
                <a:solidFill>
                  <a:srgbClr val="034C9C"/>
                </a:solidFill>
                <a:latin typeface="黑体" panose="02010609060101010101" pitchFamily="49" charset="-122"/>
                <a:ea typeface="黑体" panose="02010609060101010101" pitchFamily="49" charset="-122"/>
              </a:endParaRPr>
            </a:p>
          </p:txBody>
        </p:sp>
        <p:sp>
          <p:nvSpPr>
            <p:cNvPr id="74" name="文本框 73">
              <a:extLst>
                <a:ext uri="{FF2B5EF4-FFF2-40B4-BE49-F238E27FC236}">
                  <a16:creationId xmlns:a16="http://schemas.microsoft.com/office/drawing/2014/main" id="{ECB78D3D-1A17-4169-ADF3-B431B003C3F3}"/>
                </a:ext>
              </a:extLst>
            </p:cNvPr>
            <p:cNvSpPr txBox="1"/>
            <p:nvPr/>
          </p:nvSpPr>
          <p:spPr>
            <a:xfrm>
              <a:off x="9431488" y="2670101"/>
              <a:ext cx="2068395" cy="2583721"/>
            </a:xfrm>
            <a:prstGeom prst="rect">
              <a:avLst/>
            </a:prstGeom>
            <a:noFill/>
          </p:spPr>
          <p:txBody>
            <a:bodyPr wrap="square" rtlCol="0">
              <a:spAutoFit/>
            </a:bodyPr>
            <a:lstStyle/>
            <a:p>
              <a:pPr algn="just">
                <a:lnSpc>
                  <a:spcPct val="13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利用集合枚举树完整且无冗余地产生所有潜在的二分团，并输出其中的极大二分团。</a:t>
              </a:r>
              <a:r>
                <a:rPr lang="zh-CN" altLang="en-US" dirty="0">
                  <a:solidFill>
                    <a:srgbClr val="FF0000"/>
                  </a:solidFill>
                  <a:latin typeface="微软雅黑" panose="020B0503020204020204" pitchFamily="34" charset="-122"/>
                  <a:ea typeface="微软雅黑" panose="020B0503020204020204" pitchFamily="34" charset="-122"/>
                </a:rPr>
                <a:t>此类方法是目前主流且最高效的求解方法。</a:t>
              </a:r>
            </a:p>
          </p:txBody>
        </p:sp>
      </p:grpSp>
      <p:sp>
        <p:nvSpPr>
          <p:cNvPr id="97" name="矩形: 圆角 96">
            <a:extLst>
              <a:ext uri="{FF2B5EF4-FFF2-40B4-BE49-F238E27FC236}">
                <a16:creationId xmlns:a16="http://schemas.microsoft.com/office/drawing/2014/main" id="{1D012C69-61B1-4C19-B38B-02010A0D0CD2}"/>
              </a:ext>
            </a:extLst>
          </p:cNvPr>
          <p:cNvSpPr/>
          <p:nvPr/>
        </p:nvSpPr>
        <p:spPr>
          <a:xfrm>
            <a:off x="9967079" y="5548622"/>
            <a:ext cx="433104" cy="241308"/>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圆角 99">
            <a:extLst>
              <a:ext uri="{FF2B5EF4-FFF2-40B4-BE49-F238E27FC236}">
                <a16:creationId xmlns:a16="http://schemas.microsoft.com/office/drawing/2014/main" id="{F9A18CCE-35C1-4C08-9005-70D01C3FD13C}"/>
              </a:ext>
            </a:extLst>
          </p:cNvPr>
          <p:cNvSpPr/>
          <p:nvPr/>
        </p:nvSpPr>
        <p:spPr>
          <a:xfrm>
            <a:off x="9643075" y="5895532"/>
            <a:ext cx="433104" cy="241308"/>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圆角 100">
            <a:extLst>
              <a:ext uri="{FF2B5EF4-FFF2-40B4-BE49-F238E27FC236}">
                <a16:creationId xmlns:a16="http://schemas.microsoft.com/office/drawing/2014/main" id="{AD78B172-BAB8-4B6D-BDB3-04A3D3EE9A98}"/>
              </a:ext>
            </a:extLst>
          </p:cNvPr>
          <p:cNvSpPr/>
          <p:nvPr/>
        </p:nvSpPr>
        <p:spPr>
          <a:xfrm>
            <a:off x="10316175" y="5895532"/>
            <a:ext cx="433104" cy="241308"/>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圆角 102">
            <a:extLst>
              <a:ext uri="{FF2B5EF4-FFF2-40B4-BE49-F238E27FC236}">
                <a16:creationId xmlns:a16="http://schemas.microsoft.com/office/drawing/2014/main" id="{72A9DDBB-1620-41E5-80E2-B6D1F575F6A0}"/>
              </a:ext>
            </a:extLst>
          </p:cNvPr>
          <p:cNvSpPr/>
          <p:nvPr/>
        </p:nvSpPr>
        <p:spPr>
          <a:xfrm>
            <a:off x="9347939" y="6210631"/>
            <a:ext cx="433104" cy="241308"/>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圆角 103">
            <a:extLst>
              <a:ext uri="{FF2B5EF4-FFF2-40B4-BE49-F238E27FC236}">
                <a16:creationId xmlns:a16="http://schemas.microsoft.com/office/drawing/2014/main" id="{C20EA0DA-9FB5-4F93-9AF9-5C712ABEFCE6}"/>
              </a:ext>
            </a:extLst>
          </p:cNvPr>
          <p:cNvSpPr/>
          <p:nvPr/>
        </p:nvSpPr>
        <p:spPr>
          <a:xfrm>
            <a:off x="9940333" y="6210631"/>
            <a:ext cx="433104" cy="241308"/>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圆角 105">
            <a:extLst>
              <a:ext uri="{FF2B5EF4-FFF2-40B4-BE49-F238E27FC236}">
                <a16:creationId xmlns:a16="http://schemas.microsoft.com/office/drawing/2014/main" id="{4C4A46D2-0717-4C1F-BCF1-36BD98DDB719}"/>
              </a:ext>
            </a:extLst>
          </p:cNvPr>
          <p:cNvSpPr/>
          <p:nvPr/>
        </p:nvSpPr>
        <p:spPr>
          <a:xfrm>
            <a:off x="10532727" y="6210631"/>
            <a:ext cx="433104" cy="241308"/>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B8982A4B-C89E-4FAE-8159-190925AE0469}"/>
              </a:ext>
            </a:extLst>
          </p:cNvPr>
          <p:cNvCxnSpPr>
            <a:stCxn id="97" idx="2"/>
            <a:endCxn id="100" idx="0"/>
          </p:cNvCxnSpPr>
          <p:nvPr/>
        </p:nvCxnSpPr>
        <p:spPr>
          <a:xfrm flipH="1">
            <a:off x="9859627" y="5789930"/>
            <a:ext cx="324004" cy="10560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7AFAF087-06AA-4A8F-9F5B-A17C3FAE3A1F}"/>
              </a:ext>
            </a:extLst>
          </p:cNvPr>
          <p:cNvCxnSpPr>
            <a:cxnSpLocks/>
            <a:stCxn id="97" idx="2"/>
            <a:endCxn id="101" idx="0"/>
          </p:cNvCxnSpPr>
          <p:nvPr/>
        </p:nvCxnSpPr>
        <p:spPr>
          <a:xfrm>
            <a:off x="10183631" y="5789930"/>
            <a:ext cx="349096" cy="10560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33DA854F-BB27-4297-9DC3-2004B6D4DFE8}"/>
              </a:ext>
            </a:extLst>
          </p:cNvPr>
          <p:cNvCxnSpPr>
            <a:cxnSpLocks/>
            <a:stCxn id="100" idx="2"/>
            <a:endCxn id="103" idx="0"/>
          </p:cNvCxnSpPr>
          <p:nvPr/>
        </p:nvCxnSpPr>
        <p:spPr>
          <a:xfrm flipH="1">
            <a:off x="9564491" y="6136840"/>
            <a:ext cx="295136" cy="7379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0CB30DD1-B9D3-4A4C-847B-EBE20C3ED39D}"/>
              </a:ext>
            </a:extLst>
          </p:cNvPr>
          <p:cNvCxnSpPr>
            <a:cxnSpLocks/>
            <a:stCxn id="100" idx="2"/>
            <a:endCxn id="104" idx="0"/>
          </p:cNvCxnSpPr>
          <p:nvPr/>
        </p:nvCxnSpPr>
        <p:spPr>
          <a:xfrm>
            <a:off x="9859627" y="6136840"/>
            <a:ext cx="297258" cy="7379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15C46714-11B2-455B-9683-C664A1FC94EB}"/>
              </a:ext>
            </a:extLst>
          </p:cNvPr>
          <p:cNvCxnSpPr>
            <a:cxnSpLocks/>
            <a:stCxn id="101" idx="2"/>
            <a:endCxn id="106" idx="0"/>
          </p:cNvCxnSpPr>
          <p:nvPr/>
        </p:nvCxnSpPr>
        <p:spPr>
          <a:xfrm>
            <a:off x="10532727" y="6136840"/>
            <a:ext cx="216552" cy="7379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灯片编号占位符 15">
            <a:extLst>
              <a:ext uri="{FF2B5EF4-FFF2-40B4-BE49-F238E27FC236}">
                <a16:creationId xmlns:a16="http://schemas.microsoft.com/office/drawing/2014/main" id="{5CEAB265-B947-4F8B-BAA2-34BD8CCFE915}"/>
              </a:ext>
            </a:extLst>
          </p:cNvPr>
          <p:cNvSpPr>
            <a:spLocks noGrp="1"/>
          </p:cNvSpPr>
          <p:nvPr>
            <p:ph type="sldNum" sz="quarter" idx="12"/>
          </p:nvPr>
        </p:nvSpPr>
        <p:spPr/>
        <p:txBody>
          <a:bodyPr/>
          <a:lstStyle/>
          <a:p>
            <a:fld id="{FBACCE8E-693F-4A26-8C07-7C954F1ED21F}" type="slidenum">
              <a:rPr lang="zh-CN" altLang="en-US" smtClean="0"/>
              <a:t>6</a:t>
            </a:fld>
            <a:endParaRPr lang="zh-CN" altLang="en-US"/>
          </a:p>
        </p:txBody>
      </p:sp>
    </p:spTree>
    <p:extLst>
      <p:ext uri="{BB962C8B-B14F-4D97-AF65-F5344CB8AC3E}">
        <p14:creationId xmlns:p14="http://schemas.microsoft.com/office/powerpoint/2010/main" val="305992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86621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绪论</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国内外研究现状</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01</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DC2D691B-7DD2-45DD-82C6-8D163D5D9047}"/>
              </a:ext>
            </a:extLst>
          </p:cNvPr>
          <p:cNvPicPr>
            <a:picLocks noChangeAspect="1"/>
          </p:cNvPicPr>
          <p:nvPr/>
        </p:nvPicPr>
        <p:blipFill>
          <a:blip r:embed="rId2"/>
          <a:stretch>
            <a:fillRect/>
          </a:stretch>
        </p:blipFill>
        <p:spPr>
          <a:xfrm>
            <a:off x="2256813" y="1391051"/>
            <a:ext cx="7678374" cy="4115013"/>
          </a:xfrm>
          <a:prstGeom prst="rect">
            <a:avLst/>
          </a:prstGeom>
        </p:spPr>
      </p:pic>
      <p:sp>
        <p:nvSpPr>
          <p:cNvPr id="82" name="内容占位符 6">
            <a:extLst>
              <a:ext uri="{FF2B5EF4-FFF2-40B4-BE49-F238E27FC236}">
                <a16:creationId xmlns:a16="http://schemas.microsoft.com/office/drawing/2014/main" id="{86F29C3F-CACC-45AB-BE40-D88D7824ABED}"/>
              </a:ext>
            </a:extLst>
          </p:cNvPr>
          <p:cNvSpPr txBox="1">
            <a:spLocks/>
          </p:cNvSpPr>
          <p:nvPr/>
        </p:nvSpPr>
        <p:spPr>
          <a:xfrm>
            <a:off x="2381585" y="5603710"/>
            <a:ext cx="7428831" cy="931840"/>
          </a:xfrm>
          <a:prstGeom prst="rect">
            <a:avLst/>
          </a:prstGeom>
          <a:ln w="28575">
            <a:solidFill>
              <a:schemeClr val="tx1"/>
            </a:solidFill>
            <a:prstDash val="dash"/>
          </a:ln>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None/>
            </a:pPr>
            <a:r>
              <a:rPr lang="zh-CN" altLang="en-US" dirty="0">
                <a:latin typeface="仿宋" panose="02010609060101010101" pitchFamily="49" charset="-122"/>
                <a:ea typeface="仿宋" panose="02010609060101010101" pitchFamily="49" charset="-122"/>
              </a:rPr>
              <a:t>基于集合枚举树的方法是目前</a:t>
            </a:r>
            <a:r>
              <a:rPr lang="en-US" altLang="zh-CN" dirty="0">
                <a:latin typeface="仿宋" panose="02010609060101010101" pitchFamily="49" charset="-122"/>
                <a:ea typeface="仿宋" panose="02010609060101010101" pitchFamily="49" charset="-122"/>
              </a:rPr>
              <a:t>MBE</a:t>
            </a:r>
            <a:r>
              <a:rPr lang="zh-CN" altLang="en-US" dirty="0">
                <a:latin typeface="仿宋" panose="02010609060101010101" pitchFamily="49" charset="-122"/>
                <a:ea typeface="仿宋" panose="02010609060101010101" pitchFamily="49" charset="-122"/>
              </a:rPr>
              <a:t>问题的</a:t>
            </a:r>
            <a:r>
              <a:rPr lang="zh-CN" altLang="en-US" dirty="0">
                <a:solidFill>
                  <a:srgbClr val="1019FE"/>
                </a:solidFill>
                <a:latin typeface="仿宋" panose="02010609060101010101" pitchFamily="49" charset="-122"/>
                <a:ea typeface="仿宋" panose="02010609060101010101" pitchFamily="49" charset="-122"/>
              </a:rPr>
              <a:t>主流且最高效</a:t>
            </a:r>
            <a:r>
              <a:rPr lang="zh-CN" altLang="en-US" dirty="0">
                <a:latin typeface="仿宋" panose="02010609060101010101" pitchFamily="49" charset="-122"/>
                <a:ea typeface="仿宋" panose="02010609060101010101" pitchFamily="49" charset="-122"/>
              </a:rPr>
              <a:t>方法。本文所提出的方法均基于集合枚举树实现。</a:t>
            </a:r>
          </a:p>
        </p:txBody>
      </p:sp>
      <p:sp>
        <p:nvSpPr>
          <p:cNvPr id="9" name="灯片编号占位符 8">
            <a:extLst>
              <a:ext uri="{FF2B5EF4-FFF2-40B4-BE49-F238E27FC236}">
                <a16:creationId xmlns:a16="http://schemas.microsoft.com/office/drawing/2014/main" id="{51DF1A11-BD6A-4540-A907-D2FFEC82E33F}"/>
              </a:ext>
            </a:extLst>
          </p:cNvPr>
          <p:cNvSpPr>
            <a:spLocks noGrp="1"/>
          </p:cNvSpPr>
          <p:nvPr>
            <p:ph type="sldNum" sz="quarter" idx="12"/>
          </p:nvPr>
        </p:nvSpPr>
        <p:spPr/>
        <p:txBody>
          <a:bodyPr/>
          <a:lstStyle/>
          <a:p>
            <a:fld id="{FBACCE8E-693F-4A26-8C07-7C954F1ED21F}" type="slidenum">
              <a:rPr lang="zh-CN" altLang="en-US" smtClean="0"/>
              <a:t>7</a:t>
            </a:fld>
            <a:endParaRPr lang="zh-CN" altLang="en-US" dirty="0"/>
          </a:p>
        </p:txBody>
      </p:sp>
    </p:spTree>
    <p:extLst>
      <p:ext uri="{BB962C8B-B14F-4D97-AF65-F5344CB8AC3E}">
        <p14:creationId xmlns:p14="http://schemas.microsoft.com/office/powerpoint/2010/main" val="341361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86621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绪论</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研究挑战</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01</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BB74ED0C-331F-4E5F-AE15-C63DE642F25E}"/>
              </a:ext>
            </a:extLst>
          </p:cNvPr>
          <p:cNvGrpSpPr/>
          <p:nvPr/>
        </p:nvGrpSpPr>
        <p:grpSpPr>
          <a:xfrm>
            <a:off x="917157" y="1288559"/>
            <a:ext cx="3220926" cy="3719567"/>
            <a:chOff x="563675" y="1268117"/>
            <a:chExt cx="3220926" cy="3719567"/>
          </a:xfrm>
        </p:grpSpPr>
        <p:sp>
          <p:nvSpPr>
            <p:cNvPr id="10" name="矩形 9">
              <a:extLst>
                <a:ext uri="{FF2B5EF4-FFF2-40B4-BE49-F238E27FC236}">
                  <a16:creationId xmlns:a16="http://schemas.microsoft.com/office/drawing/2014/main" id="{1EF0FCC6-0117-43AF-B19A-5B0BC0F940C4}"/>
                </a:ext>
              </a:extLst>
            </p:cNvPr>
            <p:cNvSpPr/>
            <p:nvPr/>
          </p:nvSpPr>
          <p:spPr>
            <a:xfrm>
              <a:off x="563675" y="1268117"/>
              <a:ext cx="3220926" cy="30735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A58176C-B837-4917-A43B-5786FAFF8785}"/>
                </a:ext>
              </a:extLst>
            </p:cNvPr>
            <p:cNvSpPr/>
            <p:nvPr/>
          </p:nvSpPr>
          <p:spPr>
            <a:xfrm>
              <a:off x="717007" y="1343466"/>
              <a:ext cx="2940593" cy="830997"/>
            </a:xfrm>
            <a:prstGeom prst="rect">
              <a:avLst/>
            </a:prstGeom>
          </p:spPr>
          <p:txBody>
            <a:bodyPr wrap="square">
              <a:spAutoFit/>
            </a:bodyPr>
            <a:lstStyle/>
            <a:p>
              <a:pPr>
                <a:defRPr/>
              </a:pPr>
              <a:r>
                <a:rPr lang="zh-CN" altLang="en-US" sz="2400" dirty="0">
                  <a:solidFill>
                    <a:srgbClr val="045FC4"/>
                  </a:solidFill>
                  <a:latin typeface="黑体" panose="02010609060101010101" pitchFamily="49" charset="-122"/>
                  <a:ea typeface="黑体" panose="02010609060101010101" pitchFamily="49" charset="-122"/>
                </a:rPr>
                <a:t>搜索空间大，剪枝方法欠佳</a:t>
              </a:r>
              <a:endParaRPr lang="en-US" altLang="zh-CN" sz="2400" dirty="0">
                <a:solidFill>
                  <a:srgbClr val="045FC4"/>
                </a:solidFill>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36C18E87-80A4-4E3A-BBDA-534B8BDECBDD}"/>
                </a:ext>
              </a:extLst>
            </p:cNvPr>
            <p:cNvSpPr txBox="1"/>
            <p:nvPr/>
          </p:nvSpPr>
          <p:spPr>
            <a:xfrm>
              <a:off x="703841" y="2431165"/>
              <a:ext cx="2940593" cy="1653786"/>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现有方法均</a:t>
              </a:r>
              <a:r>
                <a:rPr lang="zh-CN" altLang="en-US" sz="2000" dirty="0">
                  <a:solidFill>
                    <a:srgbClr val="045FC4"/>
                  </a:solidFill>
                  <a:latin typeface="微软雅黑" panose="020B0503020204020204" pitchFamily="34" charset="-122"/>
                  <a:ea typeface="微软雅黑" panose="020B0503020204020204" pitchFamily="34" charset="-122"/>
                </a:rPr>
                <a:t>产生大量的无效枚举节点</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，带来巨大的节点检查开销，降低计算性能。</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0F0E712-6E4F-408A-AE76-BC15D6622143}"/>
                </a:ext>
              </a:extLst>
            </p:cNvPr>
            <p:cNvSpPr txBox="1"/>
            <p:nvPr/>
          </p:nvSpPr>
          <p:spPr>
            <a:xfrm>
              <a:off x="1364512" y="4464464"/>
              <a:ext cx="1619250" cy="523220"/>
            </a:xfrm>
            <a:prstGeom prst="rect">
              <a:avLst/>
            </a:prstGeom>
            <a:noFill/>
          </p:spPr>
          <p:txBody>
            <a:bodyPr wrap="square" rtlCol="0">
              <a:spAutoFit/>
            </a:bodyPr>
            <a:lstStyle/>
            <a:p>
              <a:r>
                <a:rPr lang="zh-CN" altLang="en-US" sz="2800" dirty="0"/>
                <a:t>剪枝算法</a:t>
              </a:r>
            </a:p>
          </p:txBody>
        </p:sp>
      </p:grpSp>
      <p:grpSp>
        <p:nvGrpSpPr>
          <p:cNvPr id="7" name="组合 6">
            <a:extLst>
              <a:ext uri="{FF2B5EF4-FFF2-40B4-BE49-F238E27FC236}">
                <a16:creationId xmlns:a16="http://schemas.microsoft.com/office/drawing/2014/main" id="{93E6B264-CF2C-4B9C-83AC-9D1E59626A03}"/>
              </a:ext>
            </a:extLst>
          </p:cNvPr>
          <p:cNvGrpSpPr/>
          <p:nvPr/>
        </p:nvGrpSpPr>
        <p:grpSpPr>
          <a:xfrm>
            <a:off x="4485537" y="1279687"/>
            <a:ext cx="3220926" cy="3728439"/>
            <a:chOff x="4402522" y="1268117"/>
            <a:chExt cx="3220926" cy="3728439"/>
          </a:xfrm>
        </p:grpSpPr>
        <p:sp>
          <p:nvSpPr>
            <p:cNvPr id="71" name="矩形 70">
              <a:extLst>
                <a:ext uri="{FF2B5EF4-FFF2-40B4-BE49-F238E27FC236}">
                  <a16:creationId xmlns:a16="http://schemas.microsoft.com/office/drawing/2014/main" id="{18CF048C-BB13-4586-B499-7B49225EBF85}"/>
                </a:ext>
              </a:extLst>
            </p:cNvPr>
            <p:cNvSpPr/>
            <p:nvPr/>
          </p:nvSpPr>
          <p:spPr>
            <a:xfrm>
              <a:off x="4402522" y="1268117"/>
              <a:ext cx="3220926" cy="30735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19939D65-D9F8-4174-8B6B-A9E0B26DF838}"/>
                </a:ext>
              </a:extLst>
            </p:cNvPr>
            <p:cNvSpPr/>
            <p:nvPr/>
          </p:nvSpPr>
          <p:spPr>
            <a:xfrm>
              <a:off x="4555854" y="1343466"/>
              <a:ext cx="2940593" cy="830997"/>
            </a:xfrm>
            <a:prstGeom prst="rect">
              <a:avLst/>
            </a:prstGeom>
          </p:spPr>
          <p:txBody>
            <a:bodyPr wrap="square">
              <a:spAutoFit/>
            </a:bodyPr>
            <a:lstStyle/>
            <a:p>
              <a:pPr>
                <a:defRPr/>
              </a:pPr>
              <a:r>
                <a:rPr lang="zh-CN" altLang="en-US" sz="2400" dirty="0">
                  <a:solidFill>
                    <a:srgbClr val="045FC4"/>
                  </a:solidFill>
                  <a:latin typeface="黑体" panose="02010609060101010101" pitchFamily="49" charset="-122"/>
                  <a:ea typeface="黑体" panose="02010609060101010101" pitchFamily="49" charset="-122"/>
                </a:rPr>
                <a:t>计算不规则，静态结构低效</a:t>
              </a:r>
              <a:endParaRPr lang="en-US" altLang="zh-CN" sz="2400" dirty="0">
                <a:solidFill>
                  <a:srgbClr val="045FC4"/>
                </a:solidFill>
                <a:latin typeface="黑体" panose="02010609060101010101" pitchFamily="49" charset="-122"/>
                <a:ea typeface="黑体" panose="02010609060101010101" pitchFamily="49" charset="-122"/>
              </a:endParaRPr>
            </a:p>
          </p:txBody>
        </p:sp>
        <p:sp>
          <p:nvSpPr>
            <p:cNvPr id="74" name="文本框 73">
              <a:extLst>
                <a:ext uri="{FF2B5EF4-FFF2-40B4-BE49-F238E27FC236}">
                  <a16:creationId xmlns:a16="http://schemas.microsoft.com/office/drawing/2014/main" id="{95FB254A-862E-426C-9BB3-CB691649EDCD}"/>
                </a:ext>
              </a:extLst>
            </p:cNvPr>
            <p:cNvSpPr txBox="1"/>
            <p:nvPr/>
          </p:nvSpPr>
          <p:spPr>
            <a:xfrm>
              <a:off x="4542688" y="2436246"/>
              <a:ext cx="2940593" cy="1653786"/>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现有方法采用</a:t>
              </a:r>
              <a:r>
                <a:rPr lang="zh-CN" altLang="en-US" sz="2000" dirty="0">
                  <a:solidFill>
                    <a:srgbClr val="045FC4"/>
                  </a:solidFill>
                  <a:latin typeface="微软雅黑" panose="020B0503020204020204" pitchFamily="34" charset="-122"/>
                  <a:ea typeface="微软雅黑" panose="020B0503020204020204" pitchFamily="34" charset="-122"/>
                </a:rPr>
                <a:t>固定的数据结构</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存储顶点的邻居信息，未能充分发挥不同数据结构的优势。</a:t>
              </a:r>
              <a:endParaRPr lang="zh-CN" altLang="en-US" sz="2000" dirty="0">
                <a:solidFill>
                  <a:srgbClr val="9E0000"/>
                </a:solidFill>
                <a:latin typeface="微软雅黑" panose="020B0503020204020204" pitchFamily="34" charset="-122"/>
                <a:ea typeface="微软雅黑" panose="020B0503020204020204" pitchFamily="34" charset="-122"/>
              </a:endParaRPr>
            </a:p>
          </p:txBody>
        </p:sp>
        <p:sp>
          <p:nvSpPr>
            <p:cNvPr id="103" name="文本框 102">
              <a:extLst>
                <a:ext uri="{FF2B5EF4-FFF2-40B4-BE49-F238E27FC236}">
                  <a16:creationId xmlns:a16="http://schemas.microsoft.com/office/drawing/2014/main" id="{BF7542D3-2251-4F42-ABDB-F1C85F5B18FD}"/>
                </a:ext>
              </a:extLst>
            </p:cNvPr>
            <p:cNvSpPr txBox="1"/>
            <p:nvPr/>
          </p:nvSpPr>
          <p:spPr>
            <a:xfrm>
              <a:off x="5203359" y="4473336"/>
              <a:ext cx="1619250" cy="523220"/>
            </a:xfrm>
            <a:prstGeom prst="rect">
              <a:avLst/>
            </a:prstGeom>
            <a:noFill/>
          </p:spPr>
          <p:txBody>
            <a:bodyPr wrap="square" rtlCol="0">
              <a:spAutoFit/>
            </a:bodyPr>
            <a:lstStyle/>
            <a:p>
              <a:r>
                <a:rPr lang="zh-CN" altLang="en-US" sz="2800" dirty="0"/>
                <a:t>数据结构</a:t>
              </a:r>
            </a:p>
          </p:txBody>
        </p:sp>
      </p:grpSp>
      <p:grpSp>
        <p:nvGrpSpPr>
          <p:cNvPr id="8" name="组合 7">
            <a:extLst>
              <a:ext uri="{FF2B5EF4-FFF2-40B4-BE49-F238E27FC236}">
                <a16:creationId xmlns:a16="http://schemas.microsoft.com/office/drawing/2014/main" id="{0E2E6D31-0B98-4574-8F87-05226D1B44B7}"/>
              </a:ext>
            </a:extLst>
          </p:cNvPr>
          <p:cNvGrpSpPr/>
          <p:nvPr/>
        </p:nvGrpSpPr>
        <p:grpSpPr>
          <a:xfrm>
            <a:off x="8053917" y="1279687"/>
            <a:ext cx="3220926" cy="3728439"/>
            <a:chOff x="8241369" y="1268117"/>
            <a:chExt cx="3220926" cy="3728439"/>
          </a:xfrm>
        </p:grpSpPr>
        <p:sp>
          <p:nvSpPr>
            <p:cNvPr id="97" name="矩形 96">
              <a:extLst>
                <a:ext uri="{FF2B5EF4-FFF2-40B4-BE49-F238E27FC236}">
                  <a16:creationId xmlns:a16="http://schemas.microsoft.com/office/drawing/2014/main" id="{EAF0CD07-CFF7-498D-8980-F8603CC87199}"/>
                </a:ext>
              </a:extLst>
            </p:cNvPr>
            <p:cNvSpPr/>
            <p:nvPr/>
          </p:nvSpPr>
          <p:spPr>
            <a:xfrm>
              <a:off x="8241369" y="1268117"/>
              <a:ext cx="3220926" cy="30735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3F0BDDEE-0B16-42D3-9079-6208F35A024C}"/>
                </a:ext>
              </a:extLst>
            </p:cNvPr>
            <p:cNvSpPr/>
            <p:nvPr/>
          </p:nvSpPr>
          <p:spPr>
            <a:xfrm>
              <a:off x="8394701" y="1343466"/>
              <a:ext cx="2940593" cy="830997"/>
            </a:xfrm>
            <a:prstGeom prst="rect">
              <a:avLst/>
            </a:prstGeom>
          </p:spPr>
          <p:txBody>
            <a:bodyPr wrap="square">
              <a:spAutoFit/>
            </a:bodyPr>
            <a:lstStyle/>
            <a:p>
              <a:pPr>
                <a:defRPr/>
              </a:pPr>
              <a:r>
                <a:rPr lang="zh-CN" altLang="en-US" sz="2400" dirty="0">
                  <a:solidFill>
                    <a:srgbClr val="045FC4"/>
                  </a:solidFill>
                  <a:latin typeface="黑体" panose="02010609060101010101" pitchFamily="49" charset="-122"/>
                  <a:ea typeface="黑体" panose="02010609060101010101" pitchFamily="49" charset="-122"/>
                </a:rPr>
                <a:t>负载不均匀，并行扩展性差</a:t>
              </a:r>
              <a:endParaRPr lang="en-US" altLang="zh-CN" sz="2400" dirty="0">
                <a:solidFill>
                  <a:srgbClr val="045FC4"/>
                </a:solidFill>
                <a:latin typeface="黑体" panose="02010609060101010101" pitchFamily="49" charset="-122"/>
                <a:ea typeface="黑体" panose="02010609060101010101" pitchFamily="49" charset="-122"/>
              </a:endParaRPr>
            </a:p>
          </p:txBody>
        </p:sp>
        <p:sp>
          <p:nvSpPr>
            <p:cNvPr id="101" name="文本框 100">
              <a:extLst>
                <a:ext uri="{FF2B5EF4-FFF2-40B4-BE49-F238E27FC236}">
                  <a16:creationId xmlns:a16="http://schemas.microsoft.com/office/drawing/2014/main" id="{68D38F19-3B29-40A0-A0F0-1254EB5560FD}"/>
                </a:ext>
              </a:extLst>
            </p:cNvPr>
            <p:cNvSpPr txBox="1"/>
            <p:nvPr/>
          </p:nvSpPr>
          <p:spPr>
            <a:xfrm>
              <a:off x="8381535" y="2431165"/>
              <a:ext cx="2940593" cy="1653786"/>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极大二分团枚举问题产生的</a:t>
              </a:r>
              <a:r>
                <a:rPr lang="zh-CN" altLang="en-US" sz="2000" dirty="0">
                  <a:solidFill>
                    <a:srgbClr val="045FC4"/>
                  </a:solidFill>
                  <a:latin typeface="微软雅黑" panose="020B0503020204020204" pitchFamily="34" charset="-122"/>
                  <a:ea typeface="微软雅黑" panose="020B0503020204020204" pitchFamily="34" charset="-122"/>
                </a:rPr>
                <a:t>枚举树不平衡</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。计算任务难以均匀划分，并行扩展能力差。</a:t>
              </a:r>
              <a:endParaRPr lang="zh-CN" altLang="en-US" sz="2000" dirty="0">
                <a:solidFill>
                  <a:srgbClr val="9E0000"/>
                </a:solidFill>
                <a:latin typeface="微软雅黑" panose="020B0503020204020204" pitchFamily="34" charset="-122"/>
                <a:ea typeface="微软雅黑" panose="020B0503020204020204" pitchFamily="34" charset="-122"/>
              </a:endParaRPr>
            </a:p>
          </p:txBody>
        </p:sp>
        <p:sp>
          <p:nvSpPr>
            <p:cNvPr id="104" name="文本框 103">
              <a:extLst>
                <a:ext uri="{FF2B5EF4-FFF2-40B4-BE49-F238E27FC236}">
                  <a16:creationId xmlns:a16="http://schemas.microsoft.com/office/drawing/2014/main" id="{AAF7ED66-E2FD-4549-80AF-13C15EAD89C5}"/>
                </a:ext>
              </a:extLst>
            </p:cNvPr>
            <p:cNvSpPr txBox="1"/>
            <p:nvPr/>
          </p:nvSpPr>
          <p:spPr>
            <a:xfrm>
              <a:off x="8943975" y="4473336"/>
              <a:ext cx="1619250" cy="523220"/>
            </a:xfrm>
            <a:prstGeom prst="rect">
              <a:avLst/>
            </a:prstGeom>
            <a:noFill/>
          </p:spPr>
          <p:txBody>
            <a:bodyPr wrap="square" rtlCol="0">
              <a:spAutoFit/>
            </a:bodyPr>
            <a:lstStyle/>
            <a:p>
              <a:r>
                <a:rPr lang="zh-CN" altLang="en-US" sz="2800" dirty="0"/>
                <a:t>并行扩展</a:t>
              </a:r>
            </a:p>
          </p:txBody>
        </p:sp>
      </p:grpSp>
      <p:sp>
        <p:nvSpPr>
          <p:cNvPr id="3" name="文本框 2">
            <a:extLst>
              <a:ext uri="{FF2B5EF4-FFF2-40B4-BE49-F238E27FC236}">
                <a16:creationId xmlns:a16="http://schemas.microsoft.com/office/drawing/2014/main" id="{0453B8A9-4D8F-4FB1-B64D-EA27EB839ABD}"/>
              </a:ext>
            </a:extLst>
          </p:cNvPr>
          <p:cNvSpPr txBox="1"/>
          <p:nvPr/>
        </p:nvSpPr>
        <p:spPr>
          <a:xfrm>
            <a:off x="906843" y="5236389"/>
            <a:ext cx="10368000" cy="1188000"/>
          </a:xfrm>
          <a:prstGeom prst="rect">
            <a:avLst/>
          </a:prstGeom>
          <a:noFill/>
          <a:ln w="28575">
            <a:solidFill>
              <a:schemeClr val="tx1"/>
            </a:solidFill>
            <a:prstDash val="dash"/>
          </a:ln>
        </p:spPr>
        <p:txBody>
          <a:bodyPr wrap="square" rtlCol="0">
            <a:spAutoFit/>
          </a:bodyPr>
          <a:lstStyle/>
          <a:p>
            <a:r>
              <a:rPr lang="zh-CN" altLang="en-US" sz="2400" dirty="0">
                <a:latin typeface="仿宋" panose="02010609060101010101" pitchFamily="49" charset="-122"/>
                <a:ea typeface="仿宋" panose="02010609060101010101" pitchFamily="49" charset="-122"/>
              </a:rPr>
              <a:t>现有方法在剪枝算法、数据结构以及并行扩展等方面面临挑战，导致对于包含</a:t>
            </a:r>
            <a:r>
              <a:rPr lang="zh-CN" altLang="en-US" sz="2400" dirty="0">
                <a:solidFill>
                  <a:srgbClr val="1019FE"/>
                </a:solidFill>
                <a:latin typeface="仿宋" panose="02010609060101010101" pitchFamily="49" charset="-122"/>
                <a:ea typeface="仿宋" panose="02010609060101010101" pitchFamily="49" charset="-122"/>
              </a:rPr>
              <a:t>数千万个极大二分团规模</a:t>
            </a:r>
            <a:r>
              <a:rPr lang="zh-CN" altLang="en-US" sz="2400" dirty="0">
                <a:latin typeface="仿宋" panose="02010609060101010101" pitchFamily="49" charset="-122"/>
                <a:ea typeface="仿宋" panose="02010609060101010101" pitchFamily="49" charset="-122"/>
              </a:rPr>
              <a:t>的小二分图，需要数小时才能完成枚举，</a:t>
            </a:r>
            <a:r>
              <a:rPr lang="zh-CN" altLang="en-US" sz="2400" dirty="0">
                <a:solidFill>
                  <a:srgbClr val="FF0000"/>
                </a:solidFill>
                <a:latin typeface="仿宋" panose="02010609060101010101" pitchFamily="49" charset="-122"/>
                <a:ea typeface="仿宋" panose="02010609060101010101" pitchFamily="49" charset="-122"/>
              </a:rPr>
              <a:t>难以适应大规模二分图的应用场景</a:t>
            </a:r>
            <a:r>
              <a:rPr lang="zh-CN" altLang="en-US" sz="2400" dirty="0">
                <a:latin typeface="仿宋" panose="02010609060101010101" pitchFamily="49" charset="-122"/>
                <a:ea typeface="仿宋" panose="02010609060101010101" pitchFamily="49" charset="-122"/>
              </a:rPr>
              <a:t>。</a:t>
            </a:r>
          </a:p>
        </p:txBody>
      </p:sp>
      <p:sp>
        <p:nvSpPr>
          <p:cNvPr id="17" name="灯片编号占位符 16">
            <a:extLst>
              <a:ext uri="{FF2B5EF4-FFF2-40B4-BE49-F238E27FC236}">
                <a16:creationId xmlns:a16="http://schemas.microsoft.com/office/drawing/2014/main" id="{4C5DC6AE-98FE-4904-814A-28873F206ED3}"/>
              </a:ext>
            </a:extLst>
          </p:cNvPr>
          <p:cNvSpPr>
            <a:spLocks noGrp="1"/>
          </p:cNvSpPr>
          <p:nvPr>
            <p:ph type="sldNum" sz="quarter" idx="12"/>
          </p:nvPr>
        </p:nvSpPr>
        <p:spPr/>
        <p:txBody>
          <a:bodyPr/>
          <a:lstStyle/>
          <a:p>
            <a:fld id="{FBACCE8E-693F-4A26-8C07-7C954F1ED21F}" type="slidenum">
              <a:rPr lang="zh-CN" altLang="en-US" smtClean="0"/>
              <a:t>8</a:t>
            </a:fld>
            <a:endParaRPr lang="zh-CN" altLang="en-US"/>
          </a:p>
        </p:txBody>
      </p:sp>
    </p:spTree>
    <p:extLst>
      <p:ext uri="{BB962C8B-B14F-4D97-AF65-F5344CB8AC3E}">
        <p14:creationId xmlns:p14="http://schemas.microsoft.com/office/powerpoint/2010/main" val="70322266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5200</TotalTime>
  <Words>4764</Words>
  <Application>Microsoft Office PowerPoint</Application>
  <PresentationFormat>宽屏</PresentationFormat>
  <Paragraphs>503</Paragraphs>
  <Slides>50</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50</vt:i4>
      </vt:variant>
    </vt:vector>
  </HeadingPairs>
  <TitlesOfParts>
    <vt:vector size="65" baseType="lpstr">
      <vt:lpstr>新宋体</vt:lpstr>
      <vt:lpstr>黑体</vt:lpstr>
      <vt:lpstr>Arial</vt:lpstr>
      <vt:lpstr>楷体</vt:lpstr>
      <vt:lpstr>微软雅黑</vt:lpstr>
      <vt:lpstr>Wingdings</vt:lpstr>
      <vt:lpstr>Arial Narrow</vt:lpstr>
      <vt:lpstr>宋体</vt:lpstr>
      <vt:lpstr>华光超粗黑_CNKI</vt:lpstr>
      <vt:lpstr>Times New Roman</vt:lpstr>
      <vt:lpstr>Cambria Math</vt:lpstr>
      <vt:lpstr>等线</vt:lpstr>
      <vt:lpstr>等线 Light</vt:lpstr>
      <vt:lpstr>仿宋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Sunnyday</dc:creator>
  <cp:lastModifiedBy>Sunnyday</cp:lastModifiedBy>
  <cp:revision>181</cp:revision>
  <dcterms:created xsi:type="dcterms:W3CDTF">2018-05-06T14:00:30Z</dcterms:created>
  <dcterms:modified xsi:type="dcterms:W3CDTF">2024-06-14T01:48:00Z</dcterms:modified>
</cp:coreProperties>
</file>